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0" r:id="rId5"/>
    <p:sldId id="259" r:id="rId6"/>
    <p:sldId id="261" r:id="rId7"/>
    <p:sldId id="266" r:id="rId8"/>
    <p:sldId id="264" r:id="rId9"/>
    <p:sldId id="263" r:id="rId10"/>
    <p:sldId id="265" r:id="rId11"/>
    <p:sldId id="269" r:id="rId12"/>
    <p:sldId id="262" r:id="rId13"/>
    <p:sldId id="270" r:id="rId14"/>
    <p:sldId id="272" r:id="rId15"/>
    <p:sldId id="273" r:id="rId16"/>
    <p:sldId id="267" r:id="rId17"/>
    <p:sldId id="274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9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88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2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72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07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34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55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76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6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45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A4D0-0F64-4BB1-8652-DA260544CD34}" type="datetimeFigureOut">
              <a:rPr lang="cs-CZ" smtClean="0"/>
              <a:t>22. 5. 2015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27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aac.cz/attach/PIAAC_publikace_web.pdf" TargetMode="External"/><Relationship Id="rId2" Type="http://schemas.openxmlformats.org/officeDocument/2006/relationships/hyperlink" Target="http://www.oecd.org/edu/Education-at-a-Glance-201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ducation/library/publications/monitor14_en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cernikovsky@msmt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Rozšiřování přístupu k vysokoškolskému vzdělávání:  Česká republika v kontextu zemí OECD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 smtClean="0"/>
              <a:t>Hodnocení kvality vysokých škol</a:t>
            </a:r>
          </a:p>
          <a:p>
            <a:endParaRPr lang="cs-CZ" dirty="0" smtClean="0"/>
          </a:p>
          <a:p>
            <a:r>
              <a:rPr lang="cs-CZ" dirty="0" smtClean="0"/>
              <a:t>Telč, 21. 5. 2015</a:t>
            </a:r>
          </a:p>
        </p:txBody>
      </p:sp>
    </p:spTree>
    <p:extLst>
      <p:ext uri="{BB962C8B-B14F-4D97-AF65-F5344CB8AC3E}">
        <p14:creationId xmlns:p14="http://schemas.microsoft.com/office/powerpoint/2010/main" val="18699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výsledky vysokoškoláků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19251"/>
            <a:ext cx="9834563" cy="4455542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3131343" y="1965728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06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Zaměstnanost absolventů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813" y="1357056"/>
            <a:ext cx="8619289" cy="4076698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6012300" y="1867260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Překvalifikovanost</a:t>
            </a:r>
            <a:r>
              <a:rPr lang="cs-CZ" dirty="0" smtClean="0"/>
              <a:t> absolventů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42" y="2076197"/>
            <a:ext cx="10813358" cy="3867403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802731" y="3638423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4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efekty vysokoškolského vzdělávání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975" y="1471613"/>
            <a:ext cx="9786938" cy="4705350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 rot="10800000">
            <a:off x="10063162" y="5733257"/>
            <a:ext cx="552449" cy="3103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4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efekty vysokoškolského vzdělávání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49" y="1561306"/>
            <a:ext cx="9586914" cy="4696619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 rot="10800000">
            <a:off x="7729539" y="3151187"/>
            <a:ext cx="552449" cy="3103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4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efekty vysokoškolského vzdělávání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10800000">
            <a:off x="9072564" y="3303588"/>
            <a:ext cx="552449" cy="3103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299" y="1589883"/>
            <a:ext cx="9544051" cy="4710906"/>
          </a:xfrm>
          <a:prstGeom prst="rect">
            <a:avLst/>
          </a:prstGeom>
        </p:spPr>
      </p:pic>
      <p:sp>
        <p:nvSpPr>
          <p:cNvPr id="8" name="Šipka doprava 7"/>
          <p:cNvSpPr/>
          <p:nvPr/>
        </p:nvSpPr>
        <p:spPr>
          <a:xfrm rot="10800000">
            <a:off x="8386764" y="2953545"/>
            <a:ext cx="552449" cy="3103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9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přístupu k vysokému školství v ČR jako </a:t>
            </a:r>
            <a:r>
              <a:rPr lang="cs-CZ" dirty="0" err="1" smtClean="0"/>
              <a:t>success</a:t>
            </a:r>
            <a:r>
              <a:rPr lang="cs-CZ" dirty="0" smtClean="0"/>
              <a:t> story?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státní politika rozšiřování přístupu k vysokému školství úspěšná </a:t>
            </a:r>
          </a:p>
          <a:p>
            <a:endParaRPr lang="cs-CZ" dirty="0"/>
          </a:p>
          <a:p>
            <a:r>
              <a:rPr lang="cs-CZ" dirty="0" smtClean="0"/>
              <a:t>vysoké školství se s extrémně rychlou </a:t>
            </a:r>
            <a:r>
              <a:rPr lang="cs-CZ" dirty="0" err="1" smtClean="0"/>
              <a:t>masifikací</a:t>
            </a:r>
            <a:r>
              <a:rPr lang="cs-CZ" dirty="0" smtClean="0"/>
              <a:t> vypořádalo </a:t>
            </a:r>
          </a:p>
          <a:p>
            <a:endParaRPr lang="cs-CZ" dirty="0"/>
          </a:p>
          <a:p>
            <a:r>
              <a:rPr lang="cs-CZ" dirty="0"/>
              <a:t>ř</a:t>
            </a:r>
            <a:r>
              <a:rPr lang="cs-CZ" dirty="0" smtClean="0"/>
              <a:t>ada výzev přetrvává (financování univerzálního vysokého školství, diverzifikace a flexibilita studia, studijní neúspěšnost, </a:t>
            </a:r>
            <a:r>
              <a:rPr lang="cs-CZ" smtClean="0"/>
              <a:t>zajišťování kvality)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70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OECD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a Glance 2014: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www.oecd.org/edu/Education-at-a-Glance-2014.pdf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OECD </a:t>
            </a:r>
            <a:r>
              <a:rPr lang="cs-CZ" dirty="0" smtClean="0"/>
              <a:t>PIAAC: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www.piaac.cz/attach/PIAAC_publikace_web.pdf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Education</a:t>
            </a:r>
            <a:r>
              <a:rPr lang="cs-CZ" dirty="0" smtClean="0"/>
              <a:t> and </a:t>
            </a:r>
            <a:r>
              <a:rPr lang="cs-CZ" dirty="0" err="1" smtClean="0"/>
              <a:t>Training</a:t>
            </a:r>
            <a:r>
              <a:rPr lang="cs-CZ" dirty="0" smtClean="0"/>
              <a:t> Monitor 2014: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ec.europa.eu/education/library/publications/monitor14_en.pdf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37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Děkuji Vám za pozornost!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Petr </a:t>
            </a:r>
            <a:r>
              <a:rPr lang="cs-CZ" dirty="0" err="1" smtClean="0"/>
              <a:t>Černikovský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MŠMT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petr.cernikovsky@msmt.cz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 err="1" smtClean="0"/>
              <a:t>masifikaci</a:t>
            </a:r>
            <a:r>
              <a:rPr lang="cs-CZ" dirty="0" smtClean="0"/>
              <a:t> vysokého školství se v ČR diskutuje především v lokálním kontextu</a:t>
            </a:r>
          </a:p>
          <a:p>
            <a:endParaRPr lang="cs-CZ" dirty="0" smtClean="0"/>
          </a:p>
          <a:p>
            <a:r>
              <a:rPr lang="cs-CZ" dirty="0" smtClean="0"/>
              <a:t>často zobecňujeme jednotlivé osobní zkušenosti</a:t>
            </a:r>
          </a:p>
          <a:p>
            <a:endParaRPr lang="cs-CZ" dirty="0" smtClean="0"/>
          </a:p>
          <a:p>
            <a:r>
              <a:rPr lang="cs-CZ" dirty="0" smtClean="0"/>
              <a:t>máme sklony nadhodnocovat problémy a nedoceňovat úspěchy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6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přístupu k vysokému školství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1876425"/>
            <a:ext cx="8724899" cy="428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41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vstupu do terciárního vzdělávání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583140"/>
            <a:ext cx="10863648" cy="4274571"/>
          </a:xfrm>
          <a:prstGeom prst="rect">
            <a:avLst/>
          </a:prstGeom>
        </p:spPr>
      </p:pic>
      <p:sp>
        <p:nvSpPr>
          <p:cNvPr id="6" name="Šipka dolů 5"/>
          <p:cNvSpPr/>
          <p:nvPr/>
        </p:nvSpPr>
        <p:spPr>
          <a:xfrm>
            <a:off x="6225747" y="2722965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9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 vysokoškoláků v populaci (30-34)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864" y="1994946"/>
            <a:ext cx="10150446" cy="3523538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817018" y="3223027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9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rozdíly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606" y="2032686"/>
            <a:ext cx="9656584" cy="3002167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609656" y="2798263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7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Dokončování studia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9689"/>
            <a:ext cx="8552421" cy="4373908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5114410" y="3365902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Dokončování studia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6" y="1620609"/>
            <a:ext cx="9387346" cy="3616781"/>
          </a:xfrm>
          <a:prstGeom prst="rect">
            <a:avLst/>
          </a:prstGeom>
        </p:spPr>
      </p:pic>
      <p:sp>
        <p:nvSpPr>
          <p:cNvPr id="4" name="Šipka dolů 3"/>
          <p:cNvSpPr/>
          <p:nvPr/>
        </p:nvSpPr>
        <p:spPr>
          <a:xfrm>
            <a:off x="4431505" y="2165752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Platové zvýhodnění vysokoškoláků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074" y="1690687"/>
            <a:ext cx="8519776" cy="4072813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974181" y="2565802"/>
            <a:ext cx="214313" cy="371475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3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166</Words>
  <Application>Microsoft Office PowerPoint</Application>
  <PresentationFormat>Širokoúhlá obrazovka</PresentationFormat>
  <Paragraphs>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Rozšiřování přístupu k vysokoškolskému vzdělávání:  Česká republika v kontextu zemí OECD</vt:lpstr>
      <vt:lpstr>Úvod</vt:lpstr>
      <vt:lpstr>Rozšiřování přístupu k vysokému školství</vt:lpstr>
      <vt:lpstr>Míra vstupu do terciárního vzdělávání</vt:lpstr>
      <vt:lpstr>Zastoupení vysokoškoláků v populaci (30-34)</vt:lpstr>
      <vt:lpstr>Regionální rozdíly</vt:lpstr>
      <vt:lpstr>Dokončování studia</vt:lpstr>
      <vt:lpstr>Dokončování studia</vt:lpstr>
      <vt:lpstr>Platové zvýhodnění vysokoškoláků</vt:lpstr>
      <vt:lpstr>Vzdělávací výsledky vysokoškoláků</vt:lpstr>
      <vt:lpstr>Zaměstnanost absolventů</vt:lpstr>
      <vt:lpstr>Překvalifikovanost absolventů</vt:lpstr>
      <vt:lpstr>Sociální efekty vysokoškolského vzdělávání</vt:lpstr>
      <vt:lpstr>Sociální efekty vysokoškolského vzdělávání</vt:lpstr>
      <vt:lpstr>Sociální efekty vysokoškolského vzdělávání</vt:lpstr>
      <vt:lpstr>Rozšiřování přístupu k vysokému školství v ČR jako success story?</vt:lpstr>
      <vt:lpstr>Zdroje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32</cp:revision>
  <dcterms:created xsi:type="dcterms:W3CDTF">2015-05-17T12:00:07Z</dcterms:created>
  <dcterms:modified xsi:type="dcterms:W3CDTF">2015-05-22T16:30:25Z</dcterms:modified>
</cp:coreProperties>
</file>