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3" r:id="rId2"/>
    <p:sldMasterId id="2147483676" r:id="rId3"/>
  </p:sldMasterIdLst>
  <p:notesMasterIdLst>
    <p:notesMasterId r:id="rId25"/>
  </p:notesMasterIdLst>
  <p:handoutMasterIdLst>
    <p:handoutMasterId r:id="rId26"/>
  </p:handoutMasterIdLst>
  <p:sldIdLst>
    <p:sldId id="263" r:id="rId4"/>
    <p:sldId id="354" r:id="rId5"/>
    <p:sldId id="355" r:id="rId6"/>
    <p:sldId id="362" r:id="rId7"/>
    <p:sldId id="363" r:id="rId8"/>
    <p:sldId id="364" r:id="rId9"/>
    <p:sldId id="365" r:id="rId10"/>
    <p:sldId id="368" r:id="rId11"/>
    <p:sldId id="370" r:id="rId12"/>
    <p:sldId id="369" r:id="rId13"/>
    <p:sldId id="371" r:id="rId14"/>
    <p:sldId id="372" r:id="rId15"/>
    <p:sldId id="373" r:id="rId16"/>
    <p:sldId id="341" r:id="rId17"/>
    <p:sldId id="375" r:id="rId18"/>
    <p:sldId id="376" r:id="rId19"/>
    <p:sldId id="377" r:id="rId20"/>
    <p:sldId id="378" r:id="rId21"/>
    <p:sldId id="338" r:id="rId22"/>
    <p:sldId id="261" r:id="rId23"/>
    <p:sldId id="262" r:id="rId2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40163085-91C2-4027-8623-189C31ACBF7B}">
          <p14:sldIdLst>
            <p14:sldId id="263"/>
            <p14:sldId id="354"/>
            <p14:sldId id="355"/>
            <p14:sldId id="362"/>
            <p14:sldId id="363"/>
            <p14:sldId id="364"/>
            <p14:sldId id="365"/>
            <p14:sldId id="368"/>
            <p14:sldId id="370"/>
            <p14:sldId id="369"/>
            <p14:sldId id="371"/>
            <p14:sldId id="372"/>
            <p14:sldId id="373"/>
            <p14:sldId id="341"/>
            <p14:sldId id="375"/>
            <p14:sldId id="376"/>
            <p14:sldId id="377"/>
            <p14:sldId id="378"/>
            <p14:sldId id="338"/>
          </p14:sldIdLst>
        </p14:section>
        <p14:section name="Oddíl bez názvu" id="{B18B128D-0C8B-437C-BCD3-144F8152450B}">
          <p14:sldIdLst>
            <p14:sldId id="261"/>
            <p14:sldId id="26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78CB25"/>
    <a:srgbClr val="EC8D2F"/>
    <a:srgbClr val="EFECEB"/>
    <a:srgbClr val="E7E5E5"/>
    <a:srgbClr val="5E5447"/>
    <a:srgbClr val="F6F4F4"/>
    <a:srgbClr val="695C4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85" autoAdjust="0"/>
    <p:restoredTop sz="87363" autoAdjust="0"/>
  </p:normalViewPr>
  <p:slideViewPr>
    <p:cSldViewPr snapToObjects="1">
      <p:cViewPr>
        <p:scale>
          <a:sx n="100" d="100"/>
          <a:sy n="100" d="100"/>
        </p:scale>
        <p:origin x="-1944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 snapToObjects="1">
      <p:cViewPr varScale="1">
        <p:scale>
          <a:sx n="54" d="100"/>
          <a:sy n="54" d="100"/>
        </p:scale>
        <p:origin x="-161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Amet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Ipsum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Lorem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4</c:v>
                </c:pt>
                <c:pt idx="1">
                  <c:v>2</c:v>
                </c:pt>
                <c:pt idx="2">
                  <c:v>6</c:v>
                </c:pt>
                <c:pt idx="3">
                  <c:v>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Amet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Ipsum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3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Lorem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4</c:v>
                </c:pt>
                <c:pt idx="1">
                  <c:v>2</c:v>
                </c:pt>
                <c:pt idx="2">
                  <c:v>6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7049472"/>
        <c:axId val="37051008"/>
      </c:barChart>
      <c:catAx>
        <c:axId val="370494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cs-CZ"/>
          </a:p>
        </c:txPr>
        <c:crossAx val="37051008"/>
        <c:crosses val="autoZero"/>
        <c:auto val="1"/>
        <c:lblAlgn val="ctr"/>
        <c:lblOffset val="100"/>
        <c:noMultiLvlLbl val="0"/>
      </c:catAx>
      <c:valAx>
        <c:axId val="3705100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cs-CZ"/>
          </a:p>
        </c:txPr>
        <c:crossAx val="3704947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lang="en-US" sz="1200"/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cs-CZ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6200" y="346075"/>
            <a:ext cx="2971800" cy="2635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</a:defRPr>
            </a:lvl1pPr>
          </a:lstStyle>
          <a:p>
            <a:pPr>
              <a:defRPr/>
            </a:pPr>
            <a:fld id="{CF341A89-6707-41C0-BFC1-EE08C93F84B8}" type="datetimeFigureOut">
              <a:rPr lang="en-US"/>
              <a:pPr>
                <a:defRPr/>
              </a:pPr>
              <a:t>3/13/2018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</a:defRPr>
            </a:lvl1pPr>
          </a:lstStyle>
          <a:p>
            <a:pPr>
              <a:defRPr/>
            </a:pPr>
            <a:fld id="{91F8BDF7-0343-41E4-BE88-7634102BB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5365" name="Picture 6" descr="Navertica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263525"/>
            <a:ext cx="2138363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5900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6F38DBB-8754-408A-A7FD-1784B59CB836}" type="datetimeFigureOut">
              <a:rPr lang="en-US"/>
              <a:pPr>
                <a:defRPr/>
              </a:pPr>
              <a:t>3/13/2018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D74772-F067-4D11-9CC0-8F274440A0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5018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b="1" i="1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EA1B07-FCE8-4886-8D8B-8514476100F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6443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00" y="1600202"/>
            <a:ext cx="8730000" cy="45259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0CA79-4C5B-4E75-990F-DC85E4820367}" type="datetime1">
              <a:rPr lang="cs-CZ" smtClean="0"/>
              <a:t>13.3.2018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E743B-535F-433A-A66F-D792A6BD60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29600" y="838202"/>
            <a:ext cx="672000" cy="52879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00" y="838202"/>
            <a:ext cx="8049600" cy="52879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23E47-D4AC-4417-BD50-AD2EFBF48BC8}" type="datetime1">
              <a:rPr lang="cs-CZ" smtClean="0"/>
              <a:t>13.3.2018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BB937-D5FA-4E62-A498-3A5962B823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13.3.2018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5004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2484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838200"/>
            <a:ext cx="8499404" cy="579438"/>
          </a:xfrm>
        </p:spPr>
        <p:txBody>
          <a:bodyPr>
            <a:noAutofit/>
          </a:bodyPr>
          <a:lstStyle>
            <a:lvl1pPr algn="l">
              <a:defRPr sz="2800" b="0">
                <a:solidFill>
                  <a:srgbClr val="695C4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28596" y="1600202"/>
            <a:ext cx="8481404" cy="4525963"/>
          </a:xfrm>
        </p:spPr>
        <p:txBody>
          <a:bodyPr/>
          <a:lstStyle>
            <a:lvl1pPr>
              <a:buSzPct val="100000"/>
              <a:buFontTx/>
              <a:buBlip>
                <a:blip r:embed="rId2"/>
              </a:buBlip>
              <a:defRPr/>
            </a:lvl1pPr>
            <a:lvl2pPr>
              <a:buSzPct val="90000"/>
              <a:buFontTx/>
              <a:buBlip>
                <a:blip r:embed="rId2"/>
              </a:buBlip>
              <a:defRPr/>
            </a:lvl2pPr>
            <a:lvl3pPr>
              <a:buSzPct val="80000"/>
              <a:buFontTx/>
              <a:buBlip>
                <a:blip r:embed="rId2"/>
              </a:buBlip>
              <a:defRPr/>
            </a:lvl3pPr>
            <a:lvl4pPr>
              <a:buSzPct val="70000"/>
              <a:buFontTx/>
              <a:buBlip>
                <a:blip r:embed="rId2"/>
              </a:buBlip>
              <a:defRPr/>
            </a:lvl4pPr>
            <a:lvl5pPr>
              <a:buSzPct val="6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0D974-11A3-4140-A9FA-0BBE69964986}" type="datetime1">
              <a:rPr lang="cs-CZ" smtClean="0"/>
              <a:t>13.3.2018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850DC-A6CE-4D32-BD15-ACE49A7143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82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6553200" y="0"/>
            <a:ext cx="2590800" cy="533400"/>
          </a:xfrm>
          <a:prstGeom prst="rect">
            <a:avLst/>
          </a:prstGeom>
          <a:gradFill flip="none" rotWithShape="1">
            <a:gsLst>
              <a:gs pos="0">
                <a:srgbClr val="F6F4F4"/>
              </a:gs>
              <a:gs pos="100000">
                <a:srgbClr val="EFECEB"/>
              </a:gs>
            </a:gsLst>
            <a:lin ang="3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 descr="Navertica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117975" y="2514600"/>
            <a:ext cx="90805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81400"/>
            <a:ext cx="7772400" cy="533400"/>
          </a:xfrm>
        </p:spPr>
        <p:txBody>
          <a:bodyPr anchor="t">
            <a:normAutofit/>
          </a:bodyPr>
          <a:lstStyle>
            <a:lvl1pPr algn="ctr">
              <a:defRPr sz="3200" b="0" cap="none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114800"/>
            <a:ext cx="7772400" cy="36830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695C4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147B6-3996-4987-9837-152961494018}" type="datetime1">
              <a:rPr lang="cs-CZ" smtClean="0"/>
              <a:t>13.3.2018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67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0" y="1600202"/>
            <a:ext cx="4297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279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78F3E-902A-4CF9-959E-29B962B068D5}" type="datetime1">
              <a:rPr lang="cs-CZ" smtClean="0"/>
              <a:t>13.3.2018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89B4C-7182-4F15-BEF9-5B90E2A3B3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0" y="1535113"/>
            <a:ext cx="4299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000" y="2174875"/>
            <a:ext cx="4299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282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282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74647-95FB-4340-AB2A-46BE143A8592}" type="datetime1">
              <a:rPr lang="cs-CZ" smtClean="0"/>
              <a:t>13.3.2018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07396-EEC6-4A0F-89DC-D290510A85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0632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FDB60-4603-43DE-B3E9-2F4BCF13E97F}" type="datetime1">
              <a:rPr lang="cs-CZ" smtClean="0"/>
              <a:t>13.3.2018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73178-D2BF-4D8D-81C5-4BD1A9C1AC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4507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829C4-919E-4233-BCFD-527A675957B6}" type="datetime1">
              <a:rPr lang="cs-CZ" smtClean="0"/>
              <a:t>13.3.2018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B3959-69BA-44E3-99CE-9BE41BF2BD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965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838200"/>
            <a:ext cx="8499404" cy="579438"/>
          </a:xfrm>
        </p:spPr>
        <p:txBody>
          <a:bodyPr>
            <a:noAutofit/>
          </a:bodyPr>
          <a:lstStyle>
            <a:lvl1pPr algn="l">
              <a:defRPr sz="2800" b="0">
                <a:solidFill>
                  <a:srgbClr val="695C4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28596" y="1600202"/>
            <a:ext cx="8481404" cy="4525963"/>
          </a:xfrm>
        </p:spPr>
        <p:txBody>
          <a:bodyPr/>
          <a:lstStyle>
            <a:lvl1pPr>
              <a:buSzPct val="100000"/>
              <a:buFontTx/>
              <a:buBlip>
                <a:blip r:embed="rId2"/>
              </a:buBlip>
              <a:defRPr/>
            </a:lvl1pPr>
            <a:lvl2pPr>
              <a:buSzPct val="90000"/>
              <a:buFontTx/>
              <a:buBlip>
                <a:blip r:embed="rId2"/>
              </a:buBlip>
              <a:defRPr/>
            </a:lvl2pPr>
            <a:lvl3pPr>
              <a:buSzPct val="80000"/>
              <a:buFontTx/>
              <a:buBlip>
                <a:blip r:embed="rId2"/>
              </a:buBlip>
              <a:defRPr/>
            </a:lvl3pPr>
            <a:lvl4pPr>
              <a:buSzPct val="70000"/>
              <a:buFontTx/>
              <a:buBlip>
                <a:blip r:embed="rId2"/>
              </a:buBlip>
              <a:defRPr/>
            </a:lvl4pPr>
            <a:lvl5pPr>
              <a:buSzPct val="6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0D974-11A3-4140-A9FA-0BBE69964986}" type="datetime1">
              <a:rPr lang="cs-CZ" smtClean="0"/>
              <a:t>13.3.2018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850DC-A6CE-4D32-BD15-ACE49A7143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914400"/>
            <a:ext cx="3285513" cy="520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914402"/>
            <a:ext cx="5326550" cy="5211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00" y="1435102"/>
            <a:ext cx="32855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24245-45FD-4512-8016-BF96C137B3FD}" type="datetime1">
              <a:rPr lang="cs-CZ" smtClean="0"/>
              <a:t>13.3.2018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2DC61-96D5-4229-B68D-01F0EAEA78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1583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728662"/>
            <a:ext cx="3096600" cy="1100138"/>
          </a:xfrm>
        </p:spPr>
        <p:txBody>
          <a:bodyPr anchor="b">
            <a:normAutofit/>
          </a:bodyPr>
          <a:lstStyle>
            <a:lvl1pPr algn="l">
              <a:defRPr sz="1800" b="1" i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15200" y="728662"/>
            <a:ext cx="5486400" cy="544353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00" y="1828801"/>
            <a:ext cx="3096600" cy="4343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5D4F7-46B3-4140-8755-3179579086F6}" type="datetime1">
              <a:rPr lang="cs-CZ" smtClean="0"/>
              <a:t>13.3.2018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C1F44-5475-4F63-9A1D-931DEDEFC5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4761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00" y="1600202"/>
            <a:ext cx="8730000" cy="45259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0CA79-4C5B-4E75-990F-DC85E4820367}" type="datetime1">
              <a:rPr lang="cs-CZ" smtClean="0"/>
              <a:t>13.3.2018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E743B-535F-433A-A66F-D792A6BD60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093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29600" y="838202"/>
            <a:ext cx="672000" cy="52879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00" y="838202"/>
            <a:ext cx="8049600" cy="52879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23E47-D4AC-4417-BD50-AD2EFBF48BC8}" type="datetime1">
              <a:rPr lang="cs-CZ" smtClean="0"/>
              <a:t>13.3.2018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BB937-D5FA-4E62-A498-3A5962B823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5407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828800"/>
            <a:ext cx="7848600" cy="457200"/>
          </a:xfrm>
        </p:spPr>
        <p:txBody>
          <a:bodyPr>
            <a:normAutofit/>
          </a:bodyPr>
          <a:lstStyle>
            <a:lvl1pPr algn="r"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2209800"/>
            <a:ext cx="6400800" cy="457200"/>
          </a:xfrm>
        </p:spPr>
        <p:txBody>
          <a:bodyPr>
            <a:normAutofit/>
          </a:bodyPr>
          <a:lstStyle>
            <a:lvl1pPr marL="0" indent="0" algn="r">
              <a:buNone/>
              <a:defRPr sz="1800" b="0">
                <a:solidFill>
                  <a:srgbClr val="695C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en-US" dirty="0"/>
          </a:p>
        </p:txBody>
      </p:sp>
      <p:pic>
        <p:nvPicPr>
          <p:cNvPr id="7" name="Picture 6" descr="ppt-std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9657" y="2895601"/>
            <a:ext cx="5737143" cy="942857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553200" y="0"/>
            <a:ext cx="2590800" cy="533400"/>
          </a:xfrm>
          <a:prstGeom prst="rect">
            <a:avLst/>
          </a:prstGeom>
          <a:gradFill flip="none" rotWithShape="1">
            <a:gsLst>
              <a:gs pos="0">
                <a:srgbClr val="F6F4F4"/>
              </a:gs>
              <a:gs pos="100000">
                <a:srgbClr val="EFECEB"/>
              </a:gs>
            </a:gsLst>
            <a:lin ang="3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9035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000" y="838200"/>
            <a:ext cx="8730000" cy="579438"/>
          </a:xfrm>
        </p:spPr>
        <p:txBody>
          <a:bodyPr>
            <a:noAutofit/>
          </a:bodyPr>
          <a:lstStyle>
            <a:lvl1pPr algn="l">
              <a:defRPr sz="2800" b="0">
                <a:solidFill>
                  <a:srgbClr val="695C4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00000"/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48B7-2F1E-479C-BDBA-ADE93D0C0A93}" type="datetime1">
              <a:rPr lang="en-US" smtClean="0"/>
              <a:pPr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all" spc="0" normalizeH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9536704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81400"/>
            <a:ext cx="7772400" cy="533400"/>
          </a:xfrm>
        </p:spPr>
        <p:txBody>
          <a:bodyPr anchor="t">
            <a:normAutofit/>
          </a:bodyPr>
          <a:lstStyle>
            <a:lvl1pPr algn="ctr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114800"/>
            <a:ext cx="7772400" cy="36830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695C4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F6FDD-5D82-4B75-B40E-2CA66B5E698C}" type="datetime1">
              <a:rPr lang="en-US" smtClean="0"/>
              <a:pPr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6553200" y="0"/>
            <a:ext cx="2590800" cy="533400"/>
          </a:xfrm>
          <a:prstGeom prst="rect">
            <a:avLst/>
          </a:prstGeom>
          <a:gradFill flip="none" rotWithShape="1">
            <a:gsLst>
              <a:gs pos="0">
                <a:srgbClr val="F6F4F4"/>
              </a:gs>
              <a:gs pos="100000">
                <a:srgbClr val="EFECEB"/>
              </a:gs>
            </a:gsLst>
            <a:lin ang="3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9" name="Picture 8" descr="Navertica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17887" y="2514602"/>
            <a:ext cx="908229" cy="88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9352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0" y="1600202"/>
            <a:ext cx="4297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279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9EE3-B6BE-4F6D-9AD6-5D4FBD4759D3}" type="datetime1">
              <a:rPr lang="en-US" smtClean="0"/>
              <a:pPr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all" spc="0" normalizeH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1274162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0" y="1535113"/>
            <a:ext cx="4299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000" y="2174875"/>
            <a:ext cx="4299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282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282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95C0-239B-44A4-BD28-4F664B8507E5}" type="datetime1">
              <a:rPr lang="en-US" smtClean="0"/>
              <a:pPr/>
              <a:t>3/13/2018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all" spc="0" normalizeH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099881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6879A-2B56-42B6-9679-5AB970460A87}" type="datetime1">
              <a:rPr lang="en-US" smtClean="0"/>
              <a:pPr/>
              <a:t>3/13/2018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all" spc="0" normalizeH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851437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6553200" y="0"/>
            <a:ext cx="2590800" cy="533400"/>
          </a:xfrm>
          <a:prstGeom prst="rect">
            <a:avLst/>
          </a:prstGeom>
          <a:gradFill flip="none" rotWithShape="1">
            <a:gsLst>
              <a:gs pos="0">
                <a:srgbClr val="F6F4F4"/>
              </a:gs>
              <a:gs pos="100000">
                <a:srgbClr val="EFECEB"/>
              </a:gs>
            </a:gsLst>
            <a:lin ang="3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 descr="Navertica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117975" y="2514600"/>
            <a:ext cx="90805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81400"/>
            <a:ext cx="7772400" cy="533400"/>
          </a:xfrm>
        </p:spPr>
        <p:txBody>
          <a:bodyPr anchor="t">
            <a:normAutofit/>
          </a:bodyPr>
          <a:lstStyle>
            <a:lvl1pPr algn="ctr">
              <a:defRPr sz="3200" b="0" cap="none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114800"/>
            <a:ext cx="7772400" cy="36830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695C4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147B6-3996-4987-9837-152961494018}" type="datetime1">
              <a:rPr lang="cs-CZ" smtClean="0"/>
              <a:t>13.3.2018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010DA-049E-4893-80D3-55E47AEAB0EE}" type="datetime1">
              <a:rPr lang="en-US" smtClean="0"/>
              <a:pPr/>
              <a:t>3/13/2018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all" spc="0" normalizeH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6342907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914400"/>
            <a:ext cx="3285513" cy="520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914402"/>
            <a:ext cx="5326550" cy="5211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00" y="1435102"/>
            <a:ext cx="32855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58819-259E-4AB4-B735-795BBCCBC9A3}" type="datetime1">
              <a:rPr lang="en-US" smtClean="0"/>
              <a:pPr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all" spc="0" normalizeH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4619049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728662"/>
            <a:ext cx="3096600" cy="1100138"/>
          </a:xfrm>
        </p:spPr>
        <p:txBody>
          <a:bodyPr anchor="b">
            <a:normAutofit/>
          </a:bodyPr>
          <a:lstStyle>
            <a:lvl1pPr algn="l">
              <a:defRPr sz="1800" b="1" i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15200" y="728662"/>
            <a:ext cx="5486400" cy="54435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00" y="1828801"/>
            <a:ext cx="3096600" cy="4343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4045-8EEE-421C-B775-EDDF94B0E0D7}" type="datetime1">
              <a:rPr lang="en-US" smtClean="0"/>
              <a:pPr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all" spc="0" normalizeH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9745240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00" y="1600202"/>
            <a:ext cx="8730000" cy="45259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4B544-2156-4A2B-8438-37B9113BCA7E}" type="datetime1">
              <a:rPr lang="en-US" smtClean="0"/>
              <a:pPr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all" spc="0" normalizeH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891081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29600" y="838202"/>
            <a:ext cx="672000" cy="52879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00" y="838202"/>
            <a:ext cx="8049600" cy="52879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250E3-4CEC-4502-9550-BF5276F9D752}" type="datetime1">
              <a:rPr lang="en-US" smtClean="0"/>
              <a:pPr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all" spc="0" normalizeH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589019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0" y="1600202"/>
            <a:ext cx="4297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279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78F3E-902A-4CF9-959E-29B962B068D5}" type="datetime1">
              <a:rPr lang="cs-CZ" smtClean="0"/>
              <a:t>13.3.2018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89B4C-7182-4F15-BEF9-5B90E2A3B3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0" y="1535113"/>
            <a:ext cx="4299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000" y="2174875"/>
            <a:ext cx="4299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282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282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74647-95FB-4340-AB2A-46BE143A8592}" type="datetime1">
              <a:rPr lang="cs-CZ" smtClean="0"/>
              <a:t>13.3.2018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07396-EEC6-4A0F-89DC-D290510A85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FDB60-4603-43DE-B3E9-2F4BCF13E97F}" type="datetime1">
              <a:rPr lang="cs-CZ" smtClean="0"/>
              <a:t>13.3.2018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73178-D2BF-4D8D-81C5-4BD1A9C1AC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829C4-919E-4233-BCFD-527A675957B6}" type="datetime1">
              <a:rPr lang="cs-CZ" smtClean="0"/>
              <a:t>13.3.2018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B3959-69BA-44E3-99CE-9BE41BF2BD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914400"/>
            <a:ext cx="3285513" cy="520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914402"/>
            <a:ext cx="5326550" cy="5211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00" y="1435102"/>
            <a:ext cx="32855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24245-45FD-4512-8016-BF96C137B3FD}" type="datetime1">
              <a:rPr lang="cs-CZ" smtClean="0"/>
              <a:t>13.3.2018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2DC61-96D5-4229-B68D-01F0EAEA78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728662"/>
            <a:ext cx="3096600" cy="1100138"/>
          </a:xfrm>
        </p:spPr>
        <p:txBody>
          <a:bodyPr anchor="b">
            <a:normAutofit/>
          </a:bodyPr>
          <a:lstStyle>
            <a:lvl1pPr algn="l">
              <a:defRPr sz="1800" b="1" i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15200" y="728662"/>
            <a:ext cx="5486400" cy="544353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00" y="1828801"/>
            <a:ext cx="3096600" cy="4343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5D4F7-46B3-4140-8755-3179579086F6}" type="datetime1">
              <a:rPr lang="cs-CZ" smtClean="0"/>
              <a:t>13.3.2018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C1F44-5475-4F63-9A1D-931DEDEFC5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838200"/>
            <a:ext cx="84724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28625" y="1600200"/>
            <a:ext cx="84820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9388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>
              <a:defRPr/>
            </a:pPr>
            <a:fld id="{5130ED1D-D255-4D27-80F3-AC7B65CBDBFA}" type="datetime1">
              <a:rPr lang="cs-CZ" smtClean="0"/>
              <a:t>13.3.2018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7000" y="6492875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7513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CDF85C75-F523-426B-B950-CD2ED848DE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62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8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695C4F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6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838200"/>
            <a:ext cx="84724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28625" y="1600200"/>
            <a:ext cx="84820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9388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>
              <a:defRPr/>
            </a:pPr>
            <a:fld id="{5130ED1D-D255-4D27-80F3-AC7B65CBDBFA}" type="datetime1">
              <a:rPr lang="cs-CZ" smtClean="0"/>
              <a:t>13.3.2018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7000" y="6492875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7513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CDF85C75-F523-426B-B950-CD2ED848DE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204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695C4F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6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0" y="838200"/>
            <a:ext cx="8730000" cy="579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000" y="1600202"/>
            <a:ext cx="8730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0000" y="64928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B6BC453-0BD4-4DB7-8D73-25A0A4CCF89B}" type="datetime1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7000" y="6492877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8000" y="64928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BCE26D5-4FB2-D744-B1D3-63C50801F19E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80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i="0" kern="1200" cap="none">
          <a:solidFill>
            <a:srgbClr val="695C4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Tx/>
        <a:buBlip>
          <a:blip r:embed="rId14"/>
        </a:buBlip>
        <a:defRPr sz="26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chart" Target="../charts/chart1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38200" y="1828800"/>
            <a:ext cx="7848600" cy="4572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r">
              <a:defRPr sz="3200" b="0">
                <a:solidFill>
                  <a:schemeClr val="tx1"/>
                </a:solidFill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+mj-lt"/>
                <a:ea typeface="+mj-ea"/>
                <a:cs typeface="+mj-cs"/>
              </a:rPr>
              <a:t>Využití finančního </a:t>
            </a:r>
            <a:r>
              <a:rPr lang="cs-CZ" dirty="0" smtClean="0">
                <a:latin typeface="+mj-lt"/>
                <a:ea typeface="+mj-ea"/>
                <a:cs typeface="+mj-cs"/>
              </a:rPr>
              <a:t>deníku MS Dynamics NAV 2016    </a:t>
            </a:r>
            <a:r>
              <a:rPr lang="en-US" dirty="0" smtClean="0">
                <a:latin typeface="+mj-lt"/>
                <a:ea typeface="+mj-ea"/>
                <a:cs typeface="+mj-cs"/>
              </a:rPr>
              <a:t> </a:t>
            </a:r>
            <a:r>
              <a:rPr lang="cs-CZ" dirty="0" smtClean="0">
                <a:latin typeface="+mj-lt"/>
                <a:ea typeface="+mj-ea"/>
                <a:cs typeface="+mj-cs"/>
              </a:rPr>
              <a:t> </a:t>
            </a:r>
            <a:endParaRPr lang="en-US" dirty="0">
              <a:latin typeface="+mj-lt"/>
              <a:ea typeface="+mj-ea"/>
              <a:cs typeface="+mj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286000" y="2209800"/>
            <a:ext cx="64008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800" b="0">
                <a:solidFill>
                  <a:srgbClr val="695C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286000" y="4267200"/>
            <a:ext cx="64008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2286000" y="5029200"/>
            <a:ext cx="6400800" cy="4572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cs-CZ" b="1" dirty="0" smtClean="0">
                <a:solidFill>
                  <a:srgbClr val="695C4F"/>
                </a:solidFill>
                <a:latin typeface="+mj-lt"/>
              </a:rPr>
              <a:t>Skorkovský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cs-CZ" b="1" dirty="0" smtClean="0">
                <a:solidFill>
                  <a:srgbClr val="695C4F"/>
                </a:solidFill>
                <a:latin typeface="+mj-lt"/>
              </a:rPr>
              <a:t>26.3.2018 </a:t>
            </a:r>
            <a:r>
              <a:rPr lang="cs-CZ" b="1" dirty="0" smtClean="0">
                <a:solidFill>
                  <a:srgbClr val="695C4F"/>
                </a:solidFill>
                <a:latin typeface="+mj-lt"/>
              </a:rPr>
              <a:t>Brno</a:t>
            </a:r>
            <a:r>
              <a:rPr lang="cs-CZ" dirty="0" smtClean="0">
                <a:solidFill>
                  <a:srgbClr val="695C4F"/>
                </a:solidFill>
                <a:latin typeface="+mj-lt"/>
              </a:rPr>
              <a:t> ,Czech Republic</a:t>
            </a:r>
            <a:endParaRPr lang="en-US" dirty="0">
              <a:solidFill>
                <a:srgbClr val="695C4F"/>
              </a:solidFill>
              <a:latin typeface="+mj-lt"/>
            </a:endParaRPr>
          </a:p>
        </p:txBody>
      </p:sp>
      <p:pic>
        <p:nvPicPr>
          <p:cNvPr id="36866" name="Picture 2" descr="Brno-Petrov a Zelný ryn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486747"/>
            <a:ext cx="1742232" cy="114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8423587" y="2315344"/>
            <a:ext cx="263213" cy="433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sz="2700" dirty="0" smtClean="0">
                <a:latin typeface="+mj-lt"/>
                <a:ea typeface="+mj-ea"/>
                <a:cs typeface="+mj-cs"/>
              </a:rPr>
              <a:t> </a:t>
            </a:r>
            <a:endParaRPr lang="en-ZA" sz="27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411760" y="314096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Skorkovský , KPH - ESF- MU 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333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Vazba kódů  Banky na účty hlavní knihy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CZ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64" y="1556792"/>
            <a:ext cx="6192605" cy="422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763" y="4128765"/>
            <a:ext cx="394335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23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Finanční deník po výběru faktury k vyrovnání 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CZ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611560" y="1844824"/>
            <a:ext cx="769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 pole  Číslo vyrovnání dokladu do okna otevřených položek, výběr a OK </a:t>
            </a:r>
            <a:endParaRPr lang="cs-CZ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39" y="2492896"/>
            <a:ext cx="8393385" cy="854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634428" y="3573016"/>
            <a:ext cx="5134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Řádek deníku se zaúčtuje  s pomocí klávesy F9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131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Impakty zaúčtování 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CZ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539602" y="1626682"/>
            <a:ext cx="672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Správa financí-&gt;Finance-&gt;Archive-&gt;Historie-&gt;Finanční žurnály  </a:t>
            </a:r>
            <a:endParaRPr lang="cs-CZ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50" y="2276872"/>
            <a:ext cx="39719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796084"/>
            <a:ext cx="5994357" cy="3941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Přímá spojnice se šipkou 7"/>
          <p:cNvCxnSpPr/>
          <p:nvPr/>
        </p:nvCxnSpPr>
        <p:spPr>
          <a:xfrm flipH="1" flipV="1">
            <a:off x="971600" y="3915172"/>
            <a:ext cx="2448272" cy="24661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66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Impakty zaúčtování 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CZ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581975" cy="1394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40" y="3501008"/>
            <a:ext cx="8563644" cy="1812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176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G/L </a:t>
            </a:r>
            <a:r>
              <a:rPr lang="cs-CZ" dirty="0" err="1" smtClean="0"/>
              <a:t>Journal</a:t>
            </a:r>
            <a:r>
              <a:rPr lang="cs-CZ" dirty="0" smtClean="0"/>
              <a:t> </a:t>
            </a:r>
            <a:r>
              <a:rPr lang="cs-CZ" dirty="0" err="1" smtClean="0"/>
              <a:t>prepared</a:t>
            </a:r>
            <a:r>
              <a:rPr lang="cs-CZ" dirty="0" smtClean="0"/>
              <a:t> to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posted</a:t>
            </a:r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Obdélník 5"/>
          <p:cNvSpPr/>
          <p:nvPr/>
        </p:nvSpPr>
        <p:spPr>
          <a:xfrm>
            <a:off x="135124" y="2708920"/>
            <a:ext cx="6338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cs-CZ" b="1" dirty="0" err="1">
                <a:ln/>
                <a:solidFill>
                  <a:srgbClr val="2E5A95"/>
                </a:solidFill>
              </a:rPr>
              <a:t>This</a:t>
            </a:r>
            <a:r>
              <a:rPr lang="cs-CZ" b="1" dirty="0">
                <a:ln/>
                <a:solidFill>
                  <a:srgbClr val="2E5A95"/>
                </a:solidFill>
              </a:rPr>
              <a:t> </a:t>
            </a:r>
            <a:r>
              <a:rPr lang="cs-CZ" b="1" dirty="0" err="1">
                <a:ln/>
                <a:solidFill>
                  <a:srgbClr val="2E5A95"/>
                </a:solidFill>
              </a:rPr>
              <a:t>Journal</a:t>
            </a:r>
            <a:r>
              <a:rPr lang="cs-CZ" b="1" dirty="0">
                <a:ln/>
                <a:solidFill>
                  <a:srgbClr val="2E5A95"/>
                </a:solidFill>
              </a:rPr>
              <a:t> </a:t>
            </a:r>
            <a:r>
              <a:rPr lang="cs-CZ" b="1" dirty="0" err="1">
                <a:ln/>
                <a:solidFill>
                  <a:srgbClr val="2E5A95"/>
                </a:solidFill>
              </a:rPr>
              <a:t>have</a:t>
            </a:r>
            <a:r>
              <a:rPr lang="cs-CZ" b="1" dirty="0">
                <a:ln/>
                <a:solidFill>
                  <a:srgbClr val="2E5A95"/>
                </a:solidFill>
              </a:rPr>
              <a:t> </a:t>
            </a:r>
            <a:r>
              <a:rPr lang="cs-CZ" b="1" dirty="0" smtClean="0">
                <a:ln/>
                <a:solidFill>
                  <a:srgbClr val="2E5A95"/>
                </a:solidFill>
              </a:rPr>
              <a:t>to </a:t>
            </a:r>
            <a:r>
              <a:rPr lang="cs-CZ" b="1" dirty="0" err="1">
                <a:ln/>
                <a:solidFill>
                  <a:srgbClr val="2E5A95"/>
                </a:solidFill>
              </a:rPr>
              <a:t>be</a:t>
            </a:r>
            <a:r>
              <a:rPr lang="cs-CZ" b="1" dirty="0">
                <a:ln/>
                <a:solidFill>
                  <a:srgbClr val="2E5A95"/>
                </a:solidFill>
              </a:rPr>
              <a:t> </a:t>
            </a:r>
            <a:r>
              <a:rPr lang="cs-CZ" b="1" dirty="0" err="1">
                <a:ln/>
                <a:solidFill>
                  <a:srgbClr val="2E5A95"/>
                </a:solidFill>
              </a:rPr>
              <a:t>posted</a:t>
            </a:r>
            <a:r>
              <a:rPr lang="cs-CZ" b="1" dirty="0">
                <a:ln/>
                <a:solidFill>
                  <a:srgbClr val="2E5A95"/>
                </a:solidFill>
              </a:rPr>
              <a:t> by F9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35" y="1822106"/>
            <a:ext cx="8766678" cy="67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087777"/>
            <a:ext cx="1789432" cy="75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00500"/>
            <a:ext cx="1533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Přímá spojnice 7"/>
          <p:cNvCxnSpPr/>
          <p:nvPr/>
        </p:nvCxnSpPr>
        <p:spPr>
          <a:xfrm>
            <a:off x="1331640" y="4572000"/>
            <a:ext cx="1224136" cy="0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>
            <a:off x="2555776" y="4572000"/>
            <a:ext cx="0" cy="8012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80" y="5368454"/>
            <a:ext cx="7113587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988" y="3502521"/>
            <a:ext cx="36576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Přímá spojnice se šipkou 16"/>
          <p:cNvCxnSpPr/>
          <p:nvPr/>
        </p:nvCxnSpPr>
        <p:spPr>
          <a:xfrm>
            <a:off x="2258007" y="3733800"/>
            <a:ext cx="0" cy="8012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H="1" flipV="1">
            <a:off x="5004048" y="5109170"/>
            <a:ext cx="22126" cy="9487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>
            <a:off x="7596336" y="3599892"/>
            <a:ext cx="1304777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788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Impakty zaúčtování 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CZ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323528" y="1556792"/>
            <a:ext cx="837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Nákup-&gt;Zpracování objednávek -&gt;Dodavatelé -&gt;Výběr 10000 a Ctrl-F7 (položky)</a:t>
            </a:r>
            <a:endParaRPr lang="cs-CZ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40" y="2087202"/>
            <a:ext cx="8389193" cy="314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73216"/>
            <a:ext cx="8352928" cy="13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Přímá spojnice se šipkou 7"/>
          <p:cNvCxnSpPr/>
          <p:nvPr/>
        </p:nvCxnSpPr>
        <p:spPr>
          <a:xfrm>
            <a:off x="5506665" y="2708920"/>
            <a:ext cx="24482" cy="28083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25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Položky dodavatele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CZ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54" y="1723782"/>
            <a:ext cx="8950846" cy="2448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827584" y="4509120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70000 -  45750 = </a:t>
            </a:r>
            <a:r>
              <a:rPr lang="cs-CZ" dirty="0" smtClean="0">
                <a:solidFill>
                  <a:srgbClr val="0066FF"/>
                </a:solidFill>
              </a:rPr>
              <a:t>24250</a:t>
            </a:r>
            <a:r>
              <a:rPr lang="cs-CZ" dirty="0" smtClean="0"/>
              <a:t> a 33275 – </a:t>
            </a:r>
            <a:r>
              <a:rPr lang="cs-CZ" dirty="0" smtClean="0">
                <a:solidFill>
                  <a:srgbClr val="0066FF"/>
                </a:solidFill>
              </a:rPr>
              <a:t>24250</a:t>
            </a:r>
            <a:r>
              <a:rPr lang="cs-CZ" dirty="0" smtClean="0"/>
              <a:t>=9025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046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Převod částky z jednoho účtu na druhý účet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CZ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539552" y="1588150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Oba použité účty musí mít Přímé účtování =ANO (nastaveno na kartě účtu)</a:t>
            </a:r>
            <a:endParaRPr lang="cs-CZ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17" y="2043688"/>
            <a:ext cx="8561383" cy="972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509489" y="3140968"/>
            <a:ext cx="672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Správa financí-&gt;Finance-&gt;Archive-&gt;Historie-&gt;Finanční žurnály  </a:t>
            </a:r>
            <a:endParaRPr lang="cs-CZ" dirty="0"/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89040"/>
            <a:ext cx="7992888" cy="2042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012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Storno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 smtClean="0"/>
              <a:t>cz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22" y="1628800"/>
            <a:ext cx="7992888" cy="2042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/>
          <p:nvPr/>
        </p:nvSpPr>
        <p:spPr>
          <a:xfrm>
            <a:off x="971600" y="1844824"/>
            <a:ext cx="576064" cy="5760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nice 8"/>
          <p:cNvCxnSpPr/>
          <p:nvPr/>
        </p:nvCxnSpPr>
        <p:spPr>
          <a:xfrm>
            <a:off x="1547664" y="2420888"/>
            <a:ext cx="0" cy="576064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1547664" y="3671666"/>
            <a:ext cx="0" cy="576064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bdélník 10"/>
          <p:cNvSpPr/>
          <p:nvPr/>
        </p:nvSpPr>
        <p:spPr>
          <a:xfrm>
            <a:off x="1763688" y="3775032"/>
            <a:ext cx="45397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F9</a:t>
            </a:r>
            <a:endParaRPr lang="cs-CZ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05" y="4437112"/>
            <a:ext cx="7744195" cy="1580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412622" y="6123543"/>
            <a:ext cx="328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S mínusovým znaménkem  !!!!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08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Děkuji za Vaši </a:t>
            </a:r>
            <a:r>
              <a:rPr lang="cs-CZ" dirty="0" err="1" smtClean="0"/>
              <a:t>pozornoST</a:t>
            </a:r>
            <a:r>
              <a:rPr lang="cs-CZ" dirty="0" smtClean="0"/>
              <a:t> a Čas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360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838200"/>
            <a:ext cx="8499404" cy="790600"/>
          </a:xfrm>
        </p:spPr>
        <p:txBody>
          <a:bodyPr/>
          <a:lstStyle/>
          <a:p>
            <a:r>
              <a:rPr lang="cs-CZ" dirty="0" smtClean="0"/>
              <a:t>Využití Finančního deníku jako nástroje pro generování záznamů v hlavní knize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CZ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251520" y="1966912"/>
            <a:ext cx="8481404" cy="4525963"/>
          </a:xfrm>
        </p:spPr>
        <p:txBody>
          <a:bodyPr/>
          <a:lstStyle/>
          <a:p>
            <a:r>
              <a:rPr lang="cs-CZ" dirty="0" smtClean="0"/>
              <a:t>Umožňuje registrovat (zaúčtovat) a následně  i vyrovnávat (párovat) otevřené (nespárované) faktury s platbami a to jak pro Dodavatele tak i pro Zákazníky</a:t>
            </a:r>
            <a:endParaRPr lang="en-US" dirty="0"/>
          </a:p>
          <a:p>
            <a:r>
              <a:rPr lang="cs-CZ" dirty="0" smtClean="0"/>
              <a:t>Umožňuje zaúčtovat částku z jednoho účtu na jiný účet </a:t>
            </a:r>
          </a:p>
          <a:p>
            <a:r>
              <a:rPr lang="cs-CZ" dirty="0" smtClean="0"/>
              <a:t>Umožňuje provádět periodické (stále se opakující stejné nebo podobné ) operace</a:t>
            </a:r>
            <a:r>
              <a:rPr lang="en-US" dirty="0" smtClean="0"/>
              <a:t> </a:t>
            </a:r>
            <a:r>
              <a:rPr lang="cs-CZ" dirty="0" smtClean="0"/>
              <a:t>s pomocí Periodických finančních deníků  </a:t>
            </a:r>
            <a:endParaRPr lang="en-US" dirty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21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403475" y="304800"/>
            <a:ext cx="6597650" cy="228600"/>
          </a:xfrm>
        </p:spPr>
        <p:txBody>
          <a:bodyPr/>
          <a:lstStyle/>
          <a:p>
            <a:pPr eaLnBrk="1" hangingPunct="1"/>
            <a:r>
              <a:rPr lang="cs-CZ" smtClean="0"/>
              <a:t>Standard colour palette</a:t>
            </a:r>
          </a:p>
        </p:txBody>
      </p:sp>
      <p:sp>
        <p:nvSpPr>
          <p:cNvPr id="48130" name="TextBox 2"/>
          <p:cNvSpPr txBox="1">
            <a:spLocks noChangeArrowheads="1"/>
          </p:cNvSpPr>
          <p:nvPr/>
        </p:nvSpPr>
        <p:spPr bwMode="auto">
          <a:xfrm>
            <a:off x="152400" y="1458913"/>
            <a:ext cx="8748713" cy="363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4000" rIns="144000">
            <a:spAutoFit/>
          </a:bodyPr>
          <a:lstStyle/>
          <a:p>
            <a:r>
              <a:rPr lang="en-US" sz="1100">
                <a:latin typeface="Calibri" pitchFamily="34" charset="0"/>
              </a:rPr>
              <a:t>Backgrounds						Primary Text	       Secondary Text				     Expanded Palette</a:t>
            </a:r>
          </a:p>
          <a:p>
            <a:endParaRPr lang="en-US" sz="1100">
              <a:latin typeface="Calibri" pitchFamily="34" charset="0"/>
            </a:endParaRPr>
          </a:p>
          <a:p>
            <a:endParaRPr lang="en-US" sz="14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r>
              <a:rPr lang="en-US" sz="1100">
                <a:latin typeface="Calibri" pitchFamily="34" charset="0"/>
              </a:rPr>
              <a:t>Accent							Accent Gradients</a:t>
            </a:r>
          </a:p>
          <a:p>
            <a:endParaRPr lang="en-US" sz="1300">
              <a:latin typeface="Calibri" pitchFamily="34" charset="0"/>
            </a:endParaRPr>
          </a:p>
          <a:p>
            <a:endParaRPr lang="en-US" sz="1300">
              <a:latin typeface="Calibri" pitchFamily="34" charset="0"/>
            </a:endParaRPr>
          </a:p>
          <a:p>
            <a:endParaRPr lang="en-US" sz="1300">
              <a:latin typeface="Calibri" pitchFamily="34" charset="0"/>
            </a:endParaRPr>
          </a:p>
          <a:p>
            <a:endParaRPr lang="en-US" sz="1300">
              <a:latin typeface="Calibri" pitchFamily="34" charset="0"/>
            </a:endParaRPr>
          </a:p>
          <a:p>
            <a:endParaRPr lang="en-US" sz="900">
              <a:latin typeface="Calibri" pitchFamily="34" charset="0"/>
            </a:endParaRPr>
          </a:p>
          <a:p>
            <a:r>
              <a:rPr lang="en-US" sz="1000" i="1">
                <a:latin typeface="Calibri" pitchFamily="34" charset="0"/>
              </a:rPr>
              <a:t>Gradient Upper Levels</a:t>
            </a:r>
          </a:p>
        </p:txBody>
      </p:sp>
      <p:sp>
        <p:nvSpPr>
          <p:cNvPr id="6" name="Round Diagonal Corner Rectangle 3"/>
          <p:cNvSpPr/>
          <p:nvPr/>
        </p:nvSpPr>
        <p:spPr>
          <a:xfrm>
            <a:off x="5292725" y="1782763"/>
            <a:ext cx="1404938" cy="1403350"/>
          </a:xfrm>
          <a:prstGeom prst="round2DiagRect">
            <a:avLst/>
          </a:prstGeom>
          <a:solidFill>
            <a:srgbClr val="5E5447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ound Diagonal Corner Rectangle 4"/>
          <p:cNvSpPr/>
          <p:nvPr/>
        </p:nvSpPr>
        <p:spPr>
          <a:xfrm>
            <a:off x="1728788" y="1782763"/>
            <a:ext cx="1220787" cy="1220787"/>
          </a:xfrm>
          <a:prstGeom prst="round2DiagRect">
            <a:avLst/>
          </a:prstGeom>
          <a:solidFill>
            <a:srgbClr val="E7E5E5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ound Diagonal Corner Rectangle 5"/>
          <p:cNvSpPr/>
          <p:nvPr/>
        </p:nvSpPr>
        <p:spPr>
          <a:xfrm>
            <a:off x="1179513" y="5141913"/>
            <a:ext cx="349250" cy="344487"/>
          </a:xfrm>
          <a:prstGeom prst="round2DiagRect">
            <a:avLst/>
          </a:prstGeom>
          <a:solidFill>
            <a:srgbClr val="3B9BF7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ound Diagonal Corner Rectangle 6"/>
          <p:cNvSpPr/>
          <p:nvPr/>
        </p:nvSpPr>
        <p:spPr>
          <a:xfrm>
            <a:off x="304800" y="1782763"/>
            <a:ext cx="1220788" cy="1220787"/>
          </a:xfrm>
          <a:prstGeom prst="round2DiagRect">
            <a:avLst/>
          </a:prstGeom>
          <a:solidFill>
            <a:schemeClr val="tx2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ound Diagonal Corner Rectangle 7"/>
          <p:cNvSpPr/>
          <p:nvPr/>
        </p:nvSpPr>
        <p:spPr>
          <a:xfrm>
            <a:off x="3505200" y="1782763"/>
            <a:ext cx="1374775" cy="1403350"/>
          </a:xfrm>
          <a:prstGeom prst="round2DiagRect">
            <a:avLst/>
          </a:prstGeom>
          <a:solidFill>
            <a:schemeClr val="tx1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ound Diagonal Corner Rectangle 8"/>
          <p:cNvSpPr/>
          <p:nvPr/>
        </p:nvSpPr>
        <p:spPr>
          <a:xfrm>
            <a:off x="1179513" y="4083050"/>
            <a:ext cx="749300" cy="630238"/>
          </a:xfrm>
          <a:prstGeom prst="round2DiagRect">
            <a:avLst/>
          </a:prstGeom>
          <a:solidFill>
            <a:srgbClr val="2E5A95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ound Diagonal Corner Rectangle 9"/>
          <p:cNvSpPr/>
          <p:nvPr/>
        </p:nvSpPr>
        <p:spPr>
          <a:xfrm>
            <a:off x="304800" y="4083050"/>
            <a:ext cx="749300" cy="630238"/>
          </a:xfrm>
          <a:prstGeom prst="round2DiagRect">
            <a:avLst/>
          </a:prstGeom>
          <a:solidFill>
            <a:srgbClr val="E66624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ound Diagonal Corner Rectangle 10"/>
          <p:cNvSpPr/>
          <p:nvPr/>
        </p:nvSpPr>
        <p:spPr>
          <a:xfrm>
            <a:off x="4587227" y="4082400"/>
            <a:ext cx="1404000" cy="1404000"/>
          </a:xfrm>
          <a:prstGeom prst="round2DiagRect">
            <a:avLst/>
          </a:prstGeom>
          <a:gradFill flip="none" rotWithShape="1">
            <a:gsLst>
              <a:gs pos="0">
                <a:srgbClr val="2E5A95"/>
              </a:gs>
              <a:gs pos="100000">
                <a:srgbClr val="3B9BF7"/>
              </a:gs>
            </a:gsLst>
            <a:path path="circle">
              <a:fillToRect t="100000" r="100000"/>
            </a:path>
            <a:tileRect l="-100000" b="-100000"/>
          </a:gra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ound Diagonal Corner Rectangle 11"/>
          <p:cNvSpPr/>
          <p:nvPr/>
        </p:nvSpPr>
        <p:spPr>
          <a:xfrm>
            <a:off x="3167052" y="4082400"/>
            <a:ext cx="1374657" cy="1404000"/>
          </a:xfrm>
          <a:prstGeom prst="round2DiagRect">
            <a:avLst/>
          </a:prstGeom>
          <a:gradFill flip="none" rotWithShape="1">
            <a:gsLst>
              <a:gs pos="0">
                <a:srgbClr val="E66624"/>
              </a:gs>
              <a:gs pos="100000">
                <a:srgbClr val="EC8D2F"/>
              </a:gs>
            </a:gsLst>
            <a:path path="circle">
              <a:fillToRect t="100000" r="100000"/>
            </a:path>
            <a:tileRect l="-100000" b="-100000"/>
          </a:gra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ound Diagonal Corner Rectangle 12"/>
          <p:cNvSpPr/>
          <p:nvPr/>
        </p:nvSpPr>
        <p:spPr>
          <a:xfrm>
            <a:off x="304800" y="5141913"/>
            <a:ext cx="349250" cy="344487"/>
          </a:xfrm>
          <a:prstGeom prst="round2DiagRect">
            <a:avLst/>
          </a:prstGeom>
          <a:solidFill>
            <a:srgbClr val="EC8D2F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Round Diagonal Corner Rectangle 16"/>
          <p:cNvSpPr/>
          <p:nvPr/>
        </p:nvSpPr>
        <p:spPr>
          <a:xfrm>
            <a:off x="7315200" y="1782763"/>
            <a:ext cx="349250" cy="342900"/>
          </a:xfrm>
          <a:prstGeom prst="round2DiagRect">
            <a:avLst/>
          </a:prstGeom>
          <a:solidFill>
            <a:srgbClr val="800000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Round Diagonal Corner Rectangle 17"/>
          <p:cNvSpPr/>
          <p:nvPr/>
        </p:nvSpPr>
        <p:spPr>
          <a:xfrm>
            <a:off x="7804150" y="1789113"/>
            <a:ext cx="349250" cy="344487"/>
          </a:xfrm>
          <a:prstGeom prst="round2DiagRect">
            <a:avLst/>
          </a:prstGeom>
          <a:solidFill>
            <a:srgbClr val="2E2E2E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Round Diagonal Corner Rectangle 18"/>
          <p:cNvSpPr/>
          <p:nvPr/>
        </p:nvSpPr>
        <p:spPr>
          <a:xfrm>
            <a:off x="8305800" y="1789113"/>
            <a:ext cx="349250" cy="344487"/>
          </a:xfrm>
          <a:prstGeom prst="round2DiagRect">
            <a:avLst/>
          </a:prstGeom>
          <a:solidFill>
            <a:srgbClr val="00004B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Round Diagonal Corner Rectangle 19"/>
          <p:cNvSpPr/>
          <p:nvPr/>
        </p:nvSpPr>
        <p:spPr>
          <a:xfrm>
            <a:off x="7315200" y="2239963"/>
            <a:ext cx="349250" cy="342900"/>
          </a:xfrm>
          <a:prstGeom prst="round2DiagRect">
            <a:avLst/>
          </a:prstGeom>
          <a:solidFill>
            <a:schemeClr val="accent2">
              <a:lumMod val="75000"/>
            </a:schemeClr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Round Diagonal Corner Rectangle 20"/>
          <p:cNvSpPr/>
          <p:nvPr/>
        </p:nvSpPr>
        <p:spPr>
          <a:xfrm>
            <a:off x="7804150" y="2246313"/>
            <a:ext cx="349250" cy="344487"/>
          </a:xfrm>
          <a:prstGeom prst="round2DiagRect">
            <a:avLst/>
          </a:prstGeom>
          <a:solidFill>
            <a:srgbClr val="4C4C4C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Round Diagonal Corner Rectangle 21"/>
          <p:cNvSpPr/>
          <p:nvPr/>
        </p:nvSpPr>
        <p:spPr>
          <a:xfrm>
            <a:off x="8305800" y="2246313"/>
            <a:ext cx="349250" cy="344487"/>
          </a:xfrm>
          <a:prstGeom prst="round2DiagRect">
            <a:avLst/>
          </a:prstGeom>
          <a:solidFill>
            <a:srgbClr val="004080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5" name="Round Diagonal Corner Rectangle 22"/>
          <p:cNvSpPr/>
          <p:nvPr/>
        </p:nvSpPr>
        <p:spPr>
          <a:xfrm>
            <a:off x="7315200" y="2697163"/>
            <a:ext cx="349250" cy="342900"/>
          </a:xfrm>
          <a:prstGeom prst="round2DiagRect">
            <a:avLst/>
          </a:prstGeom>
          <a:solidFill>
            <a:srgbClr val="FFCC66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6" name="Round Diagonal Corner Rectangle 23"/>
          <p:cNvSpPr/>
          <p:nvPr/>
        </p:nvSpPr>
        <p:spPr>
          <a:xfrm>
            <a:off x="7804150" y="2703513"/>
            <a:ext cx="349250" cy="344487"/>
          </a:xfrm>
          <a:prstGeom prst="round2DiagRect">
            <a:avLst/>
          </a:prstGeom>
          <a:solidFill>
            <a:srgbClr val="999999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7" name="Round Diagonal Corner Rectangle 24"/>
          <p:cNvSpPr/>
          <p:nvPr/>
        </p:nvSpPr>
        <p:spPr>
          <a:xfrm>
            <a:off x="8305800" y="2703513"/>
            <a:ext cx="349250" cy="344487"/>
          </a:xfrm>
          <a:prstGeom prst="round2DiagRect">
            <a:avLst/>
          </a:prstGeom>
          <a:solidFill>
            <a:srgbClr val="3B9A9D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8" name="Round Diagonal Corner Rectangle 5"/>
          <p:cNvSpPr/>
          <p:nvPr/>
        </p:nvSpPr>
        <p:spPr>
          <a:xfrm>
            <a:off x="2036763" y="5141913"/>
            <a:ext cx="349250" cy="344487"/>
          </a:xfrm>
          <a:prstGeom prst="round2DiagRect">
            <a:avLst/>
          </a:prstGeom>
          <a:solidFill>
            <a:srgbClr val="8FAE49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9" name="Round Diagonal Corner Rectangle 8"/>
          <p:cNvSpPr/>
          <p:nvPr/>
        </p:nvSpPr>
        <p:spPr>
          <a:xfrm>
            <a:off x="2036763" y="4083050"/>
            <a:ext cx="749300" cy="630238"/>
          </a:xfrm>
          <a:prstGeom prst="round2DiagRect">
            <a:avLst/>
          </a:prstGeom>
          <a:solidFill>
            <a:srgbClr val="4A8845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" name="Round Diagonal Corner Rectangle 10"/>
          <p:cNvSpPr/>
          <p:nvPr/>
        </p:nvSpPr>
        <p:spPr>
          <a:xfrm>
            <a:off x="6049325" y="4082399"/>
            <a:ext cx="1404000" cy="1404000"/>
          </a:xfrm>
          <a:prstGeom prst="round2DiagRect">
            <a:avLst/>
          </a:prstGeom>
          <a:gradFill flip="none" rotWithShape="1">
            <a:gsLst>
              <a:gs pos="0">
                <a:srgbClr val="4A8845"/>
              </a:gs>
              <a:gs pos="100000">
                <a:srgbClr val="8FAE49"/>
              </a:gs>
            </a:gsLst>
            <a:path path="circle">
              <a:fillToRect t="100000" r="100000"/>
            </a:path>
            <a:tileRect l="-100000" b="-100000"/>
          </a:gra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1" name="Round Diagonal Corner Rectangle 5"/>
          <p:cNvSpPr/>
          <p:nvPr/>
        </p:nvSpPr>
        <p:spPr>
          <a:xfrm>
            <a:off x="5292725" y="3286125"/>
            <a:ext cx="349250" cy="344488"/>
          </a:xfrm>
          <a:prstGeom prst="round2DiagRect">
            <a:avLst/>
          </a:prstGeom>
          <a:solidFill>
            <a:srgbClr val="B99C76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2" name="Round Diagonal Corner Rectangle 16"/>
          <p:cNvSpPr/>
          <p:nvPr/>
        </p:nvSpPr>
        <p:spPr>
          <a:xfrm>
            <a:off x="7108825" y="1987550"/>
            <a:ext cx="141288" cy="138113"/>
          </a:xfrm>
          <a:prstGeom prst="round2DiagRect">
            <a:avLst/>
          </a:prstGeom>
          <a:solidFill>
            <a:srgbClr val="BC0000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3" name="Round Diagonal Corner Rectangle 10"/>
          <p:cNvSpPr/>
          <p:nvPr/>
        </p:nvSpPr>
        <p:spPr>
          <a:xfrm>
            <a:off x="7497600" y="4082401"/>
            <a:ext cx="1404000" cy="1404000"/>
          </a:xfrm>
          <a:prstGeom prst="round2DiagRect">
            <a:avLst/>
          </a:prstGeom>
          <a:gradFill flip="none" rotWithShape="1">
            <a:gsLst>
              <a:gs pos="0">
                <a:srgbClr val="800000"/>
              </a:gs>
              <a:gs pos="100000">
                <a:srgbClr val="BC0000"/>
              </a:gs>
            </a:gsLst>
            <a:path path="circle">
              <a:fillToRect t="100000" r="100000"/>
            </a:path>
            <a:tileRect l="-100000" b="-100000"/>
          </a:gra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8FB3959-69BA-44E3-99CE-9BE41BF2BDC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403475" y="304800"/>
            <a:ext cx="6597650" cy="228600"/>
          </a:xfrm>
        </p:spPr>
        <p:txBody>
          <a:bodyPr/>
          <a:lstStyle/>
          <a:p>
            <a:pPr eaLnBrk="1" hangingPunct="1"/>
            <a:r>
              <a:rPr lang="cs-CZ" smtClean="0"/>
              <a:t>Sample chart</a:t>
            </a:r>
          </a:p>
        </p:txBody>
      </p:sp>
      <p:graphicFrame>
        <p:nvGraphicFramePr>
          <p:cNvPr id="35844" name="Object 4"/>
          <p:cNvGraphicFramePr>
            <a:graphicFrameLocks/>
          </p:cNvGraphicFramePr>
          <p:nvPr/>
        </p:nvGraphicFramePr>
        <p:xfrm>
          <a:off x="3276600" y="1066800"/>
          <a:ext cx="5624513" cy="505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49" r:id="rId3" imgW="5620999" imgH="5060119" progId="Excel.Sheet.8">
                  <p:embed/>
                </p:oleObj>
              </mc:Choice>
              <mc:Fallback>
                <p:oleObj r:id="rId3" imgW="5620999" imgH="5060119" progId="Excel.Sheet.8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066800"/>
                        <a:ext cx="5624513" cy="5059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7"/>
          <p:cNvSpPr txBox="1">
            <a:spLocks/>
          </p:cNvSpPr>
          <p:nvPr/>
        </p:nvSpPr>
        <p:spPr>
          <a:xfrm>
            <a:off x="198438" y="503238"/>
            <a:ext cx="5211762" cy="2286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rgbClr val="695C4F"/>
                </a:solidFill>
                <a:latin typeface="+mj-lt"/>
              </a:rPr>
              <a:t>Sample chart</a:t>
            </a:r>
            <a:endParaRPr lang="en-US" sz="1000" dirty="0">
              <a:solidFill>
                <a:srgbClr val="695C4F"/>
              </a:solidFill>
              <a:latin typeface="+mj-lt"/>
            </a:endParaRPr>
          </a:p>
        </p:txBody>
      </p:sp>
      <p:sp>
        <p:nvSpPr>
          <p:cNvPr id="6" name="Title 5"/>
          <p:cNvSpPr txBox="1">
            <a:spLocks/>
          </p:cNvSpPr>
          <p:nvPr/>
        </p:nvSpPr>
        <p:spPr>
          <a:xfrm>
            <a:off x="179388" y="1066800"/>
            <a:ext cx="3097212" cy="762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i="1" dirty="0" err="1">
                <a:solidFill>
                  <a:srgbClr val="695C4F"/>
                </a:solidFill>
                <a:latin typeface="+mj-lt"/>
                <a:ea typeface="+mj-ea"/>
                <a:cs typeface="+mj-cs"/>
              </a:rPr>
              <a:t>Lorem</a:t>
            </a:r>
            <a:r>
              <a:rPr lang="en-US" i="1" dirty="0">
                <a:solidFill>
                  <a:srgbClr val="695C4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i="1" dirty="0" err="1">
                <a:solidFill>
                  <a:srgbClr val="695C4F"/>
                </a:solidFill>
                <a:latin typeface="+mj-lt"/>
                <a:ea typeface="+mj-ea"/>
                <a:cs typeface="+mj-cs"/>
              </a:rPr>
              <a:t>ipsum</a:t>
            </a:r>
            <a:r>
              <a:rPr lang="en-US" i="1" dirty="0">
                <a:solidFill>
                  <a:srgbClr val="695C4F"/>
                </a:solidFill>
                <a:latin typeface="+mj-lt"/>
                <a:ea typeface="+mj-ea"/>
                <a:cs typeface="+mj-cs"/>
              </a:rPr>
              <a:t> dolor sit </a:t>
            </a:r>
            <a:r>
              <a:rPr lang="en-US" i="1" dirty="0" err="1">
                <a:solidFill>
                  <a:srgbClr val="695C4F"/>
                </a:solidFill>
                <a:latin typeface="+mj-lt"/>
                <a:ea typeface="+mj-ea"/>
                <a:cs typeface="+mj-cs"/>
              </a:rPr>
              <a:t>amet</a:t>
            </a:r>
            <a:endParaRPr lang="en-US" i="1" dirty="0">
              <a:solidFill>
                <a:srgbClr val="695C4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179388" y="1500188"/>
            <a:ext cx="3097212" cy="4672012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</a:rPr>
              <a:t>Sample chart description</a:t>
            </a:r>
          </a:p>
        </p:txBody>
      </p:sp>
      <p:graphicFrame>
        <p:nvGraphicFramePr>
          <p:cNvPr id="8" name="Chart 9"/>
          <p:cNvGraphicFramePr/>
          <p:nvPr/>
        </p:nvGraphicFramePr>
        <p:xfrm>
          <a:off x="198001" y="2514600"/>
          <a:ext cx="3078599" cy="3657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Zástupný symbol pro číslo snímku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8FB3959-69BA-44E3-99CE-9BE41BF2BDC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Finanční deníky a jejich využití pro hlavní knihu  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V okně finančního deníku (dále jen FD)  účtovat transakce, které se zapíší do hlavní knihy (dále jen HK) na bankovní účty a účty Zákazníků, Dodavatelů a Dlouhodobého majetku  </a:t>
            </a:r>
          </a:p>
          <a:p>
            <a:r>
              <a:rPr lang="cs-CZ" sz="2000" dirty="0" smtClean="0"/>
              <a:t>Jako relevantní údaje při vytváření transakcí je možné zadat  datum  zaúčtování, částku a čísla účtů </a:t>
            </a:r>
          </a:p>
          <a:p>
            <a:endParaRPr lang="cs-CZ" sz="2000" dirty="0"/>
          </a:p>
          <a:p>
            <a:r>
              <a:rPr lang="cs-CZ" sz="2000" dirty="0" smtClean="0"/>
              <a:t>Pokud je potřeba vytvářet některé podobné nebo stejné transakce častěji, je možné použít Periodické finanční deníky jako je např. účtování platů nebo jiných periodicky  se opakujících transakcí.   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20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Princip vyrovnávání (párování)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1523108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ousměrná vodorovná šipka 3"/>
          <p:cNvSpPr/>
          <p:nvPr/>
        </p:nvSpPr>
        <p:spPr>
          <a:xfrm>
            <a:off x="2409974" y="1700808"/>
            <a:ext cx="2810098" cy="93610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FFFF00"/>
                </a:solidFill>
              </a:rPr>
              <a:t>Vyrovnat</a:t>
            </a:r>
            <a:endParaRPr lang="cs-CZ" b="1" dirty="0">
              <a:solidFill>
                <a:srgbClr val="FFFF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791" y="810220"/>
            <a:ext cx="25717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159795" y="3004939"/>
            <a:ext cx="6455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Položky zákazníka 10000 s pomocí klávesové zkratky Ctrl-F7</a:t>
            </a:r>
            <a:endParaRPr lang="cs-CZ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05" y="3501008"/>
            <a:ext cx="7636595" cy="3160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683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Impakty do hlavní </a:t>
            </a:r>
            <a:r>
              <a:rPr lang="cs-CZ" dirty="0" smtClean="0"/>
              <a:t>knihy (české anotace účtů)</a:t>
            </a:r>
            <a:endParaRPr lang="cs-CZ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5638827" y="4942303"/>
            <a:ext cx="165618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2658623" y="3625118"/>
            <a:ext cx="165618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5683966" y="3430135"/>
            <a:ext cx="165618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3486715" y="3625118"/>
            <a:ext cx="0" cy="8473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6466919" y="4942303"/>
            <a:ext cx="0" cy="8473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>
            <a:off x="6512058" y="3430135"/>
            <a:ext cx="0" cy="8473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5805390" y="4379886"/>
            <a:ext cx="1413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 </a:t>
            </a:r>
          </a:p>
          <a:p>
            <a:r>
              <a:rPr lang="cs-CZ" sz="1400" dirty="0" smtClean="0"/>
              <a:t>  602 110 Tržba</a:t>
            </a:r>
            <a:endParaRPr lang="cs-CZ" sz="14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5805390" y="2769376"/>
            <a:ext cx="1359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 </a:t>
            </a:r>
          </a:p>
          <a:p>
            <a:r>
              <a:rPr lang="cs-CZ" sz="1400" dirty="0" smtClean="0"/>
              <a:t>343  525  DPH</a:t>
            </a:r>
            <a:endParaRPr lang="cs-CZ" sz="14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2589505" y="2966725"/>
            <a:ext cx="1692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 </a:t>
            </a:r>
          </a:p>
          <a:p>
            <a:r>
              <a:rPr lang="cs-CZ" sz="1400" dirty="0" smtClean="0"/>
              <a:t>311 100  Zákazník </a:t>
            </a:r>
            <a:endParaRPr lang="cs-CZ" sz="14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6538189" y="5116486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6100,00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2514607" y="3864116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7625,00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6692078" y="3662271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1525,00</a:t>
            </a:r>
            <a:endParaRPr lang="cs-CZ" dirty="0"/>
          </a:p>
        </p:txBody>
      </p:sp>
      <p:cxnSp>
        <p:nvCxnSpPr>
          <p:cNvPr id="18" name="Přímá spojnice 17"/>
          <p:cNvCxnSpPr/>
          <p:nvPr/>
        </p:nvCxnSpPr>
        <p:spPr>
          <a:xfrm>
            <a:off x="398011" y="3596270"/>
            <a:ext cx="165618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>
            <a:off x="1226103" y="3596270"/>
            <a:ext cx="0" cy="8473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225291" y="379088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7472,50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3630731" y="3841967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7625,00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631726" y="2891183"/>
            <a:ext cx="1388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 </a:t>
            </a:r>
          </a:p>
          <a:p>
            <a:r>
              <a:rPr lang="cs-CZ" sz="1400" dirty="0" smtClean="0"/>
              <a:t>221 100 Banka</a:t>
            </a:r>
            <a:endParaRPr lang="cs-CZ" sz="1400" dirty="0"/>
          </a:p>
        </p:txBody>
      </p:sp>
      <p:cxnSp>
        <p:nvCxnSpPr>
          <p:cNvPr id="4" name="Přímá spojnice se šipkou 3"/>
          <p:cNvCxnSpPr/>
          <p:nvPr/>
        </p:nvCxnSpPr>
        <p:spPr>
          <a:xfrm flipV="1">
            <a:off x="631726" y="4233448"/>
            <a:ext cx="0" cy="8574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 flipV="1">
            <a:off x="4178431" y="4236166"/>
            <a:ext cx="0" cy="8574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631726" y="5090889"/>
            <a:ext cx="3546705" cy="0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05" y="1519079"/>
            <a:ext cx="8407267" cy="124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Přímá spojnice 25"/>
          <p:cNvCxnSpPr/>
          <p:nvPr/>
        </p:nvCxnSpPr>
        <p:spPr>
          <a:xfrm>
            <a:off x="1686515" y="5788496"/>
            <a:ext cx="165618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>
            <a:off x="2514607" y="5788496"/>
            <a:ext cx="0" cy="8473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1601282" y="5206652"/>
            <a:ext cx="2114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 </a:t>
            </a:r>
          </a:p>
          <a:p>
            <a:r>
              <a:rPr lang="cs-CZ" sz="1400" dirty="0" smtClean="0"/>
              <a:t>644 100 Smluvní pokuta</a:t>
            </a:r>
            <a:endParaRPr lang="cs-CZ" sz="1400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1325987" y="6027494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152,50</a:t>
            </a:r>
            <a:endParaRPr lang="cs-CZ" dirty="0">
              <a:solidFill>
                <a:srgbClr val="FF0000"/>
              </a:solidFill>
            </a:endParaRPr>
          </a:p>
        </p:txBody>
      </p:sp>
      <p:cxnSp>
        <p:nvCxnSpPr>
          <p:cNvPr id="30" name="Přímá spojnice se šipkou 29"/>
          <p:cNvCxnSpPr/>
          <p:nvPr/>
        </p:nvCxnSpPr>
        <p:spPr>
          <a:xfrm>
            <a:off x="1375624" y="5116486"/>
            <a:ext cx="0" cy="9110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888" name="Pravá složená závorka 37887"/>
          <p:cNvSpPr/>
          <p:nvPr/>
        </p:nvSpPr>
        <p:spPr>
          <a:xfrm>
            <a:off x="4499992" y="3152793"/>
            <a:ext cx="576064" cy="2874701"/>
          </a:xfrm>
          <a:prstGeom prst="rightBrace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7889" name="TextovéPole 37888"/>
          <p:cNvSpPr txBox="1"/>
          <p:nvPr/>
        </p:nvSpPr>
        <p:spPr>
          <a:xfrm>
            <a:off x="5213379" y="445683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FD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5" name="Pravá složená závorka 34"/>
          <p:cNvSpPr/>
          <p:nvPr/>
        </p:nvSpPr>
        <p:spPr>
          <a:xfrm>
            <a:off x="7524328" y="2976180"/>
            <a:ext cx="576064" cy="2874701"/>
          </a:xfrm>
          <a:prstGeom prst="rightBrace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6" name="TextovéPole 35"/>
          <p:cNvSpPr txBox="1"/>
          <p:nvPr/>
        </p:nvSpPr>
        <p:spPr>
          <a:xfrm>
            <a:off x="8244408" y="4248245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Prodej</a:t>
            </a:r>
            <a:endParaRPr lang="cs-CZ" dirty="0"/>
          </a:p>
        </p:txBody>
      </p:sp>
      <p:sp>
        <p:nvSpPr>
          <p:cNvPr id="37891" name="Šipka doprava 37890"/>
          <p:cNvSpPr/>
          <p:nvPr/>
        </p:nvSpPr>
        <p:spPr>
          <a:xfrm>
            <a:off x="5459600" y="6027494"/>
            <a:ext cx="3360872" cy="60833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Položky prodeje viz další snímek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589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Položky prodeje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6</a:t>
            </a:fld>
            <a:endParaRPr lang="cs-CZ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88" y="1700808"/>
            <a:ext cx="8639125" cy="148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695722"/>
            <a:ext cx="5132151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511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Struktura deníku 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CZ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Obdélník 5"/>
          <p:cNvSpPr/>
          <p:nvPr/>
        </p:nvSpPr>
        <p:spPr>
          <a:xfrm>
            <a:off x="511387" y="5968235"/>
            <a:ext cx="79415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sz="1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Jedna z možností přístupu k Otevřeným (nespárovaným) fakturám, dobropisům</a:t>
            </a:r>
          </a:p>
          <a:p>
            <a:r>
              <a:rPr lang="cs-CZ" sz="1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 platbám je relace z pole Číslo vyrovnání dokladu (s pomocí klíče F4)</a:t>
            </a:r>
            <a:endParaRPr lang="en-GB" sz="1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23528" y="3570693"/>
            <a:ext cx="397256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 smtClean="0">
                <a:solidFill>
                  <a:srgbClr val="00B050"/>
                </a:solidFill>
              </a:rPr>
              <a:t>Kód </a:t>
            </a:r>
            <a:r>
              <a:rPr lang="cs-CZ" sz="1050" b="1" dirty="0" smtClean="0">
                <a:solidFill>
                  <a:srgbClr val="00B050"/>
                </a:solidFill>
              </a:rPr>
              <a:t>1</a:t>
            </a:r>
            <a:r>
              <a:rPr lang="en-GB" sz="1050" b="1" dirty="0" smtClean="0">
                <a:solidFill>
                  <a:srgbClr val="00B050"/>
                </a:solidFill>
              </a:rPr>
              <a:t>0000 </a:t>
            </a:r>
            <a:r>
              <a:rPr lang="cs-CZ" sz="1050" dirty="0" smtClean="0">
                <a:solidFill>
                  <a:srgbClr val="00B050"/>
                </a:solidFill>
              </a:rPr>
              <a:t>je kód zákazníka, kde pod </a:t>
            </a:r>
            <a:r>
              <a:rPr lang="cs-CZ" sz="1050" dirty="0" err="1" smtClean="0">
                <a:solidFill>
                  <a:srgbClr val="00B050"/>
                </a:solidFill>
              </a:rPr>
              <a:t>Účto</a:t>
            </a:r>
            <a:r>
              <a:rPr lang="cs-CZ" sz="1050" dirty="0" smtClean="0">
                <a:solidFill>
                  <a:srgbClr val="00B050"/>
                </a:solidFill>
              </a:rPr>
              <a:t> skupinou zákazníka</a:t>
            </a:r>
          </a:p>
          <a:p>
            <a:r>
              <a:rPr lang="cs-CZ" sz="1050" dirty="0" smtClean="0">
                <a:solidFill>
                  <a:srgbClr val="00B050"/>
                </a:solidFill>
              </a:rPr>
              <a:t>je možné zobrazit účet pohledávek 311 </a:t>
            </a:r>
            <a:r>
              <a:rPr lang="cs-CZ" sz="1050" dirty="0" err="1" smtClean="0">
                <a:solidFill>
                  <a:srgbClr val="00B050"/>
                </a:solidFill>
              </a:rPr>
              <a:t>xxx</a:t>
            </a:r>
            <a:endParaRPr lang="en-GB" sz="1050" dirty="0">
              <a:solidFill>
                <a:srgbClr val="00B05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4594151" y="3579834"/>
            <a:ext cx="364555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 smtClean="0"/>
              <a:t>Kód </a:t>
            </a:r>
            <a:r>
              <a:rPr lang="cs-CZ" sz="1050" b="1" dirty="0" smtClean="0"/>
              <a:t>KB</a:t>
            </a:r>
            <a:r>
              <a:rPr lang="cs-CZ" sz="1050" dirty="0" smtClean="0"/>
              <a:t> představuje  bankovní účet (BÚ), kde na kartě BÚ</a:t>
            </a:r>
          </a:p>
          <a:p>
            <a:r>
              <a:rPr lang="cs-CZ" sz="1050" dirty="0" smtClean="0"/>
              <a:t> je  nastavený účet 221 </a:t>
            </a:r>
            <a:r>
              <a:rPr lang="cs-CZ" sz="1050" dirty="0" err="1" smtClean="0"/>
              <a:t>xxx</a:t>
            </a:r>
            <a:endParaRPr lang="en-GB" sz="1050" dirty="0"/>
          </a:p>
        </p:txBody>
      </p:sp>
      <p:sp>
        <p:nvSpPr>
          <p:cNvPr id="14" name="Obdélník 13"/>
          <p:cNvSpPr/>
          <p:nvPr/>
        </p:nvSpPr>
        <p:spPr>
          <a:xfrm>
            <a:off x="1785798" y="4234266"/>
            <a:ext cx="63386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cs-CZ" sz="1200" b="1" dirty="0" smtClean="0">
                <a:ln/>
                <a:solidFill>
                  <a:srgbClr val="2E5A95"/>
                </a:solidFill>
              </a:rPr>
              <a:t>Viz seznam otevřených dokladů na dalším snímku</a:t>
            </a:r>
            <a:endParaRPr lang="cs-CZ" sz="1200" b="1" dirty="0">
              <a:ln/>
              <a:solidFill>
                <a:srgbClr val="2E5A95"/>
              </a:solidFill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49" y="1559099"/>
            <a:ext cx="4156137" cy="1615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13" y="4680671"/>
            <a:ext cx="8607499" cy="99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Přímá spojnice se šipkou 20"/>
          <p:cNvCxnSpPr/>
          <p:nvPr/>
        </p:nvCxnSpPr>
        <p:spPr>
          <a:xfrm>
            <a:off x="1785798" y="3978326"/>
            <a:ext cx="1562066" cy="106587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 flipH="1">
            <a:off x="6308576" y="3861048"/>
            <a:ext cx="1440158" cy="1434302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>
            <a:off x="7671952" y="5426997"/>
            <a:ext cx="0" cy="53293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Šipka doprava 19"/>
          <p:cNvSpPr/>
          <p:nvPr/>
        </p:nvSpPr>
        <p:spPr>
          <a:xfrm>
            <a:off x="5220072" y="1124744"/>
            <a:ext cx="3019629" cy="223224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FF00"/>
                </a:solidFill>
              </a:rPr>
              <a:t>Vazba kódů Zákazníka</a:t>
            </a:r>
          </a:p>
          <a:p>
            <a:pPr algn="ctr"/>
            <a:r>
              <a:rPr lang="cs-CZ" dirty="0" smtClean="0">
                <a:solidFill>
                  <a:srgbClr val="FFFF00"/>
                </a:solidFill>
              </a:rPr>
              <a:t>a Banky na účty HK</a:t>
            </a:r>
            <a:endParaRPr lang="cs-CZ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78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Otevřené položky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CZ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628800"/>
            <a:ext cx="793724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575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Vazba kódů Zákazník na účty hlavní knihy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CZ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7302915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435560"/>
            <a:ext cx="31242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064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heme/theme1.xml><?xml version="1.0" encoding="utf-8"?>
<a:theme xmlns:a="http://schemas.openxmlformats.org/drawingml/2006/main" name="Navertica3">
  <a:themeElements>
    <a:clrScheme name="Vlastní 1">
      <a:dk1>
        <a:srgbClr val="000000"/>
      </a:dk1>
      <a:lt1>
        <a:srgbClr val="000000"/>
      </a:lt1>
      <a:dk2>
        <a:srgbClr val="FFFFFF"/>
      </a:dk2>
      <a:lt2>
        <a:srgbClr val="E7E5E5"/>
      </a:lt2>
      <a:accent1>
        <a:srgbClr val="5E5447"/>
      </a:accent1>
      <a:accent2>
        <a:srgbClr val="E66624"/>
      </a:accent2>
      <a:accent3>
        <a:srgbClr val="2E5A95"/>
      </a:accent3>
      <a:accent4>
        <a:srgbClr val="4A8845"/>
      </a:accent4>
      <a:accent5>
        <a:srgbClr val="800000"/>
      </a:accent5>
      <a:accent6>
        <a:srgbClr val="FFCC66"/>
      </a:accent6>
      <a:hlink>
        <a:srgbClr val="5E5447"/>
      </a:hlink>
      <a:folHlink>
        <a:srgbClr val="5E544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Navertica3">
  <a:themeElements>
    <a:clrScheme name="Vlastní 1">
      <a:dk1>
        <a:srgbClr val="000000"/>
      </a:dk1>
      <a:lt1>
        <a:srgbClr val="000000"/>
      </a:lt1>
      <a:dk2>
        <a:srgbClr val="FFFFFF"/>
      </a:dk2>
      <a:lt2>
        <a:srgbClr val="E7E5E5"/>
      </a:lt2>
      <a:accent1>
        <a:srgbClr val="5E5447"/>
      </a:accent1>
      <a:accent2>
        <a:srgbClr val="E66624"/>
      </a:accent2>
      <a:accent3>
        <a:srgbClr val="2E5A95"/>
      </a:accent3>
      <a:accent4>
        <a:srgbClr val="4A8845"/>
      </a:accent4>
      <a:accent5>
        <a:srgbClr val="800000"/>
      </a:accent5>
      <a:accent6>
        <a:srgbClr val="FFCC66"/>
      </a:accent6>
      <a:hlink>
        <a:srgbClr val="5E5447"/>
      </a:hlink>
      <a:folHlink>
        <a:srgbClr val="5E544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Navertica3">
  <a:themeElements>
    <a:clrScheme name="Navertica">
      <a:dk1>
        <a:srgbClr val="000000"/>
      </a:dk1>
      <a:lt1>
        <a:srgbClr val="000000"/>
      </a:lt1>
      <a:dk2>
        <a:srgbClr val="FFFFFF"/>
      </a:dk2>
      <a:lt2>
        <a:srgbClr val="E7E5E5"/>
      </a:lt2>
      <a:accent1>
        <a:srgbClr val="5E5447"/>
      </a:accent1>
      <a:accent2>
        <a:srgbClr val="E66624"/>
      </a:accent2>
      <a:accent3>
        <a:srgbClr val="2E5A95"/>
      </a:accent3>
      <a:accent4>
        <a:srgbClr val="EC8D2F"/>
      </a:accent4>
      <a:accent5>
        <a:srgbClr val="3B9BF7"/>
      </a:accent5>
      <a:accent6>
        <a:srgbClr val="91836F"/>
      </a:accent6>
      <a:hlink>
        <a:srgbClr val="5E5447"/>
      </a:hlink>
      <a:folHlink>
        <a:srgbClr val="5E544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Navertica3</Template>
  <TotalTime>1324</TotalTime>
  <Words>507</Words>
  <Application>Microsoft Office PowerPoint</Application>
  <PresentationFormat>Předvádění na obrazovce (4:3)</PresentationFormat>
  <Paragraphs>129</Paragraphs>
  <Slides>21</Slides>
  <Notes>2</Notes>
  <HiddenSlides>2</HiddenSlides>
  <MMClips>0</MMClips>
  <ScaleCrop>false</ScaleCrop>
  <HeadingPairs>
    <vt:vector size="6" baseType="variant">
      <vt:variant>
        <vt:lpstr>Motiv</vt:lpstr>
      </vt:variant>
      <vt:variant>
        <vt:i4>3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5" baseType="lpstr">
      <vt:lpstr>Navertica3</vt:lpstr>
      <vt:lpstr>1_Navertica3</vt:lpstr>
      <vt:lpstr>2_Navertica3</vt:lpstr>
      <vt:lpstr>List aplikace Microsoft Excel 97–2003</vt:lpstr>
      <vt:lpstr>Prezentace aplikace PowerPoint</vt:lpstr>
      <vt:lpstr>Využití Finančního deníku jako nástroje pro generování záznamů v hlavní knize</vt:lpstr>
      <vt:lpstr>Finanční deníky a jejich využití pro hlavní knihu  </vt:lpstr>
      <vt:lpstr>Princip vyrovnávání (párování)</vt:lpstr>
      <vt:lpstr>Impakty do hlavní knihy (české anotace účtů)</vt:lpstr>
      <vt:lpstr>Položky prodeje </vt:lpstr>
      <vt:lpstr>Struktura deníku </vt:lpstr>
      <vt:lpstr>Otevřené položky</vt:lpstr>
      <vt:lpstr>Vazba kódů Zákazník na účty hlavní knihy</vt:lpstr>
      <vt:lpstr>Vazba kódů  Banky na účty hlavní knihy</vt:lpstr>
      <vt:lpstr>Finanční deník po výběru faktury k vyrovnání </vt:lpstr>
      <vt:lpstr>Impakty zaúčtování </vt:lpstr>
      <vt:lpstr>Impakty zaúčtování </vt:lpstr>
      <vt:lpstr>G/L Journal prepared to be posted  </vt:lpstr>
      <vt:lpstr>Impakty zaúčtování </vt:lpstr>
      <vt:lpstr>Položky dodavatele</vt:lpstr>
      <vt:lpstr>Převod částky z jednoho účtu na druhý účet</vt:lpstr>
      <vt:lpstr>Storno</vt:lpstr>
      <vt:lpstr>Děkuji za Vaši pozornoST a Čas</vt:lpstr>
      <vt:lpstr>Prezentace aplikace PowerPoint</vt:lpstr>
      <vt:lpstr>Prezentace aplikace PowerPoint</vt:lpstr>
    </vt:vector>
  </TitlesOfParts>
  <Company>FUTURE Engineering a.s.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- šablona</dc:title>
  <dc:creator>Stanislav Matysek</dc:creator>
  <cp:lastModifiedBy>Skorkovsky Jaromir</cp:lastModifiedBy>
  <cp:revision>805</cp:revision>
  <dcterms:created xsi:type="dcterms:W3CDTF">2008-09-16T18:20:53Z</dcterms:created>
  <dcterms:modified xsi:type="dcterms:W3CDTF">2018-03-13T13:51:17Z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0x0101003B131643D246934CA3261B9E2E06B24A</vt:lpwstr>
  </property>
  <property fmtid="{D5CDD505-2E9C-101B-9397-08002B2CF9AE}" pid="3" name="_dlc_DocIdItemGuid">
    <vt:lpwstr>3db8137d-5e15-4c4b-8a9c-ad409189c15e</vt:lpwstr>
  </property>
  <property fmtid="{D5CDD505-2E9C-101B-9397-08002B2CF9AE}" pid="4" name="Order">
    <vt:r8>36100</vt:r8>
  </property>
  <property fmtid="{D5CDD505-2E9C-101B-9397-08002B2CF9AE}" pid="5" name="Vlastnik">
    <vt:lpwstr>11;#Stanislav Matysek</vt:lpwstr>
  </property>
  <property fmtid="{D5CDD505-2E9C-101B-9397-08002B2CF9AE}" pid="6" name="Platné do">
    <vt:lpwstr/>
  </property>
  <property fmtid="{D5CDD505-2E9C-101B-9397-08002B2CF9AE}" pid="7" name="Jazyk">
    <vt:lpwstr>Čeština</vt:lpwstr>
  </property>
  <property fmtid="{D5CDD505-2E9C-101B-9397-08002B2CF9AE}" pid="8" name="Platné od">
    <vt:lpwstr>2009-05-05T00:00:00Z</vt:lpwstr>
  </property>
  <property fmtid="{D5CDD505-2E9C-101B-9397-08002B2CF9AE}" pid="9" name="Schválil">
    <vt:lpwstr/>
  </property>
  <property fmtid="{D5CDD505-2E9C-101B-9397-08002B2CF9AE}" pid="10" name="Poznámka">
    <vt:lpwstr/>
  </property>
  <property fmtid="{D5CDD505-2E9C-101B-9397-08002B2CF9AE}" pid="11" name="Proces">
    <vt:lpwstr>123</vt:lpwstr>
  </property>
  <property fmtid="{D5CDD505-2E9C-101B-9397-08002B2CF9AE}" pid="12" name="Status">
    <vt:lpwstr>Schváleno</vt:lpwstr>
  </property>
  <property fmtid="{D5CDD505-2E9C-101B-9397-08002B2CF9AE}" pid="13" name="Autor0">
    <vt:lpwstr>11;#Stanislav Matysek</vt:lpwstr>
  </property>
  <property fmtid="{D5CDD505-2E9C-101B-9397-08002B2CF9AE}" pid="14" name="Kategorie">
    <vt:lpwstr>Vzory</vt:lpwstr>
  </property>
  <property fmtid="{D5CDD505-2E9C-101B-9397-08002B2CF9AE}" pid="15" name="Číslo">
    <vt:lpwstr/>
  </property>
  <property fmtid="{D5CDD505-2E9C-101B-9397-08002B2CF9AE}" pid="16" name="_dlc_DocId">
    <vt:lpwstr>ESYXQDZSE65U-14-361</vt:lpwstr>
  </property>
  <property fmtid="{D5CDD505-2E9C-101B-9397-08002B2CF9AE}" pid="17" name="_dlc_DocIdUrl">
    <vt:lpwstr>http://qmp/_layouts/DocIdRedir.aspx?ID=ESYXQDZSE65U-14-361, ESYXQDZSE65U-14-361</vt:lpwstr>
  </property>
</Properties>
</file>