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2" r:id="rId4"/>
    <p:sldId id="301" r:id="rId5"/>
    <p:sldId id="300" r:id="rId6"/>
    <p:sldId id="299" r:id="rId7"/>
    <p:sldId id="298" r:id="rId8"/>
    <p:sldId id="297" r:id="rId9"/>
    <p:sldId id="296" r:id="rId10"/>
    <p:sldId id="303" r:id="rId11"/>
    <p:sldId id="304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foto.com/images/05/08/05_08_5---Cross-on-a-Hill_web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docid=CeLCLXG3ELyrxM&amp;tbnid=h2l2QAWDTQ24pM:&amp;ved=0CAcQjRw&amp;url=http://www.foreclosuredefenseresourcecenter.com/2011/08/substitution-of-trustee-under-california-civil-code-section-2934a/&amp;ei=yUkpVILXMZPfau7-gNgC&amp;bvm=bv.76247554,d.d2s&amp;psig=AFQjCNGMUvjrLHwtWO4dbMNmzjlYnu_YOA&amp;ust=1412078251438265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V. </a:t>
            </a:r>
            <a:r>
              <a:rPr lang="en-GB" sz="1800" b="1" dirty="0" smtClean="0">
                <a:solidFill>
                  <a:srgbClr val="0070C0"/>
                </a:solidFill>
              </a:rPr>
              <a:t>(Cross Reference, Extended </a:t>
            </a:r>
            <a:r>
              <a:rPr lang="cs-CZ" sz="1800" b="1" smtClean="0">
                <a:solidFill>
                  <a:srgbClr val="0070C0"/>
                </a:solidFill>
              </a:rPr>
              <a:t>T</a:t>
            </a:r>
            <a:r>
              <a:rPr lang="en-GB" sz="1800" b="1" smtClean="0">
                <a:solidFill>
                  <a:srgbClr val="0070C0"/>
                </a:solidFill>
              </a:rPr>
              <a:t>exts</a:t>
            </a:r>
            <a:r>
              <a:rPr lang="en-GB" sz="1800" b="1" dirty="0" smtClean="0">
                <a:solidFill>
                  <a:srgbClr val="0070C0"/>
                </a:solidFill>
              </a:rPr>
              <a:t> and Substitutions)</a:t>
            </a:r>
            <a:endParaRPr lang="en-GB" sz="1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Substitution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rules</a:t>
            </a:r>
            <a:endParaRPr lang="en-US" altLang="cs-CZ" dirty="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4213" y="2781300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842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0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15478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55650" y="3716338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684213" y="4221163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1619250" y="4221163"/>
            <a:ext cx="7921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1403350" y="32131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395288" y="4833938"/>
            <a:ext cx="20252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</a:t>
            </a:r>
            <a:endParaRPr lang="cs-CZ" altLang="cs-CZ" sz="1600" dirty="0">
              <a:latin typeface="Calibri" pitchFamily="34" charset="0"/>
            </a:endParaRP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cannot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 X1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2843213" y="2781300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28432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37068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2914650" y="3716338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2843213" y="4221163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3778250" y="4221163"/>
            <a:ext cx="7921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3" name="AutoShape 20"/>
          <p:cNvSpPr>
            <a:spLocks noChangeArrowheads="1"/>
          </p:cNvSpPr>
          <p:nvPr/>
        </p:nvSpPr>
        <p:spPr bwMode="auto">
          <a:xfrm>
            <a:off x="3419475" y="32131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>
            <a:off x="1835150" y="34290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5" name="Oval 22"/>
          <p:cNvSpPr>
            <a:spLocks noChangeArrowheads="1"/>
          </p:cNvSpPr>
          <p:nvPr/>
        </p:nvSpPr>
        <p:spPr bwMode="auto">
          <a:xfrm>
            <a:off x="3276600" y="2205038"/>
            <a:ext cx="431800" cy="576262"/>
          </a:xfrm>
          <a:prstGeom prst="ellipse">
            <a:avLst/>
          </a:prstGeom>
          <a:solidFill>
            <a:schemeClr val="hlink">
              <a:alpha val="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 flipV="1">
            <a:off x="3492500" y="1989138"/>
            <a:ext cx="0" cy="215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>
            <a:off x="3492500" y="1989138"/>
            <a:ext cx="13668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4859338" y="1989138"/>
            <a:ext cx="0" cy="29527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9" name="AutoShape 26"/>
          <p:cNvSpPr>
            <a:spLocks noChangeArrowheads="1"/>
          </p:cNvSpPr>
          <p:nvPr/>
        </p:nvSpPr>
        <p:spPr bwMode="auto">
          <a:xfrm>
            <a:off x="3924300" y="3213100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20" name="Oval 28"/>
          <p:cNvSpPr>
            <a:spLocks noChangeArrowheads="1"/>
          </p:cNvSpPr>
          <p:nvPr/>
        </p:nvSpPr>
        <p:spPr bwMode="auto">
          <a:xfrm>
            <a:off x="3708400" y="3429000"/>
            <a:ext cx="576263" cy="142875"/>
          </a:xfrm>
          <a:prstGeom prst="ellipse">
            <a:avLst/>
          </a:prstGeom>
          <a:solidFill>
            <a:schemeClr val="hlink">
              <a:alpha val="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21" name="Line 29"/>
          <p:cNvSpPr>
            <a:spLocks noChangeShapeType="1"/>
          </p:cNvSpPr>
          <p:nvPr/>
        </p:nvSpPr>
        <p:spPr bwMode="auto">
          <a:xfrm flipH="1">
            <a:off x="4284663" y="35004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2195513" y="1916113"/>
            <a:ext cx="8032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latin typeface="Calibri" pitchFamily="34" charset="0"/>
              </a:rPr>
              <a:t>Change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24" name="Line 33"/>
          <p:cNvSpPr>
            <a:spLocks noChangeShapeType="1"/>
          </p:cNvSpPr>
          <p:nvPr/>
        </p:nvSpPr>
        <p:spPr bwMode="auto">
          <a:xfrm>
            <a:off x="2916238" y="2133600"/>
            <a:ext cx="2873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5" name="Line 34"/>
          <p:cNvSpPr>
            <a:spLocks noChangeShapeType="1"/>
          </p:cNvSpPr>
          <p:nvPr/>
        </p:nvSpPr>
        <p:spPr bwMode="auto">
          <a:xfrm flipH="1">
            <a:off x="3348038" y="494188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6" name="Line 35"/>
          <p:cNvSpPr>
            <a:spLocks noChangeShapeType="1"/>
          </p:cNvSpPr>
          <p:nvPr/>
        </p:nvSpPr>
        <p:spPr bwMode="auto">
          <a:xfrm flipV="1">
            <a:off x="33480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7" name="Rectangle 36"/>
          <p:cNvSpPr>
            <a:spLocks noChangeArrowheads="1"/>
          </p:cNvSpPr>
          <p:nvPr/>
        </p:nvSpPr>
        <p:spPr bwMode="auto">
          <a:xfrm>
            <a:off x="6084888" y="2852738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28" name="Rectangle 37"/>
          <p:cNvSpPr>
            <a:spLocks noChangeArrowheads="1"/>
          </p:cNvSpPr>
          <p:nvPr/>
        </p:nvSpPr>
        <p:spPr bwMode="auto">
          <a:xfrm>
            <a:off x="6084888" y="2420938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29" name="Rectangle 38"/>
          <p:cNvSpPr>
            <a:spLocks noChangeArrowheads="1"/>
          </p:cNvSpPr>
          <p:nvPr/>
        </p:nvSpPr>
        <p:spPr bwMode="auto">
          <a:xfrm>
            <a:off x="6948488" y="2420938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0" name="Rectangle 39"/>
          <p:cNvSpPr>
            <a:spLocks noChangeArrowheads="1"/>
          </p:cNvSpPr>
          <p:nvPr/>
        </p:nvSpPr>
        <p:spPr bwMode="auto">
          <a:xfrm>
            <a:off x="6084888" y="3783301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31" name="Rectangle 40"/>
          <p:cNvSpPr>
            <a:spLocks noChangeArrowheads="1"/>
          </p:cNvSpPr>
          <p:nvPr/>
        </p:nvSpPr>
        <p:spPr bwMode="auto">
          <a:xfrm>
            <a:off x="6084888" y="42926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2" name="Rectangle 41"/>
          <p:cNvSpPr>
            <a:spLocks noChangeArrowheads="1"/>
          </p:cNvSpPr>
          <p:nvPr/>
        </p:nvSpPr>
        <p:spPr bwMode="auto">
          <a:xfrm>
            <a:off x="7019925" y="4292600"/>
            <a:ext cx="7921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3" name="Line 44"/>
          <p:cNvSpPr>
            <a:spLocks noChangeShapeType="1"/>
          </p:cNvSpPr>
          <p:nvPr/>
        </p:nvSpPr>
        <p:spPr bwMode="auto">
          <a:xfrm>
            <a:off x="5076825" y="34290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4" name="Text Box 45"/>
          <p:cNvSpPr txBox="1">
            <a:spLocks noChangeArrowheads="1"/>
          </p:cNvSpPr>
          <p:nvPr/>
        </p:nvSpPr>
        <p:spPr bwMode="auto">
          <a:xfrm>
            <a:off x="3059113" y="5949950"/>
            <a:ext cx="230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rgbClr val="0066FF"/>
                </a:solidFill>
                <a:latin typeface="Calibri" pitchFamily="34" charset="0"/>
              </a:rPr>
              <a:t> </a:t>
            </a:r>
            <a:endParaRPr lang="en-US" altLang="cs-CZ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5" name="Text Box 46"/>
          <p:cNvSpPr txBox="1">
            <a:spLocks noChangeArrowheads="1"/>
          </p:cNvSpPr>
          <p:nvPr/>
        </p:nvSpPr>
        <p:spPr bwMode="auto">
          <a:xfrm>
            <a:off x="2339975" y="3190875"/>
            <a:ext cx="505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66FF"/>
                </a:solidFill>
                <a:latin typeface="Calibri" pitchFamily="34" charset="0"/>
              </a:rPr>
              <a:t>TIME</a:t>
            </a:r>
            <a:endParaRPr lang="en-US" altLang="cs-CZ" sz="12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6" name="Text Box 47"/>
          <p:cNvSpPr txBox="1">
            <a:spLocks noChangeArrowheads="1"/>
          </p:cNvSpPr>
          <p:nvPr/>
        </p:nvSpPr>
        <p:spPr bwMode="auto">
          <a:xfrm>
            <a:off x="5364163" y="3141663"/>
            <a:ext cx="505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66FF"/>
                </a:solidFill>
                <a:latin typeface="Calibri" pitchFamily="34" charset="0"/>
              </a:rPr>
              <a:t>TIME</a:t>
            </a:r>
            <a:endParaRPr lang="en-US" altLang="cs-CZ" sz="12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7" name="AutoShape 48"/>
          <p:cNvSpPr>
            <a:spLocks noChangeArrowheads="1"/>
          </p:cNvSpPr>
          <p:nvPr/>
        </p:nvSpPr>
        <p:spPr bwMode="auto">
          <a:xfrm>
            <a:off x="6804025" y="3284538"/>
            <a:ext cx="360363" cy="431800"/>
          </a:xfrm>
          <a:prstGeom prst="upDownArrow">
            <a:avLst>
              <a:gd name="adj1" fmla="val 50000"/>
              <a:gd name="adj2" fmla="val 23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38" name="Text Box 49"/>
          <p:cNvSpPr txBox="1">
            <a:spLocks noChangeArrowheads="1"/>
          </p:cNvSpPr>
          <p:nvPr/>
        </p:nvSpPr>
        <p:spPr bwMode="auto">
          <a:xfrm>
            <a:off x="6300788" y="5229225"/>
            <a:ext cx="2251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 </a:t>
            </a:r>
            <a:r>
              <a:rPr lang="cs-CZ" altLang="cs-CZ" sz="1600" dirty="0" err="1" smtClean="0">
                <a:latin typeface="Calibri" pitchFamily="34" charset="0"/>
              </a:rPr>
              <a:t>only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if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latin typeface="Calibri" pitchFamily="34" charset="0"/>
              </a:rPr>
              <a:t>is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adjusted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40" name="Line 51"/>
          <p:cNvSpPr>
            <a:spLocks noChangeShapeType="1"/>
          </p:cNvSpPr>
          <p:nvPr/>
        </p:nvSpPr>
        <p:spPr bwMode="auto">
          <a:xfrm flipV="1">
            <a:off x="6659563" y="4581525"/>
            <a:ext cx="4333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2876936" y="4905375"/>
            <a:ext cx="1693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</a:t>
            </a:r>
            <a:endParaRPr lang="cs-CZ" altLang="cs-CZ" sz="1600" dirty="0">
              <a:latin typeface="Calibri" pitchFamily="34" charset="0"/>
            </a:endParaRP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X2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6071611" y="1512313"/>
            <a:ext cx="2251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cs-CZ" sz="1600" dirty="0" smtClean="0">
                <a:latin typeface="Calibri" pitchFamily="34" charset="0"/>
              </a:rPr>
              <a:t>X1 can replace X2 only if </a:t>
            </a:r>
          </a:p>
          <a:p>
            <a:pPr eaLnBrk="1" hangingPunct="1"/>
            <a:r>
              <a:rPr lang="en-US" altLang="cs-CZ" sz="1600" dirty="0" smtClean="0">
                <a:latin typeface="Calibri" pitchFamily="34" charset="0"/>
              </a:rPr>
              <a:t>X</a:t>
            </a:r>
            <a:r>
              <a:rPr lang="cs-CZ" altLang="cs-CZ" sz="1600" dirty="0" smtClean="0">
                <a:latin typeface="Calibri" pitchFamily="34" charset="0"/>
              </a:rPr>
              <a:t>2</a:t>
            </a:r>
            <a:r>
              <a:rPr lang="en-US" altLang="cs-CZ" sz="1600" dirty="0" smtClean="0">
                <a:latin typeface="Calibri" pitchFamily="34" charset="0"/>
              </a:rPr>
              <a:t> is stainless</a:t>
            </a:r>
            <a:endParaRPr lang="en-US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smtClean="0"/>
              <a:t>example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44824"/>
            <a:ext cx="808123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9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smtClean="0"/>
              <a:t> V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/>
              <a:t>Cross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References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Extended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texts</a:t>
            </a:r>
            <a:r>
              <a:rPr lang="cs-CZ" sz="2800" b="1" dirty="0" smtClean="0"/>
              <a:t> and </a:t>
            </a:r>
            <a:r>
              <a:rPr lang="cs-CZ" sz="2800" b="1" dirty="0" err="1" smtClean="0"/>
              <a:t>Subtitutions</a:t>
            </a:r>
            <a:endParaRPr lang="cs-CZ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20607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24098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ravoúhlá spojnice 4"/>
          <p:cNvCxnSpPr/>
          <p:nvPr/>
        </p:nvCxnSpPr>
        <p:spPr>
          <a:xfrm>
            <a:off x="1691680" y="3068960"/>
            <a:ext cx="3168352" cy="8429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0" y="2973710"/>
            <a:ext cx="72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0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refences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1150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05_08_5---Cross-on-a-Hill_we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58" y="404664"/>
            <a:ext cx="1228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6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Extended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889172" cy="248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98" y="1412776"/>
            <a:ext cx="2965353" cy="248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13" y="4077072"/>
            <a:ext cx="2825887" cy="241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20764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97" y="4205005"/>
            <a:ext cx="2965353" cy="21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Substitution setup (firstly create new item X2)</a:t>
            </a:r>
            <a:endParaRPr lang="en-US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12776"/>
            <a:ext cx="588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same instruction set  as it was shown in INTRO IV !!!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Substitution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X1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18978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6444208" y="4725144"/>
            <a:ext cx="0" cy="72008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4932040" y="4725144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(X1)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1840"/>
            <a:ext cx="1942331" cy="138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2375756" y="1253332"/>
            <a:ext cx="360040" cy="13892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843808" y="1484783"/>
            <a:ext cx="4800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It is necessary to modify purchase line by right click and</a:t>
            </a:r>
          </a:p>
          <a:p>
            <a:r>
              <a:rPr lang="en-US" sz="1600" dirty="0" smtClean="0"/>
              <a:t>show column Cross-Reference No. </a:t>
            </a:r>
          </a:p>
          <a:p>
            <a:endParaRPr lang="cs-CZ" sz="1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3333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54" y="4293096"/>
            <a:ext cx="65706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lů 8"/>
          <p:cNvSpPr/>
          <p:nvPr/>
        </p:nvSpPr>
        <p:spPr>
          <a:xfrm>
            <a:off x="3275856" y="3356992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Pravá složená závorka 12"/>
          <p:cNvSpPr/>
          <p:nvPr/>
        </p:nvSpPr>
        <p:spPr>
          <a:xfrm>
            <a:off x="3995936" y="2641057"/>
            <a:ext cx="360040" cy="78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Pravá složená závorka 13"/>
          <p:cNvSpPr/>
          <p:nvPr/>
        </p:nvSpPr>
        <p:spPr>
          <a:xfrm>
            <a:off x="7092280" y="4293096"/>
            <a:ext cx="360040" cy="78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572000" y="3035028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dirty="0" smtClean="0"/>
              <a:t> line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524328" y="4502401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smtClean="0"/>
              <a:t> line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0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68760"/>
            <a:ext cx="1944216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964717" cy="150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4860032" y="1264902"/>
            <a:ext cx="360040" cy="1444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64088" y="1802245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Sales line </a:t>
            </a:r>
            <a:r>
              <a:rPr lang="cs-CZ" dirty="0" err="1" smtClean="0"/>
              <a:t>modification</a:t>
            </a:r>
            <a:endParaRPr lang="cs-CZ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996952"/>
            <a:ext cx="3019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19767" y="5722054"/>
            <a:ext cx="2825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Use customer whose card had been </a:t>
            </a:r>
          </a:p>
          <a:p>
            <a:r>
              <a:rPr lang="en-AU" sz="1400" dirty="0" smtClean="0"/>
              <a:t>modified for cross-reference </a:t>
            </a:r>
            <a:endParaRPr lang="en-AU" sz="14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123" y="5722054"/>
            <a:ext cx="2741091" cy="75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2555776" y="6101756"/>
            <a:ext cx="576064" cy="207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02046"/>
            <a:ext cx="8568951" cy="1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2555776" y="3837920"/>
            <a:ext cx="324036" cy="5850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line </a:t>
            </a: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568951" cy="1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8100392" y="2564904"/>
            <a:ext cx="324036" cy="5850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177519"/>
            <a:ext cx="5220580" cy="336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Sales order line another Item added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137054" cy="115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https://encrypted-tbn2.gstatic.com/images?q=tbn:ANd9GcTNxwhbXjAF5oUi4JwbuCO5BKyfPbaOZQMmxGSkYP2V3CcHeLqX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2291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99792" y="3501008"/>
            <a:ext cx="6864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cs-CZ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20072" y="3509282"/>
            <a:ext cx="6864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cs-CZ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8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V. (Cross Reference, Extended Texts and Substitutions)</vt:lpstr>
      <vt:lpstr>Cross References, Extended texts and Subtitutions</vt:lpstr>
      <vt:lpstr>Cross refences setup</vt:lpstr>
      <vt:lpstr>Extended texts setup</vt:lpstr>
      <vt:lpstr>Substitution setup (firstly create new item X2)</vt:lpstr>
      <vt:lpstr>Purchase Order (X1)</vt:lpstr>
      <vt:lpstr>Sales Order  </vt:lpstr>
      <vt:lpstr>Sales Order line </vt:lpstr>
      <vt:lpstr>Sales order line another Item added</vt:lpstr>
      <vt:lpstr>Substitution rules</vt:lpstr>
      <vt:lpstr>Simple example</vt:lpstr>
      <vt:lpstr>End of the section 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65</cp:revision>
  <dcterms:created xsi:type="dcterms:W3CDTF">2014-09-15T11:04:04Z</dcterms:created>
  <dcterms:modified xsi:type="dcterms:W3CDTF">2016-09-19T12:24:03Z</dcterms:modified>
</cp:coreProperties>
</file>