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4" r:id="rId3"/>
    <p:sldId id="311" r:id="rId4"/>
    <p:sldId id="293" r:id="rId5"/>
    <p:sldId id="312" r:id="rId6"/>
    <p:sldId id="295" r:id="rId7"/>
    <p:sldId id="298" r:id="rId8"/>
    <p:sldId id="313" r:id="rId9"/>
    <p:sldId id="297" r:id="rId10"/>
    <p:sldId id="314" r:id="rId11"/>
    <p:sldId id="296" r:id="rId12"/>
    <p:sldId id="301" r:id="rId13"/>
    <p:sldId id="300" r:id="rId14"/>
    <p:sldId id="305" r:id="rId15"/>
    <p:sldId id="306" r:id="rId16"/>
    <p:sldId id="304" r:id="rId17"/>
    <p:sldId id="303" r:id="rId18"/>
    <p:sldId id="302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29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522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jKmtihsLPWAhXHzxQKHfE9DdcQjRwIBw&amp;url=http://production-scheduling.com/build-a-system/planning-and-scheduling/&amp;psig=AFQjCNEhj-d8ytF6wGv7T83-OkIP2_xKUg&amp;ust=150598359405327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NAV    </a:t>
            </a:r>
            <a:r>
              <a:rPr lang="cs-CZ" sz="1600" b="1" dirty="0" smtClean="0">
                <a:solidFill>
                  <a:srgbClr val="0070C0"/>
                </a:solidFill>
              </a:rPr>
              <a:t>(Blanket </a:t>
            </a:r>
            <a:r>
              <a:rPr lang="cs-CZ" sz="1600" b="1" dirty="0" err="1" smtClean="0">
                <a:solidFill>
                  <a:srgbClr val="0070C0"/>
                </a:solidFill>
              </a:rPr>
              <a:t>Orders</a:t>
            </a:r>
            <a:r>
              <a:rPr lang="cs-CZ" sz="1600" b="1" dirty="0" smtClean="0">
                <a:solidFill>
                  <a:srgbClr val="0070C0"/>
                </a:solidFill>
              </a:rPr>
              <a:t>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Partial</a:t>
            </a:r>
            <a:r>
              <a:rPr lang="cs-CZ" dirty="0"/>
              <a:t> Sales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r>
              <a:rPr lang="cs-CZ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300163"/>
            <a:ext cx="2332671" cy="284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403648" y="3861048"/>
            <a:ext cx="720080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29309"/>
            <a:ext cx="40290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75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Partial</a:t>
            </a:r>
            <a:r>
              <a:rPr lang="cs-CZ" dirty="0"/>
              <a:t> Sales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r>
              <a:rPr lang="cs-CZ" dirty="0"/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648177" y="1268760"/>
            <a:ext cx="50274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Blanket order is not modified</a:t>
            </a:r>
          </a:p>
          <a:p>
            <a:pPr algn="ctr"/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f</a:t>
            </a:r>
            <a:r>
              <a:rPr lang="cs-CZ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</a:t>
            </a:r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 the time being !!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174742" y="241040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Filtered Sales Order List</a:t>
            </a:r>
            <a:r>
              <a:rPr lang="cs-CZ" dirty="0" smtClean="0"/>
              <a:t> </a:t>
            </a:r>
            <a:r>
              <a:rPr lang="cs-CZ" dirty="0" err="1" smtClean="0"/>
              <a:t>fro</a:t>
            </a:r>
            <a:r>
              <a:rPr lang="cs-CZ" dirty="0" smtClean="0"/>
              <a:t> </a:t>
            </a:r>
            <a:r>
              <a:rPr lang="cs-CZ" dirty="0" err="1" smtClean="0"/>
              <a:t>customer</a:t>
            </a:r>
            <a:r>
              <a:rPr lang="cs-CZ" dirty="0" smtClean="0"/>
              <a:t> 10000</a:t>
            </a:r>
            <a:r>
              <a:rPr lang="en-ZA" dirty="0" smtClean="0"/>
              <a:t> </a:t>
            </a:r>
            <a:r>
              <a:rPr lang="cs-CZ" dirty="0" smtClean="0"/>
              <a:t> </a:t>
            </a:r>
            <a:endParaRPr lang="en-ZA" dirty="0"/>
          </a:p>
        </p:txBody>
      </p:sp>
      <p:sp>
        <p:nvSpPr>
          <p:cNvPr id="7" name="Obdélník 6"/>
          <p:cNvSpPr/>
          <p:nvPr/>
        </p:nvSpPr>
        <p:spPr>
          <a:xfrm>
            <a:off x="3491880" y="3068960"/>
            <a:ext cx="2808312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 flipH="1">
            <a:off x="4003466" y="3325943"/>
            <a:ext cx="178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Sales </a:t>
            </a:r>
            <a:r>
              <a:rPr lang="cs-CZ" dirty="0" err="1" smtClean="0"/>
              <a:t>Order</a:t>
            </a:r>
            <a:r>
              <a:rPr lang="cs-CZ" dirty="0" smtClean="0"/>
              <a:t> 1001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454600" y="4110004"/>
            <a:ext cx="2808312" cy="175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472739" y="4431884"/>
            <a:ext cx="2808312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598616" y="4099519"/>
            <a:ext cx="394313" cy="1863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537501" y="4102675"/>
            <a:ext cx="720080" cy="18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31.1.17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521190" y="4439921"/>
            <a:ext cx="720080" cy="18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28.2.17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631530" y="4439921"/>
            <a:ext cx="371936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6884067" y="3223054"/>
            <a:ext cx="1843102" cy="1939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5" y="1988840"/>
            <a:ext cx="2664296" cy="181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6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Created</a:t>
            </a:r>
            <a:r>
              <a:rPr lang="cs-CZ" dirty="0" smtClean="0"/>
              <a:t> Sales </a:t>
            </a:r>
            <a:r>
              <a:rPr lang="cs-CZ" dirty="0" err="1" smtClean="0"/>
              <a:t>Order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99592" y="1196752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Created</a:t>
            </a:r>
            <a:r>
              <a:rPr lang="cs-CZ" dirty="0" smtClean="0"/>
              <a:t> sales </a:t>
            </a:r>
            <a:r>
              <a:rPr lang="cs-CZ" dirty="0" err="1" smtClean="0"/>
              <a:t>order</a:t>
            </a:r>
            <a:r>
              <a:rPr lang="cs-CZ" dirty="0" smtClean="0"/>
              <a:t> 1001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en-US" dirty="0" smtClean="0"/>
              <a:t> Customer </a:t>
            </a:r>
            <a:r>
              <a:rPr lang="cs-CZ" dirty="0" smtClean="0"/>
              <a:t>10000 </a:t>
            </a:r>
            <a:endParaRPr lang="en-US" dirty="0"/>
          </a:p>
        </p:txBody>
      </p:sp>
      <p:sp>
        <p:nvSpPr>
          <p:cNvPr id="3" name="Šipka nahoru 2"/>
          <p:cNvSpPr/>
          <p:nvPr/>
        </p:nvSpPr>
        <p:spPr>
          <a:xfrm>
            <a:off x="3131840" y="5432520"/>
            <a:ext cx="360040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7000776" cy="328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23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Created</a:t>
            </a:r>
            <a:r>
              <a:rPr lang="cs-CZ" dirty="0"/>
              <a:t> Sales </a:t>
            </a:r>
            <a:r>
              <a:rPr lang="cs-CZ" dirty="0" err="1"/>
              <a:t>Order</a:t>
            </a:r>
            <a:r>
              <a:rPr lang="cs-CZ" dirty="0"/>
              <a:t> 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4716016" y="5121188"/>
            <a:ext cx="1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7428656" y="5430479"/>
            <a:ext cx="1005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Former</a:t>
            </a:r>
            <a:r>
              <a:rPr lang="cs-CZ" sz="2000" dirty="0" smtClean="0"/>
              <a:t>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status</a:t>
            </a:r>
            <a:endParaRPr lang="cs-CZ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54987"/>
            <a:ext cx="2994298" cy="94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42458"/>
            <a:ext cx="6653113" cy="345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911121" y="4077072"/>
            <a:ext cx="867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  New</a:t>
            </a:r>
          </a:p>
          <a:p>
            <a:r>
              <a:rPr lang="cs-CZ" sz="2000" dirty="0" smtClean="0"/>
              <a:t> status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914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Print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created</a:t>
            </a:r>
            <a:r>
              <a:rPr lang="cs-CZ" dirty="0" smtClean="0"/>
              <a:t> </a:t>
            </a:r>
            <a:r>
              <a:rPr lang="cs-CZ" dirty="0"/>
              <a:t>Sales </a:t>
            </a:r>
            <a:r>
              <a:rPr lang="cs-CZ" dirty="0" err="1"/>
              <a:t>Order</a:t>
            </a:r>
            <a:r>
              <a:rPr lang="cs-CZ" dirty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7"/>
            <a:ext cx="4392488" cy="520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9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posting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56832"/>
            <a:ext cx="19621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374472" y="2772856"/>
            <a:ext cx="865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F9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3707904" y="2908800"/>
            <a:ext cx="648072" cy="720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65" y="4437112"/>
            <a:ext cx="2009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á složená závorka 2"/>
          <p:cNvSpPr/>
          <p:nvPr/>
        </p:nvSpPr>
        <p:spPr>
          <a:xfrm>
            <a:off x="6804248" y="2636912"/>
            <a:ext cx="144016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ravá složená závorka 7"/>
          <p:cNvSpPr/>
          <p:nvPr/>
        </p:nvSpPr>
        <p:spPr>
          <a:xfrm>
            <a:off x="6876256" y="4498249"/>
            <a:ext cx="144016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308304" y="334740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ENG </a:t>
            </a:r>
            <a:r>
              <a:rPr lang="cs-CZ" dirty="0" err="1" smtClean="0"/>
              <a:t>Version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460704" y="497634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CZE </a:t>
            </a:r>
            <a:r>
              <a:rPr lang="cs-CZ" dirty="0" err="1" smtClean="0"/>
              <a:t>Version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50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Blanket </a:t>
            </a:r>
            <a:r>
              <a:rPr lang="cs-CZ" sz="3600" dirty="0" err="1" smtClean="0"/>
              <a:t>Order</a:t>
            </a:r>
            <a:r>
              <a:rPr lang="cs-CZ" sz="3600" dirty="0" smtClean="0"/>
              <a:t> </a:t>
            </a:r>
            <a:r>
              <a:rPr lang="cs-CZ" sz="3600" dirty="0" err="1" smtClean="0"/>
              <a:t>after</a:t>
            </a:r>
            <a:r>
              <a:rPr lang="cs-CZ" sz="3600" dirty="0" smtClean="0"/>
              <a:t> </a:t>
            </a:r>
            <a:r>
              <a:rPr lang="cs-CZ" sz="3600" dirty="0" err="1" smtClean="0"/>
              <a:t>linked</a:t>
            </a:r>
            <a:r>
              <a:rPr lang="cs-CZ" sz="3600" dirty="0" smtClean="0"/>
              <a:t> SO </a:t>
            </a:r>
            <a:r>
              <a:rPr lang="cs-CZ" sz="3600" dirty="0" err="1" smtClean="0"/>
              <a:t>was</a:t>
            </a:r>
            <a:r>
              <a:rPr lang="cs-CZ" sz="3600" dirty="0" smtClean="0"/>
              <a:t> </a:t>
            </a:r>
            <a:r>
              <a:rPr lang="cs-CZ" sz="3600" dirty="0" err="1" smtClean="0"/>
              <a:t>posted</a:t>
            </a:r>
            <a:endParaRPr lang="cs-CZ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47740"/>
            <a:ext cx="8601472" cy="123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469505" y="2967335"/>
            <a:ext cx="4204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3-2=1</a:t>
            </a:r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&amp; </a:t>
            </a:r>
            <a:r>
              <a:rPr lang="cs-CZ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4-3=1</a:t>
            </a:r>
            <a:endParaRPr lang="cs-CZ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03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6222112" cy="230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6408712" cy="256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4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Blanket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delivery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011691" cy="116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5" y="2780729"/>
            <a:ext cx="799339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358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30030"/>
            <a:ext cx="40671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6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After</a:t>
            </a:r>
            <a:r>
              <a:rPr lang="cs-CZ" smtClean="0"/>
              <a:t> </a:t>
            </a:r>
            <a:r>
              <a:rPr lang="cs-CZ" smtClean="0"/>
              <a:t>SO </a:t>
            </a:r>
            <a:r>
              <a:rPr lang="cs-CZ" dirty="0" smtClean="0"/>
              <a:t>1002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posted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117607" cy="1108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7544" y="122960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Lines 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blanket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30689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8551863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54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Blanket </a:t>
            </a:r>
            <a:r>
              <a:rPr lang="cs-CZ" dirty="0" err="1" smtClean="0"/>
              <a:t>Orders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Reasons</a:t>
            </a:r>
          </a:p>
          <a:p>
            <a:pPr lvl="1"/>
            <a:r>
              <a:rPr lang="en-US" dirty="0" smtClean="0"/>
              <a:t>One Order frames several partial Order over long period</a:t>
            </a:r>
          </a:p>
          <a:p>
            <a:pPr lvl="1"/>
            <a:r>
              <a:rPr lang="en-US" dirty="0" smtClean="0"/>
              <a:t>Customer can get </a:t>
            </a:r>
            <a:r>
              <a:rPr lang="en-US" b="1" dirty="0" smtClean="0"/>
              <a:t>better prices </a:t>
            </a:r>
            <a:r>
              <a:rPr lang="en-US" dirty="0" smtClean="0"/>
              <a:t>and call of any time deliveries based on instant needs </a:t>
            </a:r>
          </a:p>
          <a:p>
            <a:pPr lvl="1"/>
            <a:r>
              <a:rPr lang="en-US" dirty="0" smtClean="0"/>
              <a:t>Vendor knows what have to be purchased/produced in the beforehand specified periods – Blanket Order represents a part of for</a:t>
            </a:r>
            <a:r>
              <a:rPr lang="cs-CZ" dirty="0" smtClean="0"/>
              <a:t>e</a:t>
            </a:r>
            <a:r>
              <a:rPr lang="en-US" dirty="0" smtClean="0"/>
              <a:t>ca</a:t>
            </a:r>
            <a:r>
              <a:rPr lang="cs-CZ" dirty="0" smtClean="0"/>
              <a:t>s</a:t>
            </a:r>
            <a:r>
              <a:rPr lang="en-US" dirty="0" smtClean="0"/>
              <a:t>ting rules </a:t>
            </a:r>
          </a:p>
          <a:p>
            <a:pPr lvl="1"/>
            <a:r>
              <a:rPr lang="en-US" dirty="0" smtClean="0"/>
              <a:t>BO-&gt;type of </a:t>
            </a:r>
            <a:r>
              <a:rPr lang="en-US" b="1" dirty="0" smtClean="0"/>
              <a:t>long term contract </a:t>
            </a:r>
            <a:endParaRPr lang="cs-CZ" b="1" dirty="0" smtClean="0"/>
          </a:p>
          <a:p>
            <a:pPr lvl="1"/>
            <a:r>
              <a:rPr lang="en-ZA" dirty="0" smtClean="0"/>
              <a:t>Similar to forecast matrix, but with existing customer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326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processed Blank Orders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938338"/>
            <a:ext cx="54768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2" y="5219908"/>
            <a:ext cx="788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Used</a:t>
            </a:r>
            <a:r>
              <a:rPr lang="cs-CZ" dirty="0" smtClean="0"/>
              <a:t> </a:t>
            </a:r>
            <a:r>
              <a:rPr lang="en-ZA" dirty="0" smtClean="0"/>
              <a:t>Blanket </a:t>
            </a:r>
            <a:r>
              <a:rPr lang="cs-CZ" dirty="0" smtClean="0"/>
              <a:t>O</a:t>
            </a:r>
            <a:r>
              <a:rPr lang="en-ZA" dirty="0" err="1" smtClean="0"/>
              <a:t>rder</a:t>
            </a:r>
            <a:r>
              <a:rPr lang="en-ZA" dirty="0" smtClean="0"/>
              <a:t> </a:t>
            </a:r>
            <a:r>
              <a:rPr lang="cs-CZ" dirty="0" smtClean="0"/>
              <a:t>(BO) </a:t>
            </a:r>
            <a:r>
              <a:rPr lang="en-ZA" dirty="0" smtClean="0"/>
              <a:t>can be copied to use </a:t>
            </a:r>
            <a:r>
              <a:rPr lang="cs-CZ" dirty="0" err="1" smtClean="0"/>
              <a:t>it</a:t>
            </a:r>
            <a:r>
              <a:rPr lang="en-ZA" dirty="0" smtClean="0"/>
              <a:t> again (after modification- if any)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551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 copy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2920926" cy="395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934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BO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replenishment</a:t>
            </a:r>
            <a:r>
              <a:rPr lang="cs-CZ" dirty="0" smtClean="0"/>
              <a:t> (</a:t>
            </a:r>
            <a:r>
              <a:rPr lang="cs-CZ" dirty="0" err="1" smtClean="0"/>
              <a:t>purchase</a:t>
            </a:r>
            <a:r>
              <a:rPr lang="cs-CZ" dirty="0" smtClean="0"/>
              <a:t>) 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46640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971600" y="4437112"/>
            <a:ext cx="7056784" cy="7200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277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Purchase Blanket order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49652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01" y="5517232"/>
            <a:ext cx="8763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411760" y="5733256"/>
            <a:ext cx="1584176" cy="631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345755"/>
            <a:ext cx="35433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28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ZA" sz="3200" b="1" dirty="0" smtClean="0"/>
              <a:t>Purchase order lines </a:t>
            </a:r>
            <a:r>
              <a:rPr lang="en-ZA" sz="2400" dirty="0" smtClean="0"/>
              <a:t>(after modification or PBO lines)</a:t>
            </a:r>
            <a:endParaRPr lang="en-Z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16" y="3212976"/>
            <a:ext cx="7886898" cy="18307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29" y="1235694"/>
            <a:ext cx="7848872" cy="1627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16984" y="1196752"/>
            <a:ext cx="288938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Purchase blanket order lines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572000" y="3212976"/>
            <a:ext cx="21743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Purchase </a:t>
            </a:r>
            <a:r>
              <a:rPr lang="cs-CZ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order lines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6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Purchase Blanket order after posting PO</a:t>
            </a:r>
            <a:endParaRPr lang="en-ZA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58383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68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</a:t>
            </a:r>
            <a:r>
              <a:rPr lang="cs-CZ" sz="2800" dirty="0" smtClean="0">
                <a:solidFill>
                  <a:srgbClr val="0070C0"/>
                </a:solidFill>
              </a:rPr>
              <a:t>(Blanket </a:t>
            </a:r>
            <a:r>
              <a:rPr lang="cs-CZ" sz="2800" dirty="0" err="1" smtClean="0">
                <a:solidFill>
                  <a:srgbClr val="0070C0"/>
                </a:solidFill>
              </a:rPr>
              <a:t>orders</a:t>
            </a:r>
            <a:r>
              <a:rPr lang="cs-CZ" sz="2800" smtClean="0">
                <a:solidFill>
                  <a:srgbClr val="0070C0"/>
                </a:solidFill>
              </a:rPr>
              <a:t>)</a:t>
            </a:r>
            <a:r>
              <a:rPr lang="cs-CZ" smtClean="0"/>
              <a:t> 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01106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Forecast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218363" cy="408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27584" y="587727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expect</a:t>
            </a:r>
            <a:r>
              <a:rPr lang="cs-CZ" dirty="0" smtClean="0"/>
              <a:t> to </a:t>
            </a:r>
            <a:r>
              <a:rPr lang="cs-CZ" dirty="0" err="1" smtClean="0"/>
              <a:t>sell</a:t>
            </a:r>
            <a:r>
              <a:rPr lang="cs-CZ" dirty="0" smtClean="0"/>
              <a:t> these </a:t>
            </a:r>
            <a:r>
              <a:rPr lang="cs-CZ" dirty="0" err="1" smtClean="0"/>
              <a:t>items</a:t>
            </a:r>
            <a:r>
              <a:rPr lang="cs-CZ" dirty="0" smtClean="0"/>
              <a:t>, but no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customer</a:t>
            </a:r>
            <a:r>
              <a:rPr lang="cs-CZ" dirty="0" smtClean="0"/>
              <a:t> so far </a:t>
            </a:r>
            <a:r>
              <a:rPr lang="cs-CZ" dirty="0" err="1" smtClean="0"/>
              <a:t>exists</a:t>
            </a:r>
            <a:r>
              <a:rPr lang="cs-CZ" dirty="0" smtClean="0"/>
              <a:t> 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113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Blanket </a:t>
            </a:r>
            <a:r>
              <a:rPr lang="cs-CZ" dirty="0" err="1" smtClean="0"/>
              <a:t>Orders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9" y="1556792"/>
            <a:ext cx="49434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5724128" y="1772816"/>
            <a:ext cx="2160240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012160" y="2159278"/>
            <a:ext cx="10647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Ctrl-N</a:t>
            </a:r>
            <a:endParaRPr lang="cs-CZ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9" name="Picture 5" descr="Výsledek obrázku pro production forecast plann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00" y="3536614"/>
            <a:ext cx="5428506" cy="285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19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Blanket </a:t>
            </a:r>
            <a:r>
              <a:rPr lang="cs-CZ" dirty="0" err="1"/>
              <a:t>Orders</a:t>
            </a:r>
            <a:endParaRPr lang="cs-CZ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4" y="1412776"/>
            <a:ext cx="8464252" cy="367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9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Blanket </a:t>
            </a:r>
            <a:r>
              <a:rPr lang="cs-CZ" dirty="0" err="1" smtClean="0"/>
              <a:t>Order-print</a:t>
            </a:r>
            <a:r>
              <a:rPr lang="cs-CZ" dirty="0" smtClean="0"/>
              <a:t> (</a:t>
            </a:r>
            <a:r>
              <a:rPr lang="cs-CZ" dirty="0" err="1" smtClean="0"/>
              <a:t>preview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5540916" cy="526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5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Partial</a:t>
            </a:r>
            <a:r>
              <a:rPr lang="cs-CZ" dirty="0" smtClean="0"/>
              <a:t> Sales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Creation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188453" y="3009642"/>
            <a:ext cx="1152128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Item</a:t>
            </a:r>
            <a:r>
              <a:rPr lang="cs-CZ" dirty="0" smtClean="0"/>
              <a:t> 1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14217" y="2289883"/>
            <a:ext cx="1152128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Customer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563888" y="1628800"/>
            <a:ext cx="2808312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563888" y="2600908"/>
            <a:ext cx="2808312" cy="175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582027" y="2922788"/>
            <a:ext cx="2808312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>
            <a:stCxn id="5" idx="3"/>
          </p:cNvCxnSpPr>
          <p:nvPr/>
        </p:nvCxnSpPr>
        <p:spPr>
          <a:xfrm flipV="1">
            <a:off x="2366345" y="2060848"/>
            <a:ext cx="1198372" cy="481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3707904" y="2590423"/>
            <a:ext cx="394313" cy="1863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ravoúhlá spojnice 12"/>
          <p:cNvCxnSpPr/>
          <p:nvPr/>
        </p:nvCxnSpPr>
        <p:spPr>
          <a:xfrm flipV="1">
            <a:off x="2361475" y="2688832"/>
            <a:ext cx="1368152" cy="578080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á složená závorka 14"/>
          <p:cNvSpPr/>
          <p:nvPr/>
        </p:nvSpPr>
        <p:spPr>
          <a:xfrm>
            <a:off x="6497972" y="1574530"/>
            <a:ext cx="216024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Pravá složená závorka 15"/>
          <p:cNvSpPr/>
          <p:nvPr/>
        </p:nvSpPr>
        <p:spPr>
          <a:xfrm>
            <a:off x="6516216" y="2565850"/>
            <a:ext cx="182818" cy="6958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6732240" y="2043392"/>
            <a:ext cx="2223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Blanket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Header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732240" y="2824976"/>
            <a:ext cx="2013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Blanket </a:t>
            </a:r>
            <a:r>
              <a:rPr lang="cs-CZ" dirty="0" err="1" smtClean="0"/>
              <a:t>Order</a:t>
            </a:r>
            <a:r>
              <a:rPr lang="cs-CZ" dirty="0" smtClean="0"/>
              <a:t> Lines</a:t>
            </a:r>
            <a:endParaRPr lang="cs-CZ" dirty="0"/>
          </a:p>
        </p:txBody>
      </p:sp>
      <p:sp>
        <p:nvSpPr>
          <p:cNvPr id="19" name="Šipka dolů 18"/>
          <p:cNvSpPr/>
          <p:nvPr/>
        </p:nvSpPr>
        <p:spPr>
          <a:xfrm>
            <a:off x="4650885" y="3400850"/>
            <a:ext cx="792088" cy="964254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5646789" y="2593579"/>
            <a:ext cx="720080" cy="18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31.1.17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630478" y="2930825"/>
            <a:ext cx="720080" cy="18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28.2.17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39" name="Pravoúhlá spojnice 38"/>
          <p:cNvCxnSpPr>
            <a:stCxn id="60" idx="3"/>
          </p:cNvCxnSpPr>
          <p:nvPr/>
        </p:nvCxnSpPr>
        <p:spPr>
          <a:xfrm flipV="1">
            <a:off x="2345571" y="3020835"/>
            <a:ext cx="1382978" cy="8926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2416671" y="4725144"/>
            <a:ext cx="2808312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/>
          <p:cNvSpPr/>
          <p:nvPr/>
        </p:nvSpPr>
        <p:spPr>
          <a:xfrm>
            <a:off x="2416671" y="5697252"/>
            <a:ext cx="2808312" cy="175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/>
        </p:nvSpPr>
        <p:spPr>
          <a:xfrm>
            <a:off x="2706544" y="5700011"/>
            <a:ext cx="394313" cy="1863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>
            <a:off x="4504903" y="5703167"/>
            <a:ext cx="720080" cy="18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31.1.17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5640071" y="4763101"/>
            <a:ext cx="2808312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/>
          <p:cNvSpPr/>
          <p:nvPr/>
        </p:nvSpPr>
        <p:spPr>
          <a:xfrm>
            <a:off x="5611053" y="5697252"/>
            <a:ext cx="2808312" cy="175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/>
          <p:cNvSpPr/>
          <p:nvPr/>
        </p:nvSpPr>
        <p:spPr>
          <a:xfrm>
            <a:off x="7672885" y="5693080"/>
            <a:ext cx="720080" cy="18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28.2.17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5820861" y="5706324"/>
            <a:ext cx="371936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ovéPole 47"/>
          <p:cNvSpPr txBox="1"/>
          <p:nvPr/>
        </p:nvSpPr>
        <p:spPr>
          <a:xfrm flipH="1">
            <a:off x="3146576" y="5013176"/>
            <a:ext cx="156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Sales </a:t>
            </a:r>
            <a:r>
              <a:rPr lang="cs-CZ" dirty="0" err="1" smtClean="0"/>
              <a:t>Order</a:t>
            </a:r>
            <a:r>
              <a:rPr lang="cs-CZ" dirty="0" smtClean="0"/>
              <a:t> 1</a:t>
            </a:r>
            <a:endParaRPr lang="cs-CZ" dirty="0"/>
          </a:p>
        </p:txBody>
      </p:sp>
      <p:sp>
        <p:nvSpPr>
          <p:cNvPr id="49" name="TextovéPole 48"/>
          <p:cNvSpPr txBox="1"/>
          <p:nvPr/>
        </p:nvSpPr>
        <p:spPr>
          <a:xfrm flipH="1">
            <a:off x="6274354" y="5015502"/>
            <a:ext cx="156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Sales </a:t>
            </a:r>
            <a:r>
              <a:rPr lang="cs-CZ" dirty="0" err="1" smtClean="0"/>
              <a:t>Order</a:t>
            </a:r>
            <a:r>
              <a:rPr lang="cs-CZ" dirty="0" smtClean="0"/>
              <a:t> 2</a:t>
            </a:r>
            <a:endParaRPr lang="cs-CZ" dirty="0"/>
          </a:p>
        </p:txBody>
      </p:sp>
      <p:cxnSp>
        <p:nvCxnSpPr>
          <p:cNvPr id="51" name="Přímá spojnice se šipkou 50"/>
          <p:cNvCxnSpPr/>
          <p:nvPr/>
        </p:nvCxnSpPr>
        <p:spPr>
          <a:xfrm>
            <a:off x="2492981" y="6309320"/>
            <a:ext cx="589998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délník 51"/>
          <p:cNvSpPr/>
          <p:nvPr/>
        </p:nvSpPr>
        <p:spPr>
          <a:xfrm>
            <a:off x="4888670" y="6248446"/>
            <a:ext cx="9236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Time</a:t>
            </a:r>
            <a:endParaRPr lang="cs-CZ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Obdélník 53"/>
          <p:cNvSpPr/>
          <p:nvPr/>
        </p:nvSpPr>
        <p:spPr>
          <a:xfrm>
            <a:off x="4566185" y="2613919"/>
            <a:ext cx="720080" cy="1800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bg1"/>
                </a:solidFill>
              </a:rPr>
              <a:t>3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55" name="Obdélník 54"/>
          <p:cNvSpPr/>
          <p:nvPr/>
        </p:nvSpPr>
        <p:spPr>
          <a:xfrm>
            <a:off x="4626143" y="2919632"/>
            <a:ext cx="720080" cy="1800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bg1"/>
                </a:solidFill>
              </a:rPr>
              <a:t>4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3409303" y="5693080"/>
            <a:ext cx="720080" cy="1800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bg1"/>
                </a:solidFill>
              </a:rPr>
              <a:t>2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6699034" y="5690128"/>
            <a:ext cx="720080" cy="1800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bg1"/>
                </a:solidFill>
              </a:rPr>
              <a:t>3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3761011" y="2922788"/>
            <a:ext cx="371936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bdélník 59"/>
          <p:cNvSpPr/>
          <p:nvPr/>
        </p:nvSpPr>
        <p:spPr>
          <a:xfrm>
            <a:off x="1193443" y="3661495"/>
            <a:ext cx="1152128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Item</a:t>
            </a:r>
            <a:r>
              <a:rPr lang="cs-CZ" dirty="0" smtClean="0"/>
              <a:t>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56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Partial</a:t>
            </a:r>
            <a:r>
              <a:rPr lang="cs-CZ" dirty="0"/>
              <a:t> Sales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r>
              <a:rPr lang="cs-CZ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472314" cy="120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67652" y="1340766"/>
            <a:ext cx="8456182" cy="551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491880" y="143169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Customer</a:t>
            </a:r>
            <a:r>
              <a:rPr lang="cs-CZ" dirty="0" smtClean="0"/>
              <a:t> 10000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75993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725144"/>
            <a:ext cx="35718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50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Partial</a:t>
            </a:r>
            <a:r>
              <a:rPr lang="cs-CZ" dirty="0"/>
              <a:t> Sales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r>
              <a:rPr lang="cs-CZ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372343" cy="168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2730426" cy="113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6153237" y="3242519"/>
            <a:ext cx="290971" cy="618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229199"/>
            <a:ext cx="2730426" cy="11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6282952" y="4994812"/>
            <a:ext cx="290971" cy="618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0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Office PowerPoint</Application>
  <PresentationFormat>Předvádění na obrazovce (4:3)</PresentationFormat>
  <Paragraphs>75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Motiv systému Office</vt:lpstr>
      <vt:lpstr>Introduction to MS Dynamics NAV    (Blanket Orders)</vt:lpstr>
      <vt:lpstr>Blanket Orders</vt:lpstr>
      <vt:lpstr>Forecast</vt:lpstr>
      <vt:lpstr>Blanket Orders</vt:lpstr>
      <vt:lpstr>Blanket Orders</vt:lpstr>
      <vt:lpstr>Blanket Order-print (preview)</vt:lpstr>
      <vt:lpstr>Partial Sales Order Creation </vt:lpstr>
      <vt:lpstr>Partial Sales Order Creation </vt:lpstr>
      <vt:lpstr>Partial Sales Order Creation </vt:lpstr>
      <vt:lpstr>Partial Sales Order Creation </vt:lpstr>
      <vt:lpstr>Partial Sales Order Creation </vt:lpstr>
      <vt:lpstr>Created Sales Order  </vt:lpstr>
      <vt:lpstr>Created Sales Order </vt:lpstr>
      <vt:lpstr>Print of created Sales Order </vt:lpstr>
      <vt:lpstr>Sales Order - posting</vt:lpstr>
      <vt:lpstr>Blanket Order after linked SO was posted</vt:lpstr>
      <vt:lpstr>Item Ledger Entries</vt:lpstr>
      <vt:lpstr>Blanket Order next delivery</vt:lpstr>
      <vt:lpstr>After SO 1002 was posted</vt:lpstr>
      <vt:lpstr>Deleting processed Blank Orders </vt:lpstr>
      <vt:lpstr>BO copy </vt:lpstr>
      <vt:lpstr>BO can be used for replenishment (purchase)  </vt:lpstr>
      <vt:lpstr>Purchase Blanket order</vt:lpstr>
      <vt:lpstr>Purchase order lines (after modification or PBO lines)</vt:lpstr>
      <vt:lpstr>Purchase Blanket order after posting PO</vt:lpstr>
      <vt:lpstr>End of the section (Blanket orders)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86</cp:revision>
  <dcterms:created xsi:type="dcterms:W3CDTF">2014-09-15T11:04:04Z</dcterms:created>
  <dcterms:modified xsi:type="dcterms:W3CDTF">2017-10-02T09:36:53Z</dcterms:modified>
</cp:coreProperties>
</file>