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68"/>
  </p:notesMasterIdLst>
  <p:sldIdLst>
    <p:sldId id="256" r:id="rId4"/>
    <p:sldId id="267" r:id="rId5"/>
    <p:sldId id="268" r:id="rId6"/>
    <p:sldId id="26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3" r:id="rId15"/>
    <p:sldId id="274" r:id="rId16"/>
    <p:sldId id="275" r:id="rId17"/>
    <p:sldId id="276" r:id="rId18"/>
    <p:sldId id="291" r:id="rId19"/>
    <p:sldId id="292" r:id="rId20"/>
    <p:sldId id="294" r:id="rId21"/>
    <p:sldId id="337" r:id="rId22"/>
    <p:sldId id="316" r:id="rId23"/>
    <p:sldId id="317" r:id="rId24"/>
    <p:sldId id="338" r:id="rId25"/>
    <p:sldId id="319" r:id="rId26"/>
    <p:sldId id="318" r:id="rId27"/>
    <p:sldId id="320" r:id="rId28"/>
    <p:sldId id="339" r:id="rId29"/>
    <p:sldId id="340" r:id="rId30"/>
    <p:sldId id="321" r:id="rId31"/>
    <p:sldId id="322" r:id="rId32"/>
    <p:sldId id="323" r:id="rId33"/>
    <p:sldId id="324" r:id="rId34"/>
    <p:sldId id="325" r:id="rId35"/>
    <p:sldId id="326" r:id="rId36"/>
    <p:sldId id="341" r:id="rId37"/>
    <p:sldId id="342" r:id="rId38"/>
    <p:sldId id="327" r:id="rId39"/>
    <p:sldId id="328" r:id="rId40"/>
    <p:sldId id="343" r:id="rId41"/>
    <p:sldId id="329" r:id="rId42"/>
    <p:sldId id="331" r:id="rId43"/>
    <p:sldId id="330" r:id="rId44"/>
    <p:sldId id="332" r:id="rId45"/>
    <p:sldId id="335" r:id="rId46"/>
    <p:sldId id="336" r:id="rId47"/>
    <p:sldId id="333" r:id="rId48"/>
    <p:sldId id="344" r:id="rId49"/>
    <p:sldId id="296" r:id="rId50"/>
    <p:sldId id="297" r:id="rId51"/>
    <p:sldId id="348" r:id="rId52"/>
    <p:sldId id="345" r:id="rId53"/>
    <p:sldId id="301" r:id="rId54"/>
    <p:sldId id="350" r:id="rId55"/>
    <p:sldId id="302" r:id="rId56"/>
    <p:sldId id="353" r:id="rId57"/>
    <p:sldId id="351" r:id="rId58"/>
    <p:sldId id="352" r:id="rId59"/>
    <p:sldId id="306" r:id="rId60"/>
    <p:sldId id="308" r:id="rId61"/>
    <p:sldId id="309" r:id="rId62"/>
    <p:sldId id="310" r:id="rId63"/>
    <p:sldId id="311" r:id="rId64"/>
    <p:sldId id="354" r:id="rId65"/>
    <p:sldId id="355" r:id="rId66"/>
    <p:sldId id="315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09D0-51BC-415B-8AE2-D59BB41E099C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8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6F7E6-0C1D-4EAF-B1C8-FCF9D144F604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1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8CDB9-91F6-4996-95E2-EE216FCAA420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FB8A6-BC56-471B-8B71-E5F6627F989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2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17D1F-ECB0-4F12-8992-764DFBB5F99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2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7D3F-5CD1-489B-856F-CF42DB1C2D59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E4D5B-9382-40DF-8214-8939B01B870E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5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B73C-D792-4359-B407-FCF046988AD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B544-D401-4468-92AC-DA0BA0A14B88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B873-9F92-4B53-B396-F1633CFEEAD0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108FD-02CC-43D5-B3FC-F546339492C8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8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098D3-F0E9-4D7D-A495-CF8906642FA7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FC3A6-4DAA-4BF9-B301-FBD84A959358}" type="slidenum">
              <a:rPr lang="en-GB" altLang="cs-CZ">
                <a:solidFill>
                  <a:srgbClr val="000000"/>
                </a:solidFill>
              </a:rPr>
              <a:pPr/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E163-A124-42F8-B00E-A5BBE92F9AED}" type="datetime1">
              <a:rPr lang="cs-CZ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94DC32-F804-4C7A-B1D9-45D1FF26039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374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90E8-04CA-440E-A257-91796DFE32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5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E4C1-212F-4FDA-B838-BD48EF1CE6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88AF-A7BF-49B2-840D-3CA79DB984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2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813B-3BBF-4558-B981-34BA9BD1FB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9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F00A-C528-4F03-8D64-1112E356A3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6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EC36-5934-485F-8D50-9E1A603864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87D0-AD27-4CB8-A8E4-4A74036EDD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20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734C-599B-47A2-9E77-25C8D85B63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688F-C441-456C-A48A-5FF4515A2B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7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B558-C00D-4B0A-8AB0-C1F4B7CB59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9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DA1B-8E27-4831-83CD-EE52D44C71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7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671EA7-35AC-4CAA-99F4-BE4D4EDD879B}" type="slidenum">
              <a:rPr lang="en-GB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DA188-5CBE-437D-92F4-52FC1EC072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Basic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en-ZA" sz="1100" dirty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Department of Corporate  Economy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5157192"/>
            <a:ext cx="8104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2-18 –basic production theory and 29-48 practical NAV example</a:t>
            </a:r>
          </a:p>
          <a:p>
            <a:r>
              <a:rPr lang="en-US" b="1" dirty="0"/>
              <a:t>Comment :</a:t>
            </a:r>
            <a:r>
              <a:rPr lang="en-US" dirty="0"/>
              <a:t> without basic production theory it is useless to model production in ERP</a:t>
            </a: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Probability </a:t>
            </a:r>
            <a:r>
              <a:rPr lang="cs-CZ" altLang="cs-CZ" dirty="0" smtClean="0"/>
              <a:t>table</a:t>
            </a:r>
            <a:br>
              <a:rPr lang="cs-CZ" altLang="cs-CZ" dirty="0" smtClean="0"/>
            </a:br>
            <a:r>
              <a:rPr lang="cs-CZ" altLang="cs-CZ" sz="1200" dirty="0" err="1">
                <a:solidFill>
                  <a:srgbClr val="FF0000"/>
                </a:solidFill>
              </a:rPr>
              <a:t>home</a:t>
            </a:r>
            <a:r>
              <a:rPr lang="cs-CZ" altLang="cs-CZ" sz="1200" dirty="0">
                <a:solidFill>
                  <a:srgbClr val="FF0000"/>
                </a:solidFill>
              </a:rPr>
              <a:t> study - AOPR-</a:t>
            </a:r>
            <a:r>
              <a:rPr lang="cs-CZ" altLang="cs-CZ" sz="1200" dirty="0" err="1">
                <a:solidFill>
                  <a:srgbClr val="FF0000"/>
                </a:solidFill>
              </a:rPr>
              <a:t>only</a:t>
            </a:r>
            <a:r>
              <a:rPr lang="cs-CZ" altLang="cs-CZ" sz="1200" dirty="0">
                <a:solidFill>
                  <a:srgbClr val="FF0000"/>
                </a:solidFill>
              </a:rPr>
              <a:t> </a:t>
            </a:r>
            <a:r>
              <a:rPr lang="cs-CZ" altLang="cs-CZ" sz="1200" dirty="0" err="1">
                <a:solidFill>
                  <a:srgbClr val="FF0000"/>
                </a:solidFill>
              </a:rPr>
              <a:t>for</a:t>
            </a:r>
            <a:r>
              <a:rPr lang="cs-CZ" altLang="cs-CZ" sz="1200" dirty="0">
                <a:solidFill>
                  <a:srgbClr val="FF0000"/>
                </a:solidFill>
              </a:rPr>
              <a:t> </a:t>
            </a:r>
            <a:r>
              <a:rPr lang="cs-CZ" altLang="cs-CZ" sz="1200" dirty="0" err="1">
                <a:solidFill>
                  <a:srgbClr val="FF0000"/>
                </a:solidFill>
              </a:rPr>
              <a:t>avid</a:t>
            </a:r>
            <a:r>
              <a:rPr lang="cs-CZ" altLang="cs-CZ" sz="1200" dirty="0">
                <a:solidFill>
                  <a:srgbClr val="FF0000"/>
                </a:solidFill>
              </a:rPr>
              <a:t> </a:t>
            </a:r>
            <a:r>
              <a:rPr lang="cs-CZ" altLang="cs-CZ" sz="1200" dirty="0" err="1">
                <a:solidFill>
                  <a:srgbClr val="FF0000"/>
                </a:solidFill>
              </a:rPr>
              <a:t>readers</a:t>
            </a:r>
            <a:r>
              <a:rPr lang="cs-CZ" altLang="cs-CZ" sz="1200" dirty="0">
                <a:solidFill>
                  <a:srgbClr val="FF0000"/>
                </a:solidFill>
              </a:rPr>
              <a:t>- </a:t>
            </a:r>
            <a:r>
              <a:rPr lang="cs-CZ" altLang="cs-CZ" sz="1200" dirty="0" err="1">
                <a:solidFill>
                  <a:srgbClr val="FF0000"/>
                </a:solidFill>
              </a:rPr>
              <a:t>will</a:t>
            </a:r>
            <a:r>
              <a:rPr lang="cs-CZ" altLang="cs-CZ" sz="1200" dirty="0">
                <a:solidFill>
                  <a:srgbClr val="FF0000"/>
                </a:solidFill>
              </a:rPr>
              <a:t> </a:t>
            </a:r>
            <a:r>
              <a:rPr lang="cs-CZ" altLang="cs-CZ" sz="1200" dirty="0" err="1">
                <a:solidFill>
                  <a:srgbClr val="FF0000"/>
                </a:solidFill>
              </a:rPr>
              <a:t>be</a:t>
            </a:r>
            <a:r>
              <a:rPr lang="cs-CZ" altLang="cs-CZ" sz="1200" dirty="0">
                <a:solidFill>
                  <a:srgbClr val="FF0000"/>
                </a:solidFill>
              </a:rPr>
              <a:t> not </a:t>
            </a:r>
            <a:r>
              <a:rPr lang="cs-CZ" altLang="cs-CZ" sz="1400" dirty="0" err="1">
                <a:solidFill>
                  <a:srgbClr val="FF0000"/>
                </a:solidFill>
              </a:rPr>
              <a:t>discussed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err="1">
                <a:solidFill>
                  <a:srgbClr val="FF0000"/>
                </a:solidFill>
              </a:rPr>
              <a:t>during</a:t>
            </a:r>
            <a:r>
              <a:rPr lang="cs-CZ" altLang="cs-CZ" sz="1400" dirty="0">
                <a:solidFill>
                  <a:srgbClr val="FF0000"/>
                </a:solidFill>
              </a:rPr>
              <a:t> </a:t>
            </a:r>
            <a:r>
              <a:rPr lang="cs-CZ" altLang="cs-CZ" sz="1400" dirty="0" err="1">
                <a:solidFill>
                  <a:srgbClr val="FF0000"/>
                </a:solidFill>
              </a:rPr>
              <a:t>exams</a:t>
            </a:r>
            <a:endParaRPr lang="cs-CZ" altLang="cs-CZ" sz="14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" y="1340768"/>
            <a:ext cx="80851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/>
              <a:t>Example-solution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600" dirty="0">
                <a:solidFill>
                  <a:srgbClr val="FF0000"/>
                </a:solidFill>
              </a:rPr>
              <a:t>(</a:t>
            </a:r>
            <a:r>
              <a:rPr lang="cs-CZ" altLang="cs-CZ" sz="1600" dirty="0" err="1">
                <a:solidFill>
                  <a:srgbClr val="FF0000"/>
                </a:solidFill>
              </a:rPr>
              <a:t>home</a:t>
            </a:r>
            <a:r>
              <a:rPr lang="cs-CZ" altLang="cs-CZ" sz="1600" dirty="0">
                <a:solidFill>
                  <a:srgbClr val="FF0000"/>
                </a:solidFill>
              </a:rPr>
              <a:t> study - AOPR-</a:t>
            </a:r>
            <a:r>
              <a:rPr lang="cs-CZ" altLang="cs-CZ" sz="1600" dirty="0" err="1">
                <a:solidFill>
                  <a:srgbClr val="FF0000"/>
                </a:solidFill>
              </a:rPr>
              <a:t>only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for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avid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readers</a:t>
            </a:r>
            <a:r>
              <a:rPr lang="cs-CZ" altLang="cs-CZ" sz="1600" dirty="0">
                <a:solidFill>
                  <a:srgbClr val="FF0000"/>
                </a:solidFill>
              </a:rPr>
              <a:t>- </a:t>
            </a:r>
            <a:r>
              <a:rPr lang="cs-CZ" altLang="cs-CZ" sz="1600" dirty="0" err="1">
                <a:solidFill>
                  <a:srgbClr val="FF0000"/>
                </a:solidFill>
              </a:rPr>
              <a:t>will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be</a:t>
            </a:r>
            <a:r>
              <a:rPr lang="cs-CZ" altLang="cs-CZ" sz="1600" dirty="0">
                <a:solidFill>
                  <a:srgbClr val="FF0000"/>
                </a:solidFill>
              </a:rPr>
              <a:t> not </a:t>
            </a:r>
            <a:r>
              <a:rPr lang="cs-CZ" altLang="cs-CZ" sz="1600" dirty="0" err="1">
                <a:solidFill>
                  <a:srgbClr val="FF0000"/>
                </a:solidFill>
              </a:rPr>
              <a:t>discussed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during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exams</a:t>
            </a:r>
            <a:r>
              <a:rPr lang="cs-CZ" altLang="cs-CZ" sz="1600" dirty="0" smtClean="0">
                <a:solidFill>
                  <a:srgbClr val="FF0000"/>
                </a:solidFill>
              </a:rPr>
              <a:t>) </a:t>
            </a:r>
            <a:endParaRPr lang="en-ZA" altLang="cs-CZ" sz="1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58800" y="1819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ZA" sz="2800" b="1" kern="0" dirty="0">
                <a:solidFill>
                  <a:srgbClr val="000000"/>
                </a:solidFill>
              </a:rPr>
              <a:t>Service level =</a:t>
            </a:r>
            <a:r>
              <a:rPr lang="en-ZA" sz="2800" kern="0" dirty="0">
                <a:solidFill>
                  <a:srgbClr val="000000"/>
                </a:solidFill>
              </a:rPr>
              <a:t>1,00-0,03 =0,97 and from probability tables we have got : z= +1,88</a:t>
            </a:r>
            <a:r>
              <a:rPr lang="en-ZA" kern="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ZA" sz="2800" b="1" dirty="0">
                <a:solidFill>
                  <a:srgbClr val="FF0000"/>
                </a:solidFill>
              </a:rPr>
              <a:t>Safety stock </a:t>
            </a:r>
            <a:r>
              <a:rPr lang="en-ZA" sz="2800" b="1" dirty="0">
                <a:solidFill>
                  <a:srgbClr val="000000"/>
                </a:solidFill>
              </a:rPr>
              <a:t>= z * </a:t>
            </a:r>
            <a:r>
              <a:rPr lang="en-ZA" sz="2800" b="1" dirty="0" err="1">
                <a:solidFill>
                  <a:srgbClr val="000000"/>
                </a:solidFill>
              </a:rPr>
              <a:t>σ</a:t>
            </a:r>
            <a:r>
              <a:rPr lang="en-ZA" sz="2800" b="1" baseline="-25000" dirty="0" err="1">
                <a:solidFill>
                  <a:srgbClr val="000000"/>
                </a:solidFill>
              </a:rPr>
              <a:t>dLT</a:t>
            </a:r>
            <a:r>
              <a:rPr lang="en-ZA" sz="2800" b="1" baseline="-25000" dirty="0">
                <a:solidFill>
                  <a:srgbClr val="000000"/>
                </a:solidFill>
              </a:rPr>
              <a:t>  </a:t>
            </a:r>
            <a:r>
              <a:rPr lang="en-ZA" sz="2800" dirty="0">
                <a:solidFill>
                  <a:srgbClr val="000000"/>
                </a:solidFill>
              </a:rPr>
              <a:t>= 1,88 * 5 =</a:t>
            </a:r>
            <a:r>
              <a:rPr lang="en-ZA" sz="2800" dirty="0">
                <a:solidFill>
                  <a:srgbClr val="FF0000"/>
                </a:solidFill>
              </a:rPr>
              <a:t>9,40</a:t>
            </a:r>
            <a:r>
              <a:rPr lang="en-ZA" sz="2800" dirty="0">
                <a:solidFill>
                  <a:srgbClr val="000000"/>
                </a:solidFill>
              </a:rPr>
              <a:t>  tons</a:t>
            </a:r>
            <a:endParaRPr lang="en-ZA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A" sz="2800" b="1" dirty="0">
                <a:solidFill>
                  <a:srgbClr val="0070C0"/>
                </a:solidFill>
              </a:rPr>
              <a:t>ROP</a:t>
            </a:r>
            <a:r>
              <a:rPr lang="en-ZA" sz="2800" dirty="0">
                <a:solidFill>
                  <a:srgbClr val="000000"/>
                </a:solidFill>
              </a:rPr>
              <a:t> = </a:t>
            </a:r>
            <a:r>
              <a:rPr lang="en-ZA" sz="2800" dirty="0">
                <a:solidFill>
                  <a:srgbClr val="00B050"/>
                </a:solidFill>
              </a:rPr>
              <a:t>expected lead time demand</a:t>
            </a:r>
            <a:r>
              <a:rPr lang="en-ZA" sz="2800" dirty="0">
                <a:solidFill>
                  <a:srgbClr val="000000"/>
                </a:solidFill>
              </a:rPr>
              <a:t> + </a:t>
            </a:r>
            <a:r>
              <a:rPr lang="en-ZA" sz="2800" dirty="0">
                <a:solidFill>
                  <a:srgbClr val="FF0000"/>
                </a:solidFill>
              </a:rPr>
              <a:t>safety stock</a:t>
            </a:r>
            <a:r>
              <a:rPr lang="en-ZA" sz="2800" dirty="0">
                <a:solidFill>
                  <a:srgbClr val="000000"/>
                </a:solidFill>
              </a:rPr>
              <a:t> = </a:t>
            </a:r>
            <a:r>
              <a:rPr lang="en-ZA" sz="2800" dirty="0">
                <a:solidFill>
                  <a:srgbClr val="00B050"/>
                </a:solidFill>
              </a:rPr>
              <a:t>50</a:t>
            </a:r>
            <a:r>
              <a:rPr lang="en-ZA" sz="2800" dirty="0">
                <a:solidFill>
                  <a:srgbClr val="000000"/>
                </a:solidFill>
              </a:rPr>
              <a:t> + </a:t>
            </a:r>
            <a:r>
              <a:rPr lang="en-ZA" sz="2800" dirty="0">
                <a:solidFill>
                  <a:srgbClr val="FF0000"/>
                </a:solidFill>
              </a:rPr>
              <a:t>9.40</a:t>
            </a:r>
            <a:r>
              <a:rPr lang="en-ZA" sz="2800" dirty="0">
                <a:solidFill>
                  <a:srgbClr val="000000"/>
                </a:solidFill>
              </a:rPr>
              <a:t> = </a:t>
            </a:r>
            <a:r>
              <a:rPr lang="en-ZA" sz="2800" b="1" dirty="0">
                <a:solidFill>
                  <a:srgbClr val="0070C0"/>
                </a:solidFill>
              </a:rPr>
              <a:t>59.40 tons </a:t>
            </a:r>
            <a:r>
              <a:rPr lang="en-ZA" sz="2800" b="1" kern="0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en-ZA" sz="1600" b="1" i="1" kern="0" dirty="0">
                <a:solidFill>
                  <a:srgbClr val="000000"/>
                </a:solidFill>
              </a:rPr>
              <a:t>For z=1 service level =84,13 %</a:t>
            </a:r>
          </a:p>
          <a:p>
            <a:pPr>
              <a:defRPr/>
            </a:pPr>
            <a:r>
              <a:rPr lang="en-ZA" sz="1600" b="1" i="1" kern="0" dirty="0">
                <a:solidFill>
                  <a:srgbClr val="000000"/>
                </a:solidFill>
              </a:rPr>
              <a:t>For z=2 service level= 97,72 %</a:t>
            </a:r>
          </a:p>
          <a:p>
            <a:pPr>
              <a:defRPr/>
            </a:pPr>
            <a:r>
              <a:rPr lang="en-ZA" sz="1600" b="1" i="1" kern="0" dirty="0">
                <a:solidFill>
                  <a:srgbClr val="000000"/>
                </a:solidFill>
              </a:rPr>
              <a:t>For z=3 service level = 99,87%</a:t>
            </a:r>
            <a:r>
              <a:rPr lang="cs-CZ" sz="1600" b="1" i="1" kern="0" dirty="0">
                <a:solidFill>
                  <a:srgbClr val="000000"/>
                </a:solidFill>
              </a:rPr>
              <a:t> (</a:t>
            </a:r>
            <a:r>
              <a:rPr lang="cs-CZ" sz="1600" b="1" i="1" kern="0" dirty="0" err="1">
                <a:solidFill>
                  <a:srgbClr val="000000"/>
                </a:solidFill>
              </a:rPr>
              <a:t>see</a:t>
            </a:r>
            <a:r>
              <a:rPr lang="cs-CZ" sz="1600" b="1" i="1" kern="0" dirty="0">
                <a:solidFill>
                  <a:srgbClr val="000000"/>
                </a:solidFill>
              </a:rPr>
              <a:t> </a:t>
            </a:r>
            <a:r>
              <a:rPr lang="cs-CZ" sz="1600" b="1" i="1" kern="0" dirty="0" err="1">
                <a:solidFill>
                  <a:srgbClr val="000000"/>
                </a:solidFill>
              </a:rPr>
              <a:t>six</a:t>
            </a:r>
            <a:r>
              <a:rPr lang="cs-CZ" sz="1600" b="1" i="1" kern="0" dirty="0">
                <a:solidFill>
                  <a:srgbClr val="000000"/>
                </a:solidFill>
              </a:rPr>
              <a:t> sigma) </a:t>
            </a:r>
            <a:endParaRPr lang="en-ZA" sz="1600" i="1" dirty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cs-CZ" sz="2000" kern="0" dirty="0">
                <a:solidFill>
                  <a:srgbClr val="000000"/>
                </a:solidFill>
              </a:rPr>
              <a:t> </a:t>
            </a:r>
          </a:p>
          <a:p>
            <a:pPr lvl="1">
              <a:defRPr/>
            </a:pPr>
            <a:endParaRPr lang="en-ZA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MRP_II =MRP + resource capacity planning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257277" y="1612957"/>
            <a:ext cx="573682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1197035" y="4149080"/>
            <a:ext cx="5926397" cy="570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210222" y="6237312"/>
            <a:ext cx="5926397" cy="570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308895" y="2430599"/>
            <a:ext cx="2663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Intermediate-range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cs-CZ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planning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04248" y="4524652"/>
            <a:ext cx="17958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Short</a:t>
            </a:r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term</a:t>
            </a: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</a:t>
            </a:r>
            <a:endParaRPr lang="cs-CZ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cs-CZ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Shop</a:t>
            </a:r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floor</a:t>
            </a:r>
            <a:r>
              <a:rPr lang="cs-CZ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75856" y="1700808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MPS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860032" y="170905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Demand </a:t>
            </a:r>
          </a:p>
          <a:p>
            <a:pPr algn="ctr"/>
            <a:r>
              <a:rPr lang="en-US" sz="1200" b="1" dirty="0"/>
              <a:t>management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257277" y="1725926"/>
            <a:ext cx="135624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Rough-cut capacity planning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257278" y="2456892"/>
            <a:ext cx="135624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BOM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75896" y="2456892"/>
            <a:ext cx="10080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MRP</a:t>
            </a:r>
          </a:p>
          <a:p>
            <a:pPr algn="ctr"/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257278" y="3196426"/>
            <a:ext cx="136458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Scheduled</a:t>
            </a:r>
          </a:p>
          <a:p>
            <a:pPr algn="ctr"/>
            <a:r>
              <a:rPr lang="en-US" sz="1200" b="1" dirty="0"/>
              <a:t>receipts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275856" y="3287889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Job </a:t>
            </a:r>
          </a:p>
          <a:p>
            <a:pPr algn="ctr"/>
            <a:r>
              <a:rPr lang="cs-CZ" sz="1200" b="1" dirty="0"/>
              <a:t>Pool (</a:t>
            </a:r>
            <a:r>
              <a:rPr lang="cs-CZ" sz="1200" b="1" dirty="0" err="1"/>
              <a:t>planned</a:t>
            </a:r>
            <a:r>
              <a:rPr lang="cs-CZ" sz="1200" b="1" dirty="0"/>
              <a:t>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821602" y="3287889"/>
            <a:ext cx="13345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Capacity requirement planning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75856" y="4293096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Job  Release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668881" y="4564578"/>
            <a:ext cx="164001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/>
              <a:t>Routings</a:t>
            </a:r>
          </a:p>
          <a:p>
            <a:pPr algn="ctr"/>
            <a:r>
              <a:rPr lang="en-ZA" sz="1200" b="1" dirty="0"/>
              <a:t>(operations</a:t>
            </a:r>
            <a:r>
              <a:rPr lang="cs-CZ" sz="1200" b="1" dirty="0"/>
              <a:t>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10980" y="5373216"/>
            <a:ext cx="11378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Job</a:t>
            </a:r>
          </a:p>
          <a:p>
            <a:pPr algn="ctr"/>
            <a:r>
              <a:rPr lang="en-US" sz="1200" b="1" dirty="0"/>
              <a:t>Dispatch</a:t>
            </a:r>
          </a:p>
        </p:txBody>
      </p:sp>
      <p:cxnSp>
        <p:nvCxnSpPr>
          <p:cNvPr id="24" name="Přímá spojnice se šipkou 23"/>
          <p:cNvCxnSpPr>
            <a:stCxn id="13" idx="3"/>
          </p:cNvCxnSpPr>
          <p:nvPr/>
        </p:nvCxnSpPr>
        <p:spPr>
          <a:xfrm>
            <a:off x="2613520" y="2049962"/>
            <a:ext cx="662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621864" y="2780928"/>
            <a:ext cx="662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621864" y="2996952"/>
            <a:ext cx="6623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Šipka dolů 27"/>
          <p:cNvSpPr/>
          <p:nvPr/>
        </p:nvSpPr>
        <p:spPr>
          <a:xfrm>
            <a:off x="3859456" y="2980402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17" idx="3"/>
            <a:endCxn id="18" idx="1"/>
          </p:cNvCxnSpPr>
          <p:nvPr/>
        </p:nvCxnSpPr>
        <p:spPr>
          <a:xfrm>
            <a:off x="4283968" y="3611925"/>
            <a:ext cx="5376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1" idx="3"/>
            <a:endCxn id="12" idx="1"/>
          </p:cNvCxnSpPr>
          <p:nvPr/>
        </p:nvCxnSpPr>
        <p:spPr>
          <a:xfrm>
            <a:off x="4283968" y="2024844"/>
            <a:ext cx="576064" cy="82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18" idx="0"/>
          </p:cNvCxnSpPr>
          <p:nvPr/>
        </p:nvCxnSpPr>
        <p:spPr>
          <a:xfrm flipH="1" flipV="1">
            <a:off x="4296451" y="2203867"/>
            <a:ext cx="1192438" cy="1084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18" idx="2"/>
          </p:cNvCxnSpPr>
          <p:nvPr/>
        </p:nvCxnSpPr>
        <p:spPr>
          <a:xfrm flipV="1">
            <a:off x="5488888" y="3935961"/>
            <a:ext cx="1" cy="69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ipka dolů 36"/>
          <p:cNvSpPr/>
          <p:nvPr/>
        </p:nvSpPr>
        <p:spPr>
          <a:xfrm>
            <a:off x="4052221" y="3821026"/>
            <a:ext cx="216024" cy="5875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lů 37"/>
          <p:cNvSpPr/>
          <p:nvPr/>
        </p:nvSpPr>
        <p:spPr>
          <a:xfrm>
            <a:off x="3842941" y="4888614"/>
            <a:ext cx="227724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se šipkou 39"/>
          <p:cNvCxnSpPr>
            <a:stCxn id="19" idx="1"/>
          </p:cNvCxnSpPr>
          <p:nvPr/>
        </p:nvCxnSpPr>
        <p:spPr>
          <a:xfrm flipH="1" flipV="1">
            <a:off x="2621864" y="3844498"/>
            <a:ext cx="653992" cy="77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Šipka dolů 40"/>
          <p:cNvSpPr/>
          <p:nvPr/>
        </p:nvSpPr>
        <p:spPr>
          <a:xfrm>
            <a:off x="3870383" y="2240868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MRP addresses the supply chain while MRPII includes manufactur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3" y="4318662"/>
            <a:ext cx="2264576" cy="17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63813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BOM in MS Dynamics NAV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056784" cy="4833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2987824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 OM = Bill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82973" y="4117411"/>
            <a:ext cx="360363" cy="28892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7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95636" y="4765111"/>
            <a:ext cx="360362" cy="28892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6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771898" y="4765111"/>
            <a:ext cx="360363" cy="288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5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63836" y="5341373"/>
            <a:ext cx="3603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4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267073" y="5341373"/>
            <a:ext cx="3603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3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771898" y="5341373"/>
            <a:ext cx="3603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2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136" y="5341373"/>
            <a:ext cx="3603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1</a:t>
            </a:r>
            <a:endParaRPr lang="en-GB" altLang="cs-CZ" sz="1400">
              <a:latin typeface="Calibri" panose="020F0502020204030204" pitchFamily="34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908298" y="5196911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7916361" y="519691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7916361" y="519691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8419598" y="519691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7411536" y="462064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411536" y="462064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7914773" y="462064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7267073" y="505244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7700461" y="440474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8036033" y="5045349"/>
            <a:ext cx="7938" cy="134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7419473" y="520484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6936921" y="520947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Routings</a:t>
            </a:r>
            <a:r>
              <a:rPr lang="cs-CZ" dirty="0"/>
              <a:t> in MS Dynamics NAV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85497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Capacity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resources</a:t>
            </a:r>
            <a:r>
              <a:rPr lang="cs-CZ" sz="3600" dirty="0"/>
              <a:t> in MS Dynamics NAV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27787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cs-CZ" sz="6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cs-CZ" sz="67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cs-CZ" sz="6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cs-CZ" sz="6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cs-CZ" sz="6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 </a:t>
            </a:r>
            <a:r>
              <a:rPr lang="cs-CZ" sz="6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cs-CZ" sz="6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cs-CZ" sz="6700" b="1" dirty="0" err="1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cs-CZ" sz="67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ime</a:t>
            </a:r>
            <a:r>
              <a:rPr lang="cs-CZ" sz="6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cs-CZ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Toyota Motors and </a:t>
            </a:r>
            <a:r>
              <a:rPr lang="en-US" sz="2000" dirty="0" err="1"/>
              <a:t>Taiichi</a:t>
            </a:r>
            <a:r>
              <a:rPr lang="en-US" sz="2000" dirty="0"/>
              <a:t> </a:t>
            </a:r>
            <a:r>
              <a:rPr lang="en-US" sz="2000" dirty="0" err="1"/>
              <a:t>Ohno</a:t>
            </a:r>
            <a:r>
              <a:rPr lang="en-US" sz="2000" dirty="0"/>
              <a:t>  </a:t>
            </a:r>
          </a:p>
          <a:p>
            <a:r>
              <a:rPr lang="en-US" sz="2000" dirty="0"/>
              <a:t>Production based </a:t>
            </a:r>
            <a:r>
              <a:rPr lang="en-US" sz="2000" b="1" dirty="0">
                <a:solidFill>
                  <a:srgbClr val="FF0000"/>
                </a:solidFill>
              </a:rPr>
              <a:t>only on demand 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Lower inventory costs </a:t>
            </a:r>
          </a:p>
          <a:p>
            <a:r>
              <a:rPr lang="en-US" sz="2000" dirty="0"/>
              <a:t>The concept behind it is that a company can save money on parts and components---by not have having to store them--- if they are delivered to the assembly line </a:t>
            </a:r>
            <a:r>
              <a:rPr lang="en-US" sz="2000" b="1" dirty="0">
                <a:solidFill>
                  <a:srgbClr val="FF0000"/>
                </a:solidFill>
              </a:rPr>
              <a:t>just in time</a:t>
            </a:r>
            <a:r>
              <a:rPr lang="en-US" sz="2000" dirty="0"/>
              <a:t> to be installed on the car as it is being built.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9030"/>
            <a:ext cx="1234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283968" y="1665074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894877"/>
            <a:ext cx="4623771" cy="2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Kanban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53336"/>
            <a:ext cx="2228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49040" y="6488489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Resource</a:t>
            </a:r>
            <a:r>
              <a:rPr lang="cs-CZ" sz="800" dirty="0"/>
              <a:t> 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" y="1556792"/>
            <a:ext cx="74852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337703" y="1117883"/>
            <a:ext cx="371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home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study not </a:t>
            </a:r>
            <a:r>
              <a:rPr lang="cs-CZ" altLang="cs-CZ" dirty="0" err="1" smtClean="0">
                <a:solidFill>
                  <a:srgbClr val="FF0000"/>
                </a:solidFill>
              </a:rPr>
              <a:t>fro</a:t>
            </a:r>
            <a:r>
              <a:rPr lang="cs-CZ" altLang="cs-CZ" dirty="0" smtClean="0">
                <a:solidFill>
                  <a:srgbClr val="FF0000"/>
                </a:solidFill>
              </a:rPr>
              <a:t> AOPR-AOMA)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55679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Sales </a:t>
            </a:r>
            <a:r>
              <a:rPr lang="cs-CZ" sz="1200" b="1" dirty="0" err="1"/>
              <a:t>Order</a:t>
            </a:r>
            <a:endParaRPr lang="cs-CZ" sz="1200" b="1" dirty="0"/>
          </a:p>
        </p:txBody>
      </p:sp>
      <p:sp>
        <p:nvSpPr>
          <p:cNvPr id="5" name="Obdélník 4"/>
          <p:cNvSpPr/>
          <p:nvPr/>
        </p:nvSpPr>
        <p:spPr>
          <a:xfrm>
            <a:off x="755576" y="83671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/>
              <a:t>Customer</a:t>
            </a:r>
            <a:endParaRPr lang="cs-CZ" sz="1200" b="1" dirty="0"/>
          </a:p>
        </p:txBody>
      </p:sp>
      <p:sp>
        <p:nvSpPr>
          <p:cNvPr id="6" name="Obdélník 5"/>
          <p:cNvSpPr/>
          <p:nvPr/>
        </p:nvSpPr>
        <p:spPr>
          <a:xfrm>
            <a:off x="6320650" y="206539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Purchase</a:t>
            </a:r>
            <a:r>
              <a:rPr lang="cs-CZ" sz="1000" b="1" dirty="0"/>
              <a:t> </a:t>
            </a:r>
            <a:r>
              <a:rPr lang="cs-CZ" sz="1000" b="1" dirty="0" err="1"/>
              <a:t>Order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787260" y="2111256"/>
            <a:ext cx="1008112" cy="180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1907704" y="2111256"/>
            <a:ext cx="72008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007585" y="2175860"/>
            <a:ext cx="942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Sales </a:t>
            </a:r>
            <a:r>
              <a:rPr lang="cs-CZ" sz="900" dirty="0" err="1"/>
              <a:t>Order</a:t>
            </a:r>
            <a:r>
              <a:rPr lang="cs-CZ" sz="900" dirty="0"/>
              <a:t> Line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39660" y="2106771"/>
            <a:ext cx="247964" cy="1845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39660" y="2472334"/>
            <a:ext cx="247964" cy="224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63278" y="2849608"/>
            <a:ext cx="247964" cy="224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259404" y="2850211"/>
            <a:ext cx="247964" cy="224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5" name="Přímá spojnice se šipkou 14"/>
          <p:cNvCxnSpPr>
            <a:stCxn id="11" idx="2"/>
          </p:cNvCxnSpPr>
          <p:nvPr/>
        </p:nvCxnSpPr>
        <p:spPr>
          <a:xfrm flipH="1">
            <a:off x="911242" y="2697208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1" idx="2"/>
          </p:cNvCxnSpPr>
          <p:nvPr/>
        </p:nvCxnSpPr>
        <p:spPr>
          <a:xfrm>
            <a:off x="1063642" y="2697208"/>
            <a:ext cx="19576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1" idx="0"/>
            <a:endCxn id="10" idx="2"/>
          </p:cNvCxnSpPr>
          <p:nvPr/>
        </p:nvCxnSpPr>
        <p:spPr>
          <a:xfrm flipV="1">
            <a:off x="1063642" y="2291276"/>
            <a:ext cx="0" cy="181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660211" y="3487108"/>
            <a:ext cx="10026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855882" y="1576620"/>
            <a:ext cx="1956461" cy="2520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 err="1"/>
              <a:t>Planning</a:t>
            </a:r>
            <a:r>
              <a:rPr lang="cs-CZ" sz="1050" b="1" dirty="0"/>
              <a:t> </a:t>
            </a:r>
            <a:r>
              <a:rPr lang="cs-CZ" sz="1050" b="1" dirty="0" err="1"/>
              <a:t>production</a:t>
            </a:r>
            <a:r>
              <a:rPr lang="cs-CZ" sz="1050" b="1" dirty="0"/>
              <a:t> (MRP-II )</a:t>
            </a:r>
          </a:p>
        </p:txBody>
      </p:sp>
      <p:sp>
        <p:nvSpPr>
          <p:cNvPr id="30" name="Obousměrná vodorovná šipka 29"/>
          <p:cNvSpPr/>
          <p:nvPr/>
        </p:nvSpPr>
        <p:spPr>
          <a:xfrm>
            <a:off x="1795372" y="1542442"/>
            <a:ext cx="1048436" cy="320384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>
                <a:solidFill>
                  <a:srgbClr val="FF0000"/>
                </a:solidFill>
              </a:rPr>
              <a:t>Tracking</a:t>
            </a:r>
            <a:endParaRPr lang="cs-CZ" sz="8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008010" y="2106771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/>
              <a:t>Production</a:t>
            </a:r>
            <a:r>
              <a:rPr lang="cs-CZ" sz="1100" b="1" dirty="0"/>
              <a:t> </a:t>
            </a:r>
            <a:r>
              <a:rPr lang="cs-CZ" sz="1100" b="1" dirty="0" err="1"/>
              <a:t>Order</a:t>
            </a:r>
            <a:endParaRPr lang="cs-CZ" sz="1100" b="1" dirty="0"/>
          </a:p>
        </p:txBody>
      </p:sp>
      <p:sp>
        <p:nvSpPr>
          <p:cNvPr id="32" name="Pravá složená závorka 31"/>
          <p:cNvSpPr/>
          <p:nvPr/>
        </p:nvSpPr>
        <p:spPr>
          <a:xfrm>
            <a:off x="1871700" y="2602608"/>
            <a:ext cx="72008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2004438" y="2666619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Bill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Material</a:t>
            </a:r>
            <a:endParaRPr lang="cs-CZ" sz="900" dirty="0"/>
          </a:p>
        </p:txBody>
      </p:sp>
      <p:cxnSp>
        <p:nvCxnSpPr>
          <p:cNvPr id="35" name="Přímá spojnice se šipkou 34"/>
          <p:cNvCxnSpPr>
            <a:endCxn id="31" idx="0"/>
          </p:cNvCxnSpPr>
          <p:nvPr/>
        </p:nvCxnSpPr>
        <p:spPr>
          <a:xfrm>
            <a:off x="4512066" y="1862826"/>
            <a:ext cx="0" cy="24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4008010" y="2576608"/>
            <a:ext cx="1008112" cy="2324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244635" y="2584168"/>
            <a:ext cx="247964" cy="224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968253" y="2961442"/>
            <a:ext cx="247964" cy="224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4564379" y="2962045"/>
            <a:ext cx="247964" cy="224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40" name="Přímá spojnice se šipkou 39"/>
          <p:cNvCxnSpPr>
            <a:stCxn id="37" idx="2"/>
          </p:cNvCxnSpPr>
          <p:nvPr/>
        </p:nvCxnSpPr>
        <p:spPr>
          <a:xfrm flipH="1">
            <a:off x="4216217" y="2809042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37" idx="2"/>
          </p:cNvCxnSpPr>
          <p:nvPr/>
        </p:nvCxnSpPr>
        <p:spPr>
          <a:xfrm>
            <a:off x="4368617" y="2809042"/>
            <a:ext cx="19576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3978593" y="3334350"/>
            <a:ext cx="1008112" cy="116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3990595" y="3524781"/>
            <a:ext cx="1008112" cy="116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3995684" y="3717032"/>
            <a:ext cx="1008112" cy="116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3983406" y="3909833"/>
            <a:ext cx="1008112" cy="116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Pravá složená závorka 45"/>
          <p:cNvSpPr/>
          <p:nvPr/>
        </p:nvSpPr>
        <p:spPr>
          <a:xfrm>
            <a:off x="5116218" y="3334350"/>
            <a:ext cx="130382" cy="6434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5390962" y="3540664"/>
            <a:ext cx="1248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/>
              <a:t>Routing</a:t>
            </a:r>
            <a:r>
              <a:rPr lang="cs-CZ" sz="900" dirty="0"/>
              <a:t>  (OP1-OP4)</a:t>
            </a:r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4979101" y="2825167"/>
            <a:ext cx="0" cy="455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ravoúhlá spojnice 50"/>
          <p:cNvCxnSpPr/>
          <p:nvPr/>
        </p:nvCxnSpPr>
        <p:spPr>
          <a:xfrm>
            <a:off x="1795372" y="1916832"/>
            <a:ext cx="2200312" cy="259028"/>
          </a:xfrm>
          <a:prstGeom prst="bent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2973891" y="2170018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Tracking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6320650" y="2550403"/>
            <a:ext cx="1008112" cy="146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5168522" y="1576620"/>
            <a:ext cx="1656184" cy="2520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/>
              <a:t>Requisition</a:t>
            </a:r>
            <a:r>
              <a:rPr lang="cs-CZ" sz="900" b="1" dirty="0"/>
              <a:t> </a:t>
            </a:r>
            <a:r>
              <a:rPr lang="cs-CZ" sz="900" b="1" dirty="0" err="1"/>
              <a:t>Worksheet</a:t>
            </a:r>
            <a:r>
              <a:rPr lang="cs-CZ" sz="900" b="1" dirty="0"/>
              <a:t> (MRP</a:t>
            </a:r>
            <a:r>
              <a:rPr lang="cs-CZ" sz="1050" b="1" dirty="0"/>
              <a:t>)</a:t>
            </a:r>
          </a:p>
        </p:txBody>
      </p:sp>
      <p:cxnSp>
        <p:nvCxnSpPr>
          <p:cNvPr id="55" name="Přímá spojnice se šipkou 54"/>
          <p:cNvCxnSpPr/>
          <p:nvPr/>
        </p:nvCxnSpPr>
        <p:spPr>
          <a:xfrm>
            <a:off x="6639426" y="1828648"/>
            <a:ext cx="0" cy="24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6515444" y="2580387"/>
            <a:ext cx="123982" cy="1168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320650" y="2803910"/>
            <a:ext cx="1008112" cy="146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6515444" y="2809938"/>
            <a:ext cx="123982" cy="1527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59" name="Pravoúhlá spojnice 58"/>
          <p:cNvCxnSpPr/>
          <p:nvPr/>
        </p:nvCxnSpPr>
        <p:spPr>
          <a:xfrm>
            <a:off x="5017512" y="2160923"/>
            <a:ext cx="1303138" cy="220882"/>
          </a:xfrm>
          <a:prstGeom prst="bentConnector3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5390962" y="2453429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Tracking</a:t>
            </a:r>
            <a:endParaRPr lang="cs-CZ" sz="1050" b="1" dirty="0">
              <a:solidFill>
                <a:srgbClr val="FF0000"/>
              </a:solidFill>
            </a:endParaRPr>
          </a:p>
        </p:txBody>
      </p:sp>
      <p:cxnSp>
        <p:nvCxnSpPr>
          <p:cNvPr id="66" name="Přímá spojnice se šipkou 65"/>
          <p:cNvCxnSpPr>
            <a:stCxn id="5" idx="2"/>
            <a:endCxn id="4" idx="0"/>
          </p:cNvCxnSpPr>
          <p:nvPr/>
        </p:nvCxnSpPr>
        <p:spPr>
          <a:xfrm>
            <a:off x="1259632" y="11967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Obdélník 66"/>
          <p:cNvSpPr/>
          <p:nvPr/>
        </p:nvSpPr>
        <p:spPr>
          <a:xfrm>
            <a:off x="6320650" y="3098321"/>
            <a:ext cx="10026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Supply</a:t>
            </a:r>
          </a:p>
        </p:txBody>
      </p:sp>
      <p:sp>
        <p:nvSpPr>
          <p:cNvPr id="68" name="Obdélník 67"/>
          <p:cNvSpPr/>
          <p:nvPr/>
        </p:nvSpPr>
        <p:spPr>
          <a:xfrm>
            <a:off x="3998428" y="4149080"/>
            <a:ext cx="10026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Supply</a:t>
            </a:r>
          </a:p>
        </p:txBody>
      </p:sp>
      <p:cxnSp>
        <p:nvCxnSpPr>
          <p:cNvPr id="70" name="Přímá spojnice se šipkou 69"/>
          <p:cNvCxnSpPr>
            <a:endCxn id="4" idx="1"/>
          </p:cNvCxnSpPr>
          <p:nvPr/>
        </p:nvCxnSpPr>
        <p:spPr>
          <a:xfrm>
            <a:off x="251520" y="173681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endCxn id="6" idx="3"/>
          </p:cNvCxnSpPr>
          <p:nvPr/>
        </p:nvCxnSpPr>
        <p:spPr>
          <a:xfrm flipH="1">
            <a:off x="7328762" y="2245410"/>
            <a:ext cx="5556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251520" y="1736812"/>
            <a:ext cx="0" cy="3086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>
            <a:off x="7884368" y="2257586"/>
            <a:ext cx="0" cy="2566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 flipV="1">
            <a:off x="251520" y="4823742"/>
            <a:ext cx="7632849" cy="8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2803927" y="4566810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Tracking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427220" y="2381805"/>
            <a:ext cx="1368152" cy="1010653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TextovéPole 87"/>
          <p:cNvSpPr txBox="1"/>
          <p:nvPr/>
        </p:nvSpPr>
        <p:spPr>
          <a:xfrm>
            <a:off x="844672" y="3131490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Stock</a:t>
            </a:r>
            <a:endParaRPr lang="cs-CZ" sz="900" dirty="0"/>
          </a:p>
        </p:txBody>
      </p:sp>
      <p:sp>
        <p:nvSpPr>
          <p:cNvPr id="91" name="Obdélník 90"/>
          <p:cNvSpPr/>
          <p:nvPr/>
        </p:nvSpPr>
        <p:spPr>
          <a:xfrm>
            <a:off x="6884916" y="874891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/>
              <a:t>Vendor</a:t>
            </a:r>
            <a:endParaRPr lang="cs-CZ" sz="1200" b="1" dirty="0"/>
          </a:p>
        </p:txBody>
      </p:sp>
      <p:cxnSp>
        <p:nvCxnSpPr>
          <p:cNvPr id="92" name="Přímá spojnice se šipkou 91"/>
          <p:cNvCxnSpPr/>
          <p:nvPr/>
        </p:nvCxnSpPr>
        <p:spPr>
          <a:xfrm>
            <a:off x="7092280" y="1257402"/>
            <a:ext cx="0" cy="788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Pravoúhlá spojnice 59"/>
          <p:cNvCxnSpPr>
            <a:endCxn id="54" idx="1"/>
          </p:cNvCxnSpPr>
          <p:nvPr/>
        </p:nvCxnSpPr>
        <p:spPr>
          <a:xfrm rot="5400000" flipH="1" flipV="1">
            <a:off x="4875028" y="1779100"/>
            <a:ext cx="369959" cy="217029"/>
          </a:xfrm>
          <a:prstGeom prst="bentConnector2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5166906" y="1828648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Tracking</a:t>
            </a:r>
            <a:endParaRPr lang="cs-CZ" sz="1050" b="1" dirty="0">
              <a:solidFill>
                <a:srgbClr val="FF0000"/>
              </a:solidFill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4849156" y="1556792"/>
            <a:ext cx="275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and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28800"/>
            <a:ext cx="6400000" cy="24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4067944" y="443711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1150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203848" y="5157323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1151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930370" y="5145083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1155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7" idx="2"/>
            <a:endCxn id="8" idx="0"/>
          </p:cNvCxnSpPr>
          <p:nvPr/>
        </p:nvCxnSpPr>
        <p:spPr>
          <a:xfrm flipH="1">
            <a:off x="3635896" y="4797152"/>
            <a:ext cx="864096" cy="360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7" idx="2"/>
            <a:endCxn id="9" idx="0"/>
          </p:cNvCxnSpPr>
          <p:nvPr/>
        </p:nvCxnSpPr>
        <p:spPr>
          <a:xfrm>
            <a:off x="4499992" y="4797152"/>
            <a:ext cx="862426" cy="34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422984" y="5603684"/>
            <a:ext cx="2371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Bill </a:t>
            </a:r>
            <a:r>
              <a:rPr lang="cs-CZ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</a:t>
            </a:r>
            <a:r>
              <a:rPr lang="cs-CZ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material</a:t>
            </a:r>
            <a:endParaRPr lang="cs-CZ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06582" y="4427820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24844" y="5036800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Components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525963"/>
          </a:xfrm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M</a:t>
            </a:r>
            <a:r>
              <a:rPr lang="en-ZA" dirty="0">
                <a:solidFill>
                  <a:srgbClr val="0070C0"/>
                </a:solidFill>
              </a:rPr>
              <a:t>R</a:t>
            </a:r>
            <a:r>
              <a:rPr lang="en-ZA" dirty="0">
                <a:solidFill>
                  <a:srgbClr val="00B050"/>
                </a:solidFill>
              </a:rPr>
              <a:t>P</a:t>
            </a:r>
            <a:r>
              <a:rPr lang="en-ZA" dirty="0"/>
              <a:t>=</a:t>
            </a:r>
            <a:r>
              <a:rPr lang="en-ZA" dirty="0">
                <a:solidFill>
                  <a:srgbClr val="FF0000"/>
                </a:solidFill>
              </a:rPr>
              <a:t>M</a:t>
            </a:r>
            <a:r>
              <a:rPr lang="en-ZA" dirty="0"/>
              <a:t>aterial </a:t>
            </a:r>
            <a:r>
              <a:rPr lang="en-ZA" dirty="0">
                <a:solidFill>
                  <a:srgbClr val="0070C0"/>
                </a:solidFill>
              </a:rPr>
              <a:t>R</a:t>
            </a:r>
            <a:r>
              <a:rPr lang="en-ZA" dirty="0"/>
              <a:t>equirements </a:t>
            </a:r>
            <a:r>
              <a:rPr lang="en-ZA" dirty="0">
                <a:solidFill>
                  <a:srgbClr val="00B050"/>
                </a:solidFill>
              </a:rPr>
              <a:t>P</a:t>
            </a:r>
            <a:r>
              <a:rPr lang="en-ZA" dirty="0"/>
              <a:t>lanning </a:t>
            </a:r>
            <a:r>
              <a:rPr lang="en-ZA" sz="1600" dirty="0">
                <a:solidFill>
                  <a:srgbClr val="FF0000"/>
                </a:solidFill>
              </a:rPr>
              <a:t>(push)</a:t>
            </a:r>
          </a:p>
          <a:p>
            <a:r>
              <a:rPr lang="en-ZA" dirty="0">
                <a:solidFill>
                  <a:srgbClr val="FF0000"/>
                </a:solidFill>
              </a:rPr>
              <a:t>M</a:t>
            </a:r>
            <a:r>
              <a:rPr lang="en-ZA" dirty="0">
                <a:solidFill>
                  <a:srgbClr val="0070C0"/>
                </a:solidFill>
              </a:rPr>
              <a:t>R</a:t>
            </a:r>
            <a:r>
              <a:rPr lang="en-ZA" dirty="0"/>
              <a:t>P_II=</a:t>
            </a:r>
            <a:r>
              <a:rPr lang="en-ZA" dirty="0" err="1">
                <a:solidFill>
                  <a:srgbClr val="FF0000"/>
                </a:solidFill>
              </a:rPr>
              <a:t>M</a:t>
            </a:r>
            <a:r>
              <a:rPr lang="en-ZA" dirty="0" err="1"/>
              <a:t>anufacturin</a:t>
            </a:r>
            <a:r>
              <a:rPr lang="cs-CZ" dirty="0"/>
              <a:t>g</a:t>
            </a:r>
            <a:r>
              <a:rPr lang="en-ZA" dirty="0"/>
              <a:t> </a:t>
            </a:r>
            <a:r>
              <a:rPr lang="en-ZA" dirty="0">
                <a:solidFill>
                  <a:srgbClr val="0070C0"/>
                </a:solidFill>
              </a:rPr>
              <a:t>R</a:t>
            </a:r>
            <a:r>
              <a:rPr lang="en-ZA" dirty="0"/>
              <a:t>esource </a:t>
            </a:r>
            <a:r>
              <a:rPr lang="en-ZA" dirty="0">
                <a:solidFill>
                  <a:srgbClr val="00B050"/>
                </a:solidFill>
              </a:rPr>
              <a:t>P</a:t>
            </a:r>
            <a:r>
              <a:rPr lang="en-ZA" dirty="0"/>
              <a:t>lanning </a:t>
            </a:r>
            <a:r>
              <a:rPr lang="en-ZA" sz="1600" dirty="0">
                <a:solidFill>
                  <a:srgbClr val="FF0000"/>
                </a:solidFill>
              </a:rPr>
              <a:t>(push)</a:t>
            </a:r>
          </a:p>
          <a:p>
            <a:r>
              <a:rPr lang="en-ZA" dirty="0">
                <a:solidFill>
                  <a:srgbClr val="FF0000"/>
                </a:solidFill>
              </a:rPr>
              <a:t>A</a:t>
            </a:r>
            <a:r>
              <a:rPr lang="en-ZA" dirty="0">
                <a:solidFill>
                  <a:srgbClr val="0070C0"/>
                </a:solidFill>
              </a:rPr>
              <a:t>P</a:t>
            </a:r>
            <a:r>
              <a:rPr lang="en-ZA" dirty="0">
                <a:solidFill>
                  <a:srgbClr val="00B050"/>
                </a:solidFill>
              </a:rPr>
              <a:t>S</a:t>
            </a:r>
            <a:r>
              <a:rPr lang="en-ZA" dirty="0"/>
              <a:t> = </a:t>
            </a:r>
            <a:r>
              <a:rPr lang="en-ZA" dirty="0">
                <a:solidFill>
                  <a:srgbClr val="FF0000"/>
                </a:solidFill>
              </a:rPr>
              <a:t>A</a:t>
            </a:r>
            <a:r>
              <a:rPr lang="en-ZA" dirty="0"/>
              <a:t>dvanced </a:t>
            </a:r>
            <a:r>
              <a:rPr lang="en-ZA" dirty="0">
                <a:solidFill>
                  <a:srgbClr val="0070C0"/>
                </a:solidFill>
              </a:rPr>
              <a:t>P</a:t>
            </a:r>
            <a:r>
              <a:rPr lang="en-ZA" dirty="0"/>
              <a:t>lanning and </a:t>
            </a:r>
            <a:r>
              <a:rPr lang="en-ZA" dirty="0">
                <a:solidFill>
                  <a:srgbClr val="00B050"/>
                </a:solidFill>
              </a:rPr>
              <a:t>S</a:t>
            </a:r>
            <a:r>
              <a:rPr lang="en-ZA" dirty="0"/>
              <a:t>cheduling </a:t>
            </a:r>
          </a:p>
          <a:p>
            <a:r>
              <a:rPr lang="en-ZA" dirty="0">
                <a:solidFill>
                  <a:srgbClr val="FF0000"/>
                </a:solidFill>
              </a:rPr>
              <a:t>J</a:t>
            </a:r>
            <a:r>
              <a:rPr lang="en-ZA" dirty="0">
                <a:solidFill>
                  <a:srgbClr val="0070C0"/>
                </a:solidFill>
              </a:rPr>
              <a:t>I</a:t>
            </a:r>
            <a:r>
              <a:rPr lang="en-ZA" dirty="0">
                <a:solidFill>
                  <a:srgbClr val="00B050"/>
                </a:solidFill>
              </a:rPr>
              <a:t>T</a:t>
            </a:r>
            <a:r>
              <a:rPr lang="en-ZA" dirty="0"/>
              <a:t> = </a:t>
            </a:r>
            <a:r>
              <a:rPr lang="en-ZA" dirty="0">
                <a:solidFill>
                  <a:srgbClr val="FF0000"/>
                </a:solidFill>
              </a:rPr>
              <a:t>J</a:t>
            </a:r>
            <a:r>
              <a:rPr lang="en-ZA" dirty="0"/>
              <a:t>ust </a:t>
            </a:r>
            <a:r>
              <a:rPr lang="en-ZA" dirty="0">
                <a:solidFill>
                  <a:srgbClr val="0070C0"/>
                </a:solidFill>
              </a:rPr>
              <a:t>I</a:t>
            </a:r>
            <a:r>
              <a:rPr lang="en-ZA" dirty="0"/>
              <a:t>n </a:t>
            </a:r>
            <a:r>
              <a:rPr lang="en-ZA" dirty="0">
                <a:solidFill>
                  <a:srgbClr val="00B050"/>
                </a:solidFill>
              </a:rPr>
              <a:t>T</a:t>
            </a:r>
            <a:r>
              <a:rPr lang="en-ZA" dirty="0"/>
              <a:t>ime </a:t>
            </a:r>
            <a:r>
              <a:rPr lang="en-ZA" sz="1600" dirty="0">
                <a:solidFill>
                  <a:srgbClr val="FF0000"/>
                </a:solidFill>
              </a:rPr>
              <a:t>(pull)</a:t>
            </a:r>
          </a:p>
          <a:p>
            <a:r>
              <a:rPr lang="en-ZA" dirty="0"/>
              <a:t>TOC (</a:t>
            </a:r>
            <a:r>
              <a:rPr lang="en-ZA" dirty="0" smtClean="0"/>
              <a:t>Drum</a:t>
            </a:r>
            <a:r>
              <a:rPr lang="cs-CZ" dirty="0" smtClean="0"/>
              <a:t>-</a:t>
            </a:r>
            <a:r>
              <a:rPr lang="en-ZA" dirty="0" smtClean="0"/>
              <a:t>Buffer</a:t>
            </a:r>
            <a:r>
              <a:rPr lang="cs-CZ" dirty="0" smtClean="0"/>
              <a:t>-</a:t>
            </a:r>
            <a:r>
              <a:rPr lang="en-ZA" dirty="0" smtClean="0"/>
              <a:t>Rope</a:t>
            </a:r>
            <a:r>
              <a:rPr lang="en-ZA" dirty="0"/>
              <a:t>) </a:t>
            </a:r>
            <a:r>
              <a:rPr lang="en-ZA" sz="1600" dirty="0">
                <a:solidFill>
                  <a:srgbClr val="FF0000"/>
                </a:solidFill>
              </a:rPr>
              <a:t>(push-pull-&gt;combined) – </a:t>
            </a:r>
            <a:r>
              <a:rPr lang="en-ZA" sz="1400" i="1" dirty="0" smtClean="0">
                <a:solidFill>
                  <a:srgbClr val="0070C0"/>
                </a:solidFill>
              </a:rPr>
              <a:t>w</a:t>
            </a:r>
            <a:r>
              <a:rPr lang="cs-CZ" sz="1400" i="1" dirty="0" smtClean="0">
                <a:solidFill>
                  <a:srgbClr val="0070C0"/>
                </a:solidFill>
              </a:rPr>
              <a:t>as</a:t>
            </a:r>
            <a:r>
              <a:rPr lang="en-ZA" sz="1400" i="1" dirty="0" smtClean="0">
                <a:solidFill>
                  <a:srgbClr val="0070C0"/>
                </a:solidFill>
              </a:rPr>
              <a:t> </a:t>
            </a:r>
            <a:r>
              <a:rPr lang="en-ZA" sz="1400" i="1" dirty="0">
                <a:solidFill>
                  <a:srgbClr val="0070C0"/>
                </a:solidFill>
              </a:rPr>
              <a:t>pre</a:t>
            </a:r>
            <a:r>
              <a:rPr lang="cs-CZ" sz="1400" i="1" dirty="0">
                <a:solidFill>
                  <a:srgbClr val="0070C0"/>
                </a:solidFill>
              </a:rPr>
              <a:t>s</a:t>
            </a:r>
            <a:r>
              <a:rPr lang="en-ZA" sz="1400" i="1" dirty="0" err="1">
                <a:solidFill>
                  <a:srgbClr val="0070C0"/>
                </a:solidFill>
              </a:rPr>
              <a:t>ented</a:t>
            </a:r>
            <a:r>
              <a:rPr lang="en-ZA" sz="1400" i="1" dirty="0">
                <a:solidFill>
                  <a:srgbClr val="0070C0"/>
                </a:solidFill>
              </a:rPr>
              <a:t> </a:t>
            </a:r>
            <a:r>
              <a:rPr lang="cs-CZ" sz="1400" i="1" dirty="0" smtClean="0">
                <a:solidFill>
                  <a:srgbClr val="0070C0"/>
                </a:solidFill>
              </a:rPr>
              <a:t>in</a:t>
            </a:r>
            <a:r>
              <a:rPr lang="en-ZA" sz="1400" i="1" dirty="0" smtClean="0">
                <a:solidFill>
                  <a:srgbClr val="0070C0"/>
                </a:solidFill>
              </a:rPr>
              <a:t> </a:t>
            </a:r>
            <a:r>
              <a:rPr lang="en-ZA" sz="1400" i="1" dirty="0">
                <a:solidFill>
                  <a:srgbClr val="0070C0"/>
                </a:solidFill>
              </a:rPr>
              <a:t>another session of this course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4248472" cy="21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4653136"/>
            <a:ext cx="401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7030A0"/>
                </a:solidFill>
              </a:rPr>
              <a:t>Work</a:t>
            </a:r>
            <a:r>
              <a:rPr lang="cs-CZ" sz="1400" b="1" dirty="0">
                <a:solidFill>
                  <a:srgbClr val="7030A0"/>
                </a:solidFill>
              </a:rPr>
              <a:t> </a:t>
            </a:r>
            <a:r>
              <a:rPr lang="cs-CZ" sz="1400" b="1" dirty="0" err="1">
                <a:solidFill>
                  <a:srgbClr val="7030A0"/>
                </a:solidFill>
              </a:rPr>
              <a:t>Order</a:t>
            </a:r>
            <a:r>
              <a:rPr lang="cs-CZ" sz="1400" b="1" dirty="0">
                <a:solidFill>
                  <a:srgbClr val="7030A0"/>
                </a:solidFill>
              </a:rPr>
              <a:t>=</a:t>
            </a:r>
            <a:r>
              <a:rPr lang="cs-CZ" sz="1400" b="1" dirty="0" err="1">
                <a:solidFill>
                  <a:srgbClr val="7030A0"/>
                </a:solidFill>
              </a:rPr>
              <a:t>Production</a:t>
            </a:r>
            <a:r>
              <a:rPr lang="cs-CZ" sz="1400" b="1" dirty="0">
                <a:solidFill>
                  <a:srgbClr val="7030A0"/>
                </a:solidFill>
              </a:rPr>
              <a:t> </a:t>
            </a:r>
            <a:r>
              <a:rPr lang="cs-CZ" sz="1400" b="1" dirty="0" err="1">
                <a:solidFill>
                  <a:srgbClr val="7030A0"/>
                </a:solidFill>
              </a:rPr>
              <a:t>order</a:t>
            </a:r>
            <a:r>
              <a:rPr lang="cs-CZ" sz="1400" b="1" dirty="0">
                <a:solidFill>
                  <a:srgbClr val="7030A0"/>
                </a:solidFill>
              </a:rPr>
              <a:t> in MS Dynamics NAV</a:t>
            </a:r>
          </a:p>
        </p:txBody>
      </p:sp>
    </p:spTree>
    <p:extLst>
      <p:ext uri="{BB962C8B-B14F-4D97-AF65-F5344CB8AC3E}">
        <p14:creationId xmlns:p14="http://schemas.microsoft.com/office/powerpoint/2010/main" val="2917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Requirement=Demand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sz="2100" dirty="0"/>
              <a:t>Request=Demand  (Sales Order) will be for Front Hub 1150 (</a:t>
            </a:r>
            <a:r>
              <a:rPr lang="en-ZA" sz="2100" dirty="0">
                <a:solidFill>
                  <a:srgbClr val="0070C0"/>
                </a:solidFill>
              </a:rPr>
              <a:t>200</a:t>
            </a:r>
            <a:r>
              <a:rPr lang="en-ZA" sz="2100" dirty="0"/>
              <a:t>), </a:t>
            </a:r>
            <a:br>
              <a:rPr lang="en-ZA" sz="2100" dirty="0"/>
            </a:br>
            <a:r>
              <a:rPr lang="en-ZA" sz="2100" dirty="0"/>
              <a:t>whose BOM consists of two 1151 components (</a:t>
            </a:r>
            <a:r>
              <a:rPr lang="en-ZA" sz="2100" dirty="0">
                <a:solidFill>
                  <a:srgbClr val="0070C0"/>
                </a:solidFill>
              </a:rPr>
              <a:t>200</a:t>
            </a:r>
            <a:r>
              <a:rPr lang="en-ZA" sz="2100" dirty="0"/>
              <a:t> in stock)</a:t>
            </a:r>
            <a:br>
              <a:rPr lang="en-ZA" sz="2100" dirty="0"/>
            </a:br>
            <a:r>
              <a:rPr lang="en-ZA" sz="2100" dirty="0"/>
              <a:t> and 1155 (</a:t>
            </a:r>
            <a:r>
              <a:rPr lang="en-ZA" sz="2100" dirty="0">
                <a:solidFill>
                  <a:srgbClr val="0070C0"/>
                </a:solidFill>
              </a:rPr>
              <a:t>200</a:t>
            </a:r>
            <a:r>
              <a:rPr lang="en-ZA" sz="2100" dirty="0"/>
              <a:t> in stock).</a:t>
            </a:r>
            <a:br>
              <a:rPr lang="en-ZA" sz="2100" dirty="0"/>
            </a:br>
            <a:r>
              <a:rPr lang="en-ZA" sz="2100" dirty="0"/>
              <a:t/>
            </a:r>
            <a:br>
              <a:rPr lang="en-ZA" sz="2100" dirty="0"/>
            </a:br>
            <a:endParaRPr lang="cs-CZ" sz="2100" dirty="0" smtClean="0"/>
          </a:p>
          <a:p>
            <a:pPr marL="0" indent="0">
              <a:buNone/>
            </a:pPr>
            <a:r>
              <a:rPr lang="en-ZA" sz="2100" b="1" dirty="0" smtClean="0"/>
              <a:t>Preparing </a:t>
            </a:r>
            <a:r>
              <a:rPr lang="en-ZA" sz="2100" b="1" dirty="0"/>
              <a:t>data for example</a:t>
            </a:r>
            <a:r>
              <a:rPr lang="en-ZA" sz="2100" dirty="0"/>
              <a:t>: Change both components (1151 and  1155) the following parameters : </a:t>
            </a:r>
          </a:p>
          <a:p>
            <a:pPr marL="0" indent="0">
              <a:buNone/>
            </a:pPr>
            <a:r>
              <a:rPr lang="en-ZA" sz="2600" dirty="0"/>
              <a:t/>
            </a:r>
            <a:br>
              <a:rPr lang="en-ZA" sz="2600" dirty="0"/>
            </a:br>
            <a:r>
              <a:rPr lang="en-ZA" sz="2100" b="1" dirty="0"/>
              <a:t>Reordering policy: Lot-for-Lot</a:t>
            </a:r>
            <a:r>
              <a:rPr lang="en-ZA" sz="2600" dirty="0"/>
              <a:t>. </a:t>
            </a:r>
            <a:r>
              <a:rPr lang="en-ZA" sz="2100" dirty="0"/>
              <a:t>Furthermore, with the help of an Item Journal, sell 200 pieces of 1150 and its components 1151 and 1155. </a:t>
            </a:r>
          </a:p>
          <a:p>
            <a:pPr marL="0" indent="0">
              <a:buNone/>
            </a:pPr>
            <a:endParaRPr lang="cs-CZ" sz="2100" b="1" dirty="0" smtClean="0"/>
          </a:p>
          <a:p>
            <a:pPr marL="0" indent="0">
              <a:buNone/>
            </a:pPr>
            <a:r>
              <a:rPr lang="en-ZA" sz="2100" b="1" dirty="0" smtClean="0"/>
              <a:t>Attention</a:t>
            </a:r>
            <a:r>
              <a:rPr lang="en-ZA" sz="2100" b="1" dirty="0"/>
              <a:t>:</a:t>
            </a:r>
            <a:r>
              <a:rPr lang="en-ZA" sz="2100" dirty="0"/>
              <a:t> components and product are </a:t>
            </a:r>
            <a:r>
              <a:rPr lang="en-ZA" sz="2100" b="1" dirty="0">
                <a:solidFill>
                  <a:srgbClr val="FF0000"/>
                </a:solidFill>
              </a:rPr>
              <a:t>not stored at any location</a:t>
            </a:r>
            <a:r>
              <a:rPr lang="en-ZA" sz="2100" dirty="0"/>
              <a:t>. Next, change on the Replenishment tab for both components the Vendor number to 10000.</a:t>
            </a:r>
            <a:br>
              <a:rPr lang="en-ZA" sz="2100" dirty="0"/>
            </a:br>
            <a:r>
              <a:rPr lang="en-ZA" sz="2600" dirty="0"/>
              <a:t/>
            </a:r>
            <a:br>
              <a:rPr lang="en-ZA" sz="2600" dirty="0"/>
            </a:br>
            <a:r>
              <a:rPr lang="en-ZA" sz="2100" dirty="0"/>
              <a:t>The result of the demand (request) will be the production order planning and  subsequent consumption registration of components and resources and put-away of the final product     </a:t>
            </a:r>
            <a:endParaRPr lang="cs-CZ" sz="2100" dirty="0"/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en-US" sz="2100" dirty="0" smtClean="0"/>
              <a:t>Set Scrap%=0 on all involved items !!!! Lot size parameter on all involved items=0!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(</a:t>
            </a:r>
            <a:r>
              <a:rPr lang="cs-CZ" dirty="0" err="1"/>
              <a:t>Final</a:t>
            </a:r>
            <a:r>
              <a:rPr lang="cs-CZ" dirty="0"/>
              <a:t>) 1150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060679" cy="1332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060679" cy="1248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285915" y="2276872"/>
            <a:ext cx="0" cy="100811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6" y="4437112"/>
            <a:ext cx="7043539" cy="1600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26114" y="6165304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Set </a:t>
            </a:r>
            <a:r>
              <a:rPr lang="cs-CZ" b="1" dirty="0" err="1">
                <a:solidFill>
                  <a:srgbClr val="FF0000"/>
                </a:solidFill>
              </a:rPr>
              <a:t>Scrap</a:t>
            </a:r>
            <a:r>
              <a:rPr lang="cs-CZ" b="1" dirty="0">
                <a:solidFill>
                  <a:srgbClr val="FF0000"/>
                </a:solidFill>
              </a:rPr>
              <a:t>%-&gt;0 !!!</a:t>
            </a:r>
          </a:p>
        </p:txBody>
      </p:sp>
    </p:spTree>
    <p:extLst>
      <p:ext uri="{BB962C8B-B14F-4D97-AF65-F5344CB8AC3E}">
        <p14:creationId xmlns:p14="http://schemas.microsoft.com/office/powerpoint/2010/main" val="33253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(</a:t>
            </a:r>
            <a:r>
              <a:rPr lang="cs-CZ" dirty="0" err="1" smtClean="0"/>
              <a:t>both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8196706" cy="474766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3478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Safety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stock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value</a:t>
            </a:r>
            <a:r>
              <a:rPr lang="cs-CZ" b="1" dirty="0" smtClean="0">
                <a:solidFill>
                  <a:srgbClr val="0070C0"/>
                </a:solidFill>
              </a:rPr>
              <a:t> set to </a:t>
            </a:r>
            <a:r>
              <a:rPr lang="cs-CZ" b="1" dirty="0" smtClean="0">
                <a:solidFill>
                  <a:srgbClr val="0070C0"/>
                </a:solidFill>
              </a:rPr>
              <a:t>0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(</a:t>
            </a:r>
            <a:r>
              <a:rPr lang="cs-CZ" dirty="0" err="1"/>
              <a:t>Final</a:t>
            </a:r>
            <a:r>
              <a:rPr lang="cs-CZ" dirty="0"/>
              <a:t>) 1150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7638"/>
            <a:ext cx="6984776" cy="22162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89040"/>
            <a:ext cx="3823138" cy="273490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95536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Safety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stock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value</a:t>
            </a: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set t</a:t>
            </a:r>
            <a:r>
              <a:rPr lang="cs-CZ" b="1" dirty="0" smtClean="0">
                <a:solidFill>
                  <a:srgbClr val="0070C0"/>
                </a:solidFill>
              </a:rPr>
              <a:t>o 0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11960" y="5445224"/>
            <a:ext cx="231097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eva 6"/>
          <p:cNvSpPr/>
          <p:nvPr/>
        </p:nvSpPr>
        <p:spPr>
          <a:xfrm>
            <a:off x="6732240" y="5111064"/>
            <a:ext cx="1440160" cy="956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Items</a:t>
            </a:r>
            <a:r>
              <a:rPr lang="cs-CZ" dirty="0"/>
              <a:t> (</a:t>
            </a:r>
            <a:r>
              <a:rPr lang="cs-CZ" dirty="0" err="1"/>
              <a:t>components</a:t>
            </a:r>
            <a:r>
              <a:rPr lang="cs-CZ" dirty="0"/>
              <a:t>) 1151 </a:t>
            </a:r>
            <a:r>
              <a:rPr lang="cs-CZ" sz="1200" dirty="0"/>
              <a:t>( 1155 has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same</a:t>
            </a:r>
            <a:r>
              <a:rPr lang="cs-CZ" sz="1200" dirty="0"/>
              <a:t> </a:t>
            </a:r>
            <a:r>
              <a:rPr lang="cs-CZ" sz="1200" dirty="0" err="1"/>
              <a:t>setup</a:t>
            </a:r>
            <a:r>
              <a:rPr lang="cs-CZ" sz="12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40298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608200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7" y="4869161"/>
            <a:ext cx="7660124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478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Safety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stock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value</a:t>
            </a:r>
            <a:r>
              <a:rPr lang="cs-CZ" b="1" dirty="0" smtClean="0">
                <a:solidFill>
                  <a:srgbClr val="0070C0"/>
                </a:solidFill>
              </a:rPr>
              <a:t> set to </a:t>
            </a:r>
            <a:r>
              <a:rPr lang="cs-CZ" b="1" dirty="0" smtClean="0">
                <a:solidFill>
                  <a:srgbClr val="0070C0"/>
                </a:solidFill>
              </a:rPr>
              <a:t>0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of Item Journal to „clean“ inventory</a:t>
            </a:r>
            <a:br>
              <a:rPr lang="en-US" sz="3200" dirty="0" smtClean="0"/>
            </a:br>
            <a:r>
              <a:rPr lang="en-US" sz="2200" dirty="0" smtClean="0"/>
              <a:t>How to go there -&gt;Warehouse -&gt;Inventory-&gt;Tasks-&gt;Item Journals</a:t>
            </a:r>
            <a:endParaRPr lang="en-US" sz="2200" dirty="0"/>
          </a:p>
        </p:txBody>
      </p:sp>
      <p:sp>
        <p:nvSpPr>
          <p:cNvPr id="4" name="Obdélník 3"/>
          <p:cNvSpPr/>
          <p:nvPr/>
        </p:nvSpPr>
        <p:spPr>
          <a:xfrm>
            <a:off x="3664764" y="2967335"/>
            <a:ext cx="18144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28" y="3501008"/>
            <a:ext cx="2164741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28" y="4653137"/>
            <a:ext cx="2164741" cy="8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006800" y="5733256"/>
            <a:ext cx="4928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related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r>
              <a:rPr lang="cs-CZ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!!!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88" y="1624871"/>
            <a:ext cx="6747819" cy="102613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0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Item ledger entries</a:t>
            </a:r>
            <a:br>
              <a:rPr lang="en-US" noProof="1" smtClean="0"/>
            </a:br>
            <a:r>
              <a:rPr lang="en-US" noProof="1" smtClean="0"/>
              <a:t> Use Ctrl-F7 and filters</a:t>
            </a:r>
            <a:endParaRPr lang="en-US" noProof="1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9" y="1919476"/>
            <a:ext cx="7904762" cy="301904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18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275856" y="2060848"/>
            <a:ext cx="1887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5163269" y="1599183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1.4.2020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7638"/>
            <a:ext cx="2057143" cy="14857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10" y="1471163"/>
            <a:ext cx="2085714" cy="1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16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28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 Order for 100 pc</a:t>
            </a:r>
            <a:r>
              <a:rPr lang="cs-CZ" dirty="0" smtClean="0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Demand creation- </a:t>
            </a:r>
            <a:r>
              <a:rPr lang="en-US" sz="2800" dirty="0" smtClean="0">
                <a:solidFill>
                  <a:srgbClr val="0070C0"/>
                </a:solidFill>
              </a:rPr>
              <a:t>reason for production planning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might </a:t>
            </a:r>
            <a:r>
              <a:rPr lang="en-US" sz="2000" dirty="0" smtClean="0"/>
              <a:t>be </a:t>
            </a:r>
            <a:r>
              <a:rPr lang="en-US" sz="2000" dirty="0" smtClean="0"/>
              <a:t>notified that </a:t>
            </a:r>
            <a:r>
              <a:rPr lang="cs-CZ" sz="2000" dirty="0" err="1" smtClean="0"/>
              <a:t>item</a:t>
            </a:r>
            <a:r>
              <a:rPr lang="cs-CZ" sz="2000" dirty="0" smtClean="0"/>
              <a:t> </a:t>
            </a:r>
            <a:r>
              <a:rPr lang="en-US" sz="2000" dirty="0" smtClean="0"/>
              <a:t>1150 </a:t>
            </a:r>
            <a:r>
              <a:rPr lang="en-US" sz="2000" dirty="0" smtClean="0"/>
              <a:t>is not in stock !! Our reaction to warning  should be </a:t>
            </a:r>
            <a:r>
              <a:rPr lang="en-US" sz="2000" b="1" dirty="0" smtClean="0"/>
              <a:t>YES  </a:t>
            </a:r>
            <a:r>
              <a:rPr lang="en-US" sz="2000" dirty="0" smtClean="0"/>
              <a:t>(if warning message generated)</a:t>
            </a:r>
          </a:p>
          <a:p>
            <a:r>
              <a:rPr lang="en-US" sz="2000" dirty="0" smtClean="0"/>
              <a:t>Next, change the Scheduled Delivery Date </a:t>
            </a:r>
            <a:r>
              <a:rPr lang="cs-CZ" sz="2000" dirty="0" smtClean="0"/>
              <a:t>in </a:t>
            </a:r>
            <a:r>
              <a:rPr lang="cs-CZ" sz="2000" dirty="0" err="1" smtClean="0"/>
              <a:t>the</a:t>
            </a:r>
            <a:r>
              <a:rPr lang="cs-CZ" sz="2000" dirty="0" smtClean="0"/>
              <a:t> sales </a:t>
            </a:r>
            <a:r>
              <a:rPr lang="cs-CZ" sz="2000" dirty="0" smtClean="0"/>
              <a:t>line </a:t>
            </a:r>
            <a:r>
              <a:rPr lang="en-US" sz="2000" dirty="0" smtClean="0"/>
              <a:t>to </a:t>
            </a:r>
            <a:r>
              <a:rPr lang="en-US" sz="2000" dirty="0" smtClean="0"/>
              <a:t>20.</a:t>
            </a:r>
            <a:r>
              <a:rPr lang="cs-CZ" sz="2000" dirty="0" smtClean="0"/>
              <a:t>4</a:t>
            </a:r>
            <a:r>
              <a:rPr lang="en-US" sz="2000" dirty="0" smtClean="0"/>
              <a:t>. </a:t>
            </a:r>
            <a:r>
              <a:rPr lang="en-US" sz="2000" dirty="0" smtClean="0"/>
              <a:t>2020, well away from the working date (</a:t>
            </a:r>
            <a:r>
              <a:rPr lang="en-US" sz="2000" b="1" dirty="0" smtClean="0"/>
              <a:t>1.</a:t>
            </a:r>
            <a:r>
              <a:rPr lang="cs-CZ" sz="2000" b="1" dirty="0" smtClean="0"/>
              <a:t>4</a:t>
            </a:r>
            <a:r>
              <a:rPr lang="en-US" sz="2000" b="1" dirty="0" smtClean="0"/>
              <a:t>.2020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Reason: </a:t>
            </a:r>
            <a:r>
              <a:rPr lang="en-US" sz="2000" dirty="0" smtClean="0"/>
              <a:t>that the scheduling algorithm does not schedule the start of production to date before the working date</a:t>
            </a:r>
            <a:endParaRPr lang="en-US" sz="2000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340952" y="3789040"/>
            <a:ext cx="21602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623163" y="4180438"/>
            <a:ext cx="20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sales </a:t>
            </a:r>
            <a:r>
              <a:rPr lang="cs-CZ" dirty="0" smtClean="0"/>
              <a:t>line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974628"/>
            <a:ext cx="2695238" cy="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84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lines </a:t>
            </a:r>
            <a:r>
              <a:rPr lang="cs-CZ" dirty="0" err="1"/>
              <a:t>for</a:t>
            </a:r>
            <a:r>
              <a:rPr lang="cs-CZ" dirty="0"/>
              <a:t> 100 </a:t>
            </a:r>
            <a:r>
              <a:rPr lang="cs-CZ" dirty="0" err="1"/>
              <a:t>pcs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0977"/>
            <a:ext cx="7787035" cy="8408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852936"/>
            <a:ext cx="2057143" cy="30952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83568" y="2564904"/>
            <a:ext cx="27735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Demand</a:t>
            </a:r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cs-CZ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created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6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cs-CZ" dirty="0">
                <a:solidFill>
                  <a:srgbClr val="00B050"/>
                </a:solidFill>
              </a:rPr>
              <a:t>M</a:t>
            </a:r>
            <a:r>
              <a:rPr lang="cs-CZ" dirty="0"/>
              <a:t>=</a:t>
            </a:r>
            <a:r>
              <a:rPr lang="cs-CZ" dirty="0">
                <a:solidFill>
                  <a:srgbClr val="FF0000"/>
                </a:solidFill>
              </a:rPr>
              <a:t>B</a:t>
            </a:r>
            <a:r>
              <a:rPr lang="cs-CZ" dirty="0"/>
              <a:t>ill </a:t>
            </a:r>
            <a:r>
              <a:rPr lang="cs-CZ" dirty="0" err="1">
                <a:solidFill>
                  <a:srgbClr val="0070C0"/>
                </a:solidFill>
              </a:rPr>
              <a:t>O</a:t>
            </a:r>
            <a:r>
              <a:rPr lang="cs-CZ" dirty="0" err="1"/>
              <a:t>f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M</a:t>
            </a:r>
            <a:r>
              <a:rPr lang="cs-CZ" dirty="0" err="1"/>
              <a:t>aterial</a:t>
            </a:r>
            <a:r>
              <a:rPr lang="cs-CZ" dirty="0"/>
              <a:t> </a:t>
            </a:r>
            <a:r>
              <a:rPr lang="en-ZA" sz="2000" i="1" dirty="0">
                <a:solidFill>
                  <a:srgbClr val="0070C0"/>
                </a:solidFill>
              </a:rPr>
              <a:t>(structure of the product)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03648" y="184482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5" name="Obdélník 4"/>
          <p:cNvSpPr/>
          <p:nvPr/>
        </p:nvSpPr>
        <p:spPr>
          <a:xfrm>
            <a:off x="935596" y="3179909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100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1359" y="3913101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300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83447" y="3907714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400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27684" y="2557144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200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04684" y="184482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820206" y="252934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500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59832" y="3871147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300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278861" y="3179909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600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84017" y="3179909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100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04352" y="3890115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300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0206" y="3871147"/>
            <a:ext cx="64807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400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1498956" y="2276872"/>
            <a:ext cx="0" cy="903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853698" y="2246420"/>
            <a:ext cx="0" cy="29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1032353" y="3611957"/>
            <a:ext cx="0" cy="27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1427463" y="3611957"/>
            <a:ext cx="0" cy="301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3419872" y="2728390"/>
            <a:ext cx="2125" cy="1142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4944744" y="2246420"/>
            <a:ext cx="0" cy="29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4944744" y="2947991"/>
            <a:ext cx="0" cy="226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428924" y="2953700"/>
            <a:ext cx="0" cy="226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4460564" y="3606248"/>
            <a:ext cx="0" cy="284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944744" y="3611957"/>
            <a:ext cx="0" cy="259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4496514" y="2246420"/>
            <a:ext cx="0" cy="48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 flipV="1">
            <a:off x="3419872" y="2728390"/>
            <a:ext cx="107664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6876256" y="1544304"/>
            <a:ext cx="172819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Component</a:t>
            </a:r>
            <a:endParaRPr lang="cs-CZ" sz="1400" dirty="0"/>
          </a:p>
        </p:txBody>
      </p:sp>
      <p:sp>
        <p:nvSpPr>
          <p:cNvPr id="47" name="Obdélník 46"/>
          <p:cNvSpPr/>
          <p:nvPr/>
        </p:nvSpPr>
        <p:spPr>
          <a:xfrm>
            <a:off x="6876256" y="217395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Product|Semiproduct</a:t>
            </a:r>
            <a:endParaRPr lang="cs-CZ" sz="1200" dirty="0"/>
          </a:p>
        </p:txBody>
      </p:sp>
      <p:cxnSp>
        <p:nvCxnSpPr>
          <p:cNvPr id="49" name="Přímá spojnice 48"/>
          <p:cNvCxnSpPr/>
          <p:nvPr/>
        </p:nvCxnSpPr>
        <p:spPr>
          <a:xfrm>
            <a:off x="515455" y="2410219"/>
            <a:ext cx="573682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373795" y="3061095"/>
            <a:ext cx="5926397" cy="570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73794" y="3722206"/>
            <a:ext cx="5926397" cy="570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6095977" y="16839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6103663" y="241021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103664" y="308710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6118861" y="375498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82005" y="4653136"/>
            <a:ext cx="6606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Independent</a:t>
            </a:r>
            <a:r>
              <a:rPr lang="en-US" sz="1600" dirty="0"/>
              <a:t> demand for products and semi-products and </a:t>
            </a:r>
            <a:r>
              <a:rPr lang="en-US" sz="1600" b="1" dirty="0"/>
              <a:t>dependent</a:t>
            </a:r>
            <a:r>
              <a:rPr lang="en-US" sz="1600" dirty="0"/>
              <a:t> for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Planning backward from production schedule (</a:t>
            </a:r>
            <a:r>
              <a:rPr lang="en-US" sz="1600" b="1" dirty="0"/>
              <a:t>independent</a:t>
            </a:r>
            <a:r>
              <a:rPr lang="en-US" sz="1600" dirty="0"/>
              <a:t>) to </a:t>
            </a:r>
            <a:r>
              <a:rPr lang="en-US" sz="1600" b="1" dirty="0"/>
              <a:t>dependent-</a:t>
            </a:r>
            <a:r>
              <a:rPr lang="en-US" sz="1600" dirty="0"/>
              <a:t> demand components -without statistically calculated Reorder Point (ROP)– see next lesson and next slide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ROP </a:t>
            </a:r>
            <a:r>
              <a:rPr lang="en-US" sz="1600" b="1" dirty="0">
                <a:solidFill>
                  <a:srgbClr val="FF0000"/>
                </a:solidFill>
              </a:rPr>
              <a:t>is not </a:t>
            </a:r>
            <a:r>
              <a:rPr lang="en-US" sz="1600" dirty="0"/>
              <a:t>taken into consideration – MRP is </a:t>
            </a:r>
            <a:r>
              <a:rPr lang="en-US" sz="1600" b="1" dirty="0">
                <a:solidFill>
                  <a:srgbClr val="0070C0"/>
                </a:solidFill>
              </a:rPr>
              <a:t>PUSH</a:t>
            </a:r>
            <a:r>
              <a:rPr lang="en-US" sz="1600" dirty="0"/>
              <a:t> system -&gt; it computes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en-US" sz="1600" dirty="0"/>
              <a:t>schedule of what should be started (</a:t>
            </a:r>
            <a:r>
              <a:rPr lang="en-US" sz="1600" dirty="0">
                <a:solidFill>
                  <a:srgbClr val="0070C0"/>
                </a:solidFill>
              </a:rPr>
              <a:t>pushed</a:t>
            </a:r>
            <a:r>
              <a:rPr lang="en-US" sz="1600" dirty="0"/>
              <a:t>) into </a:t>
            </a:r>
            <a:r>
              <a:rPr lang="cs-CZ" sz="1600" dirty="0"/>
              <a:t>a </a:t>
            </a:r>
            <a:r>
              <a:rPr lang="en-US" sz="1600" dirty="0"/>
              <a:t>system, that authorize</a:t>
            </a:r>
            <a:r>
              <a:rPr lang="cs-CZ" sz="1600" dirty="0"/>
              <a:t>s</a:t>
            </a:r>
            <a:r>
              <a:rPr lang="en-US" sz="1600" dirty="0"/>
              <a:t> production  as inventory is consumed</a:t>
            </a:r>
            <a:r>
              <a:rPr lang="cs-CZ" sz="1600" dirty="0"/>
              <a:t> </a:t>
            </a:r>
            <a:r>
              <a:rPr lang="cs-CZ" sz="1200" dirty="0">
                <a:solidFill>
                  <a:srgbClr val="FF0000"/>
                </a:solidFill>
              </a:rPr>
              <a:t>(ROP </a:t>
            </a:r>
            <a:r>
              <a:rPr lang="cs-CZ" sz="1200" dirty="0" err="1">
                <a:solidFill>
                  <a:srgbClr val="FF0000"/>
                </a:solidFill>
              </a:rPr>
              <a:t>will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be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explained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err="1">
                <a:solidFill>
                  <a:srgbClr val="FF0000"/>
                </a:solidFill>
              </a:rPr>
              <a:t>later</a:t>
            </a:r>
            <a:r>
              <a:rPr lang="cs-CZ" sz="1200" dirty="0">
                <a:solidFill>
                  <a:srgbClr val="FF0000"/>
                </a:solidFill>
              </a:rPr>
              <a:t> in </a:t>
            </a:r>
            <a:r>
              <a:rPr lang="cs-CZ" sz="1200" dirty="0" err="1">
                <a:solidFill>
                  <a:srgbClr val="FF0000"/>
                </a:solidFill>
              </a:rPr>
              <a:t>this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session- </a:t>
            </a:r>
            <a:r>
              <a:rPr lang="cs-CZ" sz="1200" dirty="0" err="1" smtClean="0">
                <a:solidFill>
                  <a:srgbClr val="FF0000"/>
                </a:solidFill>
              </a:rPr>
              <a:t>only</a:t>
            </a:r>
            <a:r>
              <a:rPr lang="cs-CZ" sz="1200" dirty="0" smtClean="0">
                <a:solidFill>
                  <a:srgbClr val="FF0000"/>
                </a:solidFill>
              </a:rPr>
              <a:t> Czech </a:t>
            </a:r>
            <a:r>
              <a:rPr lang="cs-CZ" sz="1200" dirty="0" err="1" smtClean="0">
                <a:solidFill>
                  <a:srgbClr val="FF0000"/>
                </a:solidFill>
              </a:rPr>
              <a:t>course</a:t>
            </a:r>
            <a:r>
              <a:rPr lang="cs-CZ" sz="1200" dirty="0" smtClean="0">
                <a:solidFill>
                  <a:srgbClr val="FF0000"/>
                </a:solidFill>
              </a:rPr>
              <a:t> BPH-PIS2)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804248" y="293074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0,1,2,,..Low </a:t>
            </a:r>
            <a:r>
              <a:rPr lang="cs-CZ" dirty="0" err="1">
                <a:solidFill>
                  <a:srgbClr val="FF0000"/>
                </a:solidFill>
              </a:rPr>
              <a:t>Level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Codes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9" name="Pravá složená závorka 68"/>
          <p:cNvSpPr/>
          <p:nvPr/>
        </p:nvSpPr>
        <p:spPr>
          <a:xfrm>
            <a:off x="6511917" y="1916832"/>
            <a:ext cx="220323" cy="25202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7020272" y="4725144"/>
            <a:ext cx="288032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7308304" y="5512586"/>
            <a:ext cx="16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HOME STUDY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 smtClean="0"/>
              <a:t>worksheets</a:t>
            </a:r>
            <a:r>
              <a:rPr lang="cs-CZ" dirty="0" smtClean="0"/>
              <a:t> (MRP)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14488"/>
            <a:ext cx="4010025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3632" y="5278464"/>
            <a:ext cx="382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MRP = </a:t>
            </a:r>
            <a:r>
              <a:rPr lang="en-US" dirty="0" smtClean="0"/>
              <a:t>Material Requirement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worksheets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4796"/>
            <a:ext cx="3744416" cy="1257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91553"/>
            <a:ext cx="2600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068960"/>
            <a:ext cx="3072246" cy="3423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/>
          <p:cNvCxnSpPr/>
          <p:nvPr/>
        </p:nvCxnSpPr>
        <p:spPr>
          <a:xfrm>
            <a:off x="4283968" y="393305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92080" y="2636912"/>
            <a:ext cx="307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Batch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running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worksheets</a:t>
            </a:r>
            <a:endParaRPr lang="cs-CZ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28687"/>
            <a:ext cx="2152812" cy="1385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2" y="1223000"/>
            <a:ext cx="7720065" cy="792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82" y="2318677"/>
            <a:ext cx="3067825" cy="449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84" y="3140968"/>
            <a:ext cx="2895038" cy="751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755576" y="4509119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28299" y="5249662"/>
            <a:ext cx="1283795" cy="46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Production</a:t>
            </a:r>
            <a:endParaRPr lang="cs-CZ" sz="1200" dirty="0" smtClean="0"/>
          </a:p>
          <a:p>
            <a:pPr algn="ctr"/>
            <a:r>
              <a:rPr lang="cs-CZ" sz="1200" dirty="0" err="1" smtClean="0"/>
              <a:t>order</a:t>
            </a:r>
            <a:endParaRPr lang="cs-CZ" sz="12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491880" y="3429000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203182" y="5249664"/>
            <a:ext cx="1283795" cy="46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Purchase</a:t>
            </a:r>
            <a:endParaRPr lang="cs-CZ" sz="1200" dirty="0" smtClean="0"/>
          </a:p>
          <a:p>
            <a:pPr algn="ctr"/>
            <a:r>
              <a:rPr lang="cs-CZ" sz="1200" dirty="0" err="1" smtClean="0"/>
              <a:t>order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2208084" y="5828453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2203184" y="6156919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21302" y="58284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1151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21302" y="613022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1155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43435" y="5855145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161553" y="58284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1150</a:t>
            </a:r>
            <a:endParaRPr lang="cs-CZ" sz="1000" dirty="0">
              <a:solidFill>
                <a:schemeClr val="bg1"/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1421822" y="4885617"/>
            <a:ext cx="753531" cy="308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100572" y="4956649"/>
            <a:ext cx="744508" cy="23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1331640" y="3356992"/>
            <a:ext cx="871542" cy="535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834761" y="2057067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Creation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Purchase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order</a:t>
            </a:r>
            <a:r>
              <a:rPr lang="cs-CZ" sz="1400" b="1" dirty="0" smtClean="0">
                <a:solidFill>
                  <a:srgbClr val="0070C0"/>
                </a:solidFill>
              </a:rPr>
              <a:t> and</a:t>
            </a:r>
          </a:p>
          <a:p>
            <a:r>
              <a:rPr lang="cs-CZ" sz="1400" b="1" dirty="0" err="1" smtClean="0">
                <a:solidFill>
                  <a:srgbClr val="0070C0"/>
                </a:solidFill>
              </a:rPr>
              <a:t>Production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order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25" name="Pravá složená závorka 24"/>
          <p:cNvSpPr/>
          <p:nvPr/>
        </p:nvSpPr>
        <p:spPr>
          <a:xfrm>
            <a:off x="3779912" y="4509120"/>
            <a:ext cx="864096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4654806" y="5327339"/>
            <a:ext cx="1873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Diagram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the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pocess</a:t>
            </a:r>
            <a:endParaRPr lang="cs-CZ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1097596" cy="1650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38264"/>
            <a:ext cx="1512168" cy="13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25" y="3361892"/>
            <a:ext cx="7995300" cy="1800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899592" y="1628800"/>
            <a:ext cx="57606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ipka dolů 7"/>
          <p:cNvSpPr/>
          <p:nvPr/>
        </p:nvSpPr>
        <p:spPr>
          <a:xfrm>
            <a:off x="2627784" y="2479777"/>
            <a:ext cx="216024" cy="877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6" y="1340768"/>
            <a:ext cx="7466667" cy="3219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02" y="4869160"/>
            <a:ext cx="2942857" cy="16761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Šipka doprava 5"/>
          <p:cNvSpPr/>
          <p:nvPr/>
        </p:nvSpPr>
        <p:spPr>
          <a:xfrm>
            <a:off x="4355976" y="4941168"/>
            <a:ext cx="324036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3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Bill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(BOM)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Routing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209524" cy="13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39552" y="2276872"/>
            <a:ext cx="79208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501008"/>
            <a:ext cx="8017349" cy="22322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95535" y="1168074"/>
            <a:ext cx="725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 go to </a:t>
            </a:r>
            <a:r>
              <a:rPr lang="cs-CZ" b="1" dirty="0" err="1">
                <a:solidFill>
                  <a:srgbClr val="FF0000"/>
                </a:solidFill>
              </a:rPr>
              <a:t>Routing</a:t>
            </a:r>
            <a:r>
              <a:rPr lang="cs-CZ" b="1" dirty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Components</a:t>
            </a:r>
            <a:r>
              <a:rPr lang="cs-CZ" b="1" dirty="0" smtClean="0">
                <a:solidFill>
                  <a:srgbClr val="FF0000"/>
                </a:solidFill>
              </a:rPr>
              <a:t> (BOM) </a:t>
            </a:r>
            <a:r>
              <a:rPr lang="cs-CZ" b="1" dirty="0">
                <a:solidFill>
                  <a:srgbClr val="FF0000"/>
                </a:solidFill>
              </a:rPr>
              <a:t>use ikon </a:t>
            </a:r>
            <a:r>
              <a:rPr lang="cs-CZ" b="1" dirty="0" smtClean="0">
                <a:solidFill>
                  <a:srgbClr val="FF0000"/>
                </a:solidFill>
              </a:rPr>
              <a:t>Line ) </a:t>
            </a:r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previous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5" y="5817301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 go to </a:t>
            </a:r>
            <a:r>
              <a:rPr lang="cs-CZ" b="1" dirty="0" err="1">
                <a:solidFill>
                  <a:srgbClr val="FF0000"/>
                </a:solidFill>
              </a:rPr>
              <a:t>Demand</a:t>
            </a:r>
            <a:r>
              <a:rPr lang="cs-CZ" b="1" dirty="0">
                <a:solidFill>
                  <a:srgbClr val="FF0000"/>
                </a:solidFill>
              </a:rPr>
              <a:t> use </a:t>
            </a:r>
            <a:r>
              <a:rPr lang="cs-CZ" b="1" dirty="0" err="1">
                <a:solidFill>
                  <a:srgbClr val="FF0000"/>
                </a:solidFill>
              </a:rPr>
              <a:t>Icon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Order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Tracking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954184"/>
            <a:ext cx="1918341" cy="6329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29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Planned</a:t>
            </a:r>
            <a:r>
              <a:rPr lang="cs-CZ" dirty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(</a:t>
            </a:r>
            <a:r>
              <a:rPr lang="cs-CZ" dirty="0" err="1" smtClean="0"/>
              <a:t>animated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3960440" cy="3117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904856" cy="168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6904857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55976" y="3532366"/>
            <a:ext cx="46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 go to </a:t>
            </a:r>
            <a:r>
              <a:rPr lang="cs-CZ" dirty="0" err="1"/>
              <a:t>Routing</a:t>
            </a:r>
            <a:r>
              <a:rPr lang="cs-CZ" dirty="0"/>
              <a:t> and </a:t>
            </a:r>
            <a:r>
              <a:rPr lang="cs-CZ" dirty="0" err="1"/>
              <a:t>Components</a:t>
            </a:r>
            <a:r>
              <a:rPr lang="cs-CZ" dirty="0"/>
              <a:t> use ikon Line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35696" y="5733256"/>
            <a:ext cx="545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 go to </a:t>
            </a:r>
            <a:r>
              <a:rPr lang="cs-CZ" dirty="0" err="1"/>
              <a:t>Demand</a:t>
            </a:r>
            <a:r>
              <a:rPr lang="cs-CZ" dirty="0"/>
              <a:t> use </a:t>
            </a:r>
            <a:r>
              <a:rPr lang="cs-CZ" dirty="0" err="1"/>
              <a:t>Icon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and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smtClean="0"/>
              <a:t>lines</a:t>
            </a:r>
            <a:br>
              <a:rPr lang="cs-CZ" dirty="0" smtClean="0"/>
            </a:br>
            <a:r>
              <a:rPr lang="cs-CZ" sz="2700" dirty="0" smtClean="0"/>
              <a:t>(</a:t>
            </a:r>
            <a:r>
              <a:rPr lang="cs-CZ" sz="2700" dirty="0" err="1" smtClean="0"/>
              <a:t>Purchasing</a:t>
            </a:r>
            <a:r>
              <a:rPr lang="cs-CZ" sz="2700" dirty="0" smtClean="0"/>
              <a:t>-&gt;</a:t>
            </a:r>
            <a:r>
              <a:rPr lang="cs-CZ" sz="2700" dirty="0" err="1" smtClean="0"/>
              <a:t>Order</a:t>
            </a:r>
            <a:r>
              <a:rPr lang="cs-CZ" sz="2700" dirty="0" smtClean="0"/>
              <a:t> </a:t>
            </a:r>
            <a:r>
              <a:rPr lang="cs-CZ" sz="2700" dirty="0" err="1" smtClean="0"/>
              <a:t>PROcessing</a:t>
            </a:r>
            <a:r>
              <a:rPr lang="cs-CZ" sz="2700" dirty="0" smtClean="0"/>
              <a:t>-&gt;</a:t>
            </a:r>
            <a:r>
              <a:rPr lang="cs-CZ" sz="2700" dirty="0" err="1" smtClean="0"/>
              <a:t>Purchase</a:t>
            </a:r>
            <a:r>
              <a:rPr lang="cs-CZ" sz="2700" dirty="0" smtClean="0"/>
              <a:t> </a:t>
            </a:r>
            <a:r>
              <a:rPr lang="cs-CZ" sz="2700" dirty="0" err="1" smtClean="0"/>
              <a:t>Orders</a:t>
            </a:r>
            <a:r>
              <a:rPr lang="cs-CZ" sz="2700" dirty="0" smtClean="0"/>
              <a:t>)</a:t>
            </a:r>
            <a:endParaRPr lang="cs-CZ" sz="2700" dirty="0"/>
          </a:p>
        </p:txBody>
      </p:sp>
      <p:sp>
        <p:nvSpPr>
          <p:cNvPr id="4" name="Obdélník 3"/>
          <p:cNvSpPr/>
          <p:nvPr/>
        </p:nvSpPr>
        <p:spPr>
          <a:xfrm>
            <a:off x="3377248" y="3676382"/>
            <a:ext cx="245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 and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43808" y="4149080"/>
            <a:ext cx="37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!!!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7200" y="1697306"/>
            <a:ext cx="27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6306"/>
            <a:ext cx="8363272" cy="1170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621778"/>
            <a:ext cx="2046765" cy="132437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Šipka doprava 8"/>
          <p:cNvSpPr/>
          <p:nvPr/>
        </p:nvSpPr>
        <p:spPr>
          <a:xfrm>
            <a:off x="3377248" y="4621778"/>
            <a:ext cx="324036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8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(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86" y="2381381"/>
            <a:ext cx="7771428" cy="20952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57200" y="1697306"/>
            <a:ext cx="428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filter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r>
              <a:rPr lang="cs-CZ" dirty="0" smtClean="0"/>
              <a:t> type=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4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status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/>
              <a:t>Order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87290" y="1396823"/>
            <a:ext cx="5753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</a:t>
            </a:r>
            <a:r>
              <a:rPr lang="cs-CZ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status </a:t>
            </a:r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Planned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status </a:t>
            </a:r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Relesed</a:t>
            </a:r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052205"/>
            <a:ext cx="5267325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3284984"/>
            <a:ext cx="577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to </a:t>
            </a:r>
            <a:r>
              <a:rPr lang="cs-CZ" dirty="0" smtClean="0"/>
              <a:t>3.4.2020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4" y="3930253"/>
            <a:ext cx="2847345" cy="1751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930253"/>
            <a:ext cx="3677369" cy="1113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Šipka doprava 6"/>
          <p:cNvSpPr/>
          <p:nvPr/>
        </p:nvSpPr>
        <p:spPr>
          <a:xfrm>
            <a:off x="4283968" y="4602651"/>
            <a:ext cx="648072" cy="26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547664" y="4581128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1547664" y="1772816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547664" y="177281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339752" y="1777581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339752" y="1772816"/>
            <a:ext cx="0" cy="6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300192" y="2483630"/>
            <a:ext cx="0" cy="2097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131840" y="1802511"/>
            <a:ext cx="792088" cy="69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3131840" y="1797746"/>
            <a:ext cx="0" cy="6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923928" y="1802511"/>
            <a:ext cx="792088" cy="69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3923928" y="1797746"/>
            <a:ext cx="0" cy="6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16016" y="1777580"/>
            <a:ext cx="792088" cy="691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4716016" y="1772815"/>
            <a:ext cx="0" cy="6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508104" y="1763550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5508104" y="1758785"/>
            <a:ext cx="0" cy="69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pisek se šipkou doprava 35"/>
          <p:cNvSpPr/>
          <p:nvPr/>
        </p:nvSpPr>
        <p:spPr>
          <a:xfrm>
            <a:off x="395536" y="3532379"/>
            <a:ext cx="1296144" cy="427415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Supplier1</a:t>
            </a:r>
          </a:p>
        </p:txBody>
      </p:sp>
      <p:sp>
        <p:nvSpPr>
          <p:cNvPr id="37" name="Popisek se šipkou doprava 36"/>
          <p:cNvSpPr/>
          <p:nvPr/>
        </p:nvSpPr>
        <p:spPr>
          <a:xfrm>
            <a:off x="395536" y="4153713"/>
            <a:ext cx="1296144" cy="427415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Supplier</a:t>
            </a:r>
            <a:r>
              <a:rPr lang="cs-CZ" sz="9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381599" y="2650259"/>
            <a:ext cx="91440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rgbClr val="FF0000"/>
                </a:solidFill>
              </a:rPr>
              <a:t>MRP|ERP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1763688" y="3212976"/>
            <a:ext cx="756084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Operation</a:t>
            </a:r>
            <a:r>
              <a:rPr lang="cs-CZ" sz="800" dirty="0"/>
              <a:t> 1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801243" y="3205787"/>
            <a:ext cx="756084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Operation</a:t>
            </a:r>
            <a:r>
              <a:rPr lang="cs-CZ" sz="800" dirty="0"/>
              <a:t> 2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838799" y="3205787"/>
            <a:ext cx="756084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Operation</a:t>
            </a:r>
            <a:r>
              <a:rPr lang="cs-CZ" sz="800" dirty="0"/>
              <a:t> 3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4860032" y="3199975"/>
            <a:ext cx="756084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Operation</a:t>
            </a:r>
            <a:r>
              <a:rPr lang="cs-CZ" sz="800" dirty="0"/>
              <a:t> 4</a:t>
            </a:r>
          </a:p>
        </p:txBody>
      </p:sp>
      <p:sp>
        <p:nvSpPr>
          <p:cNvPr id="43" name="Popisek se šipkou doleva 42"/>
          <p:cNvSpPr/>
          <p:nvPr/>
        </p:nvSpPr>
        <p:spPr>
          <a:xfrm>
            <a:off x="6120172" y="3530062"/>
            <a:ext cx="1764196" cy="43204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Customer</a:t>
            </a:r>
            <a:r>
              <a:rPr lang="cs-CZ" sz="800" dirty="0"/>
              <a:t> 1</a:t>
            </a:r>
          </a:p>
        </p:txBody>
      </p:sp>
      <p:sp>
        <p:nvSpPr>
          <p:cNvPr id="45" name="Popisek se šipkou doleva 44"/>
          <p:cNvSpPr/>
          <p:nvPr/>
        </p:nvSpPr>
        <p:spPr>
          <a:xfrm>
            <a:off x="6152321" y="4097251"/>
            <a:ext cx="1764196" cy="43204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err="1"/>
              <a:t>Customer</a:t>
            </a:r>
            <a:r>
              <a:rPr lang="cs-CZ" sz="800" dirty="0"/>
              <a:t>  2</a:t>
            </a:r>
          </a:p>
        </p:txBody>
      </p:sp>
      <p:cxnSp>
        <p:nvCxnSpPr>
          <p:cNvPr id="47" name="Přímá spojnice se šipkou 46"/>
          <p:cNvCxnSpPr>
            <a:stCxn id="39" idx="3"/>
          </p:cNvCxnSpPr>
          <p:nvPr/>
        </p:nvCxnSpPr>
        <p:spPr>
          <a:xfrm flipV="1">
            <a:off x="2519772" y="3313799"/>
            <a:ext cx="281471" cy="7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endCxn id="41" idx="1"/>
          </p:cNvCxnSpPr>
          <p:nvPr/>
        </p:nvCxnSpPr>
        <p:spPr>
          <a:xfrm flipV="1">
            <a:off x="3549676" y="3313799"/>
            <a:ext cx="289123" cy="2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endCxn id="42" idx="1"/>
          </p:cNvCxnSpPr>
          <p:nvPr/>
        </p:nvCxnSpPr>
        <p:spPr>
          <a:xfrm flipV="1">
            <a:off x="4596425" y="3307987"/>
            <a:ext cx="263607" cy="9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Krychle 55"/>
          <p:cNvSpPr/>
          <p:nvPr/>
        </p:nvSpPr>
        <p:spPr>
          <a:xfrm>
            <a:off x="2051720" y="3861048"/>
            <a:ext cx="144016" cy="2160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Krychle 56"/>
          <p:cNvSpPr/>
          <p:nvPr/>
        </p:nvSpPr>
        <p:spPr>
          <a:xfrm>
            <a:off x="2276128" y="3880829"/>
            <a:ext cx="144016" cy="2160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Krychle 57"/>
          <p:cNvSpPr/>
          <p:nvPr/>
        </p:nvSpPr>
        <p:spPr>
          <a:xfrm>
            <a:off x="2527153" y="3874368"/>
            <a:ext cx="144016" cy="2160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1779321" y="3773846"/>
            <a:ext cx="1224136" cy="769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4896036" y="3607861"/>
            <a:ext cx="1224136" cy="919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Krychle 60"/>
          <p:cNvSpPr/>
          <p:nvPr/>
        </p:nvSpPr>
        <p:spPr>
          <a:xfrm>
            <a:off x="5166066" y="3827360"/>
            <a:ext cx="144016" cy="216024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Krychle 61"/>
          <p:cNvSpPr/>
          <p:nvPr/>
        </p:nvSpPr>
        <p:spPr>
          <a:xfrm>
            <a:off x="5390474" y="3847141"/>
            <a:ext cx="144016" cy="216024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Krychle 62"/>
          <p:cNvSpPr/>
          <p:nvPr/>
        </p:nvSpPr>
        <p:spPr>
          <a:xfrm>
            <a:off x="5641499" y="3840680"/>
            <a:ext cx="144016" cy="216024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se šipkou 64"/>
          <p:cNvCxnSpPr>
            <a:endCxn id="60" idx="0"/>
          </p:cNvCxnSpPr>
          <p:nvPr/>
        </p:nvCxnSpPr>
        <p:spPr>
          <a:xfrm>
            <a:off x="5508104" y="3415999"/>
            <a:ext cx="0" cy="191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005402" y="410581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FG </a:t>
            </a:r>
            <a:r>
              <a:rPr lang="cs-CZ" sz="1100" dirty="0" err="1"/>
              <a:t>warehouse</a:t>
            </a:r>
            <a:endParaRPr lang="cs-CZ" sz="11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873054" y="4096431"/>
            <a:ext cx="85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Component</a:t>
            </a:r>
            <a:endParaRPr lang="cs-CZ" sz="1100" dirty="0"/>
          </a:p>
          <a:p>
            <a:r>
              <a:rPr lang="cs-CZ" sz="1100" dirty="0" err="1"/>
              <a:t>warehouse</a:t>
            </a:r>
            <a:endParaRPr lang="cs-CZ" sz="1100" dirty="0"/>
          </a:p>
        </p:txBody>
      </p:sp>
      <p:sp>
        <p:nvSpPr>
          <p:cNvPr id="70" name="Vývojový diagram: ukončení 69"/>
          <p:cNvSpPr/>
          <p:nvPr/>
        </p:nvSpPr>
        <p:spPr>
          <a:xfrm>
            <a:off x="4860032" y="2564904"/>
            <a:ext cx="1150773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Forecast</a:t>
            </a:r>
            <a:endParaRPr lang="cs-CZ" dirty="0"/>
          </a:p>
        </p:txBody>
      </p:sp>
      <p:cxnSp>
        <p:nvCxnSpPr>
          <p:cNvPr id="72" name="Přímá spojnice se šipkou 71"/>
          <p:cNvCxnSpPr>
            <a:stCxn id="70" idx="1"/>
            <a:endCxn id="38" idx="3"/>
          </p:cNvCxnSpPr>
          <p:nvPr/>
        </p:nvCxnSpPr>
        <p:spPr>
          <a:xfrm flipH="1">
            <a:off x="4295999" y="2744924"/>
            <a:ext cx="564033" cy="13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>
            <a:stCxn id="38" idx="1"/>
          </p:cNvCxnSpPr>
          <p:nvPr/>
        </p:nvCxnSpPr>
        <p:spPr>
          <a:xfrm flipH="1">
            <a:off x="210807" y="2758271"/>
            <a:ext cx="3170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1187624" y="2758271"/>
            <a:ext cx="0" cy="774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 flipV="1">
            <a:off x="205673" y="2753576"/>
            <a:ext cx="16187" cy="1613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>
            <a:endCxn id="37" idx="1"/>
          </p:cNvCxnSpPr>
          <p:nvPr/>
        </p:nvCxnSpPr>
        <p:spPr>
          <a:xfrm>
            <a:off x="221860" y="4367421"/>
            <a:ext cx="173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332235" y="2437946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Purchase</a:t>
            </a:r>
            <a:r>
              <a:rPr lang="cs-CZ" sz="1050" b="1" dirty="0">
                <a:solidFill>
                  <a:srgbClr val="FF0000"/>
                </a:solidFill>
              </a:rPr>
              <a:t> </a:t>
            </a:r>
            <a:r>
              <a:rPr lang="cs-CZ" sz="1050" b="1" dirty="0" err="1">
                <a:solidFill>
                  <a:srgbClr val="FF0000"/>
                </a:solidFill>
              </a:rPr>
              <a:t>orders</a:t>
            </a:r>
            <a:endParaRPr lang="cs-CZ" sz="1050" b="1" dirty="0">
              <a:solidFill>
                <a:srgbClr val="FF0000"/>
              </a:solidFill>
            </a:endParaRPr>
          </a:p>
        </p:txBody>
      </p:sp>
      <p:cxnSp>
        <p:nvCxnSpPr>
          <p:cNvPr id="89" name="Přímá spojnice se šipkou 88"/>
          <p:cNvCxnSpPr>
            <a:stCxn id="59" idx="0"/>
          </p:cNvCxnSpPr>
          <p:nvPr/>
        </p:nvCxnSpPr>
        <p:spPr>
          <a:xfrm flipV="1">
            <a:off x="2391389" y="3444696"/>
            <a:ext cx="0" cy="32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3413424" y="3875476"/>
            <a:ext cx="9252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   ROUTING</a:t>
            </a:r>
          </a:p>
          <a:p>
            <a:r>
              <a:rPr lang="cs-CZ" sz="1050" dirty="0" smtClean="0">
                <a:solidFill>
                  <a:srgbClr val="FF0000"/>
                </a:solidFill>
              </a:rPr>
              <a:t>(</a:t>
            </a:r>
            <a:r>
              <a:rPr lang="cs-CZ" sz="1050" dirty="0" err="1" smtClean="0">
                <a:solidFill>
                  <a:srgbClr val="FF0000"/>
                </a:solidFill>
              </a:rPr>
              <a:t>how</a:t>
            </a:r>
            <a:r>
              <a:rPr lang="cs-CZ" sz="1050" dirty="0" smtClean="0">
                <a:solidFill>
                  <a:srgbClr val="FF0000"/>
                </a:solidFill>
              </a:rPr>
              <a:t> to do </a:t>
            </a:r>
            <a:r>
              <a:rPr lang="cs-CZ" sz="1050" dirty="0" err="1" smtClean="0">
                <a:solidFill>
                  <a:srgbClr val="FF0000"/>
                </a:solidFill>
              </a:rPr>
              <a:t>it</a:t>
            </a:r>
            <a:r>
              <a:rPr lang="cs-CZ" sz="1050" dirty="0" smtClean="0">
                <a:solidFill>
                  <a:srgbClr val="FF0000"/>
                </a:solidFill>
              </a:rPr>
              <a:t>)</a:t>
            </a:r>
            <a:endParaRPr lang="cs-CZ" sz="1050" dirty="0">
              <a:solidFill>
                <a:srgbClr val="FF0000"/>
              </a:solidFill>
            </a:endParaRPr>
          </a:p>
        </p:txBody>
      </p:sp>
      <p:sp>
        <p:nvSpPr>
          <p:cNvPr id="95" name="Krychle 94"/>
          <p:cNvSpPr/>
          <p:nvPr/>
        </p:nvSpPr>
        <p:spPr>
          <a:xfrm>
            <a:off x="2488804" y="3471422"/>
            <a:ext cx="144016" cy="10801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Krychle 95"/>
          <p:cNvSpPr/>
          <p:nvPr/>
        </p:nvSpPr>
        <p:spPr>
          <a:xfrm>
            <a:off x="2569583" y="3623822"/>
            <a:ext cx="144016" cy="10801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Krychle 96"/>
          <p:cNvSpPr/>
          <p:nvPr/>
        </p:nvSpPr>
        <p:spPr>
          <a:xfrm>
            <a:off x="2670331" y="3471422"/>
            <a:ext cx="144016" cy="10801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Krychle 98"/>
          <p:cNvSpPr/>
          <p:nvPr/>
        </p:nvSpPr>
        <p:spPr>
          <a:xfrm>
            <a:off x="3542548" y="3515810"/>
            <a:ext cx="144016" cy="10801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Krychle 99"/>
          <p:cNvSpPr/>
          <p:nvPr/>
        </p:nvSpPr>
        <p:spPr>
          <a:xfrm>
            <a:off x="3743908" y="3483006"/>
            <a:ext cx="144016" cy="108012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délník 103"/>
          <p:cNvSpPr/>
          <p:nvPr/>
        </p:nvSpPr>
        <p:spPr>
          <a:xfrm>
            <a:off x="4014702" y="3511930"/>
            <a:ext cx="40427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WIP</a:t>
            </a:r>
          </a:p>
        </p:txBody>
      </p:sp>
      <p:sp>
        <p:nvSpPr>
          <p:cNvPr id="105" name="Obdélník 104"/>
          <p:cNvSpPr/>
          <p:nvPr/>
        </p:nvSpPr>
        <p:spPr>
          <a:xfrm>
            <a:off x="2944537" y="3451943"/>
            <a:ext cx="40427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WIP</a:t>
            </a:r>
          </a:p>
        </p:txBody>
      </p:sp>
      <p:cxnSp>
        <p:nvCxnSpPr>
          <p:cNvPr id="109" name="Přímá spojnice se šipkou 108"/>
          <p:cNvCxnSpPr/>
          <p:nvPr/>
        </p:nvCxnSpPr>
        <p:spPr>
          <a:xfrm flipH="1">
            <a:off x="2488804" y="2866283"/>
            <a:ext cx="1053744" cy="279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se šipkou 110"/>
          <p:cNvCxnSpPr>
            <a:stCxn id="38" idx="2"/>
          </p:cNvCxnSpPr>
          <p:nvPr/>
        </p:nvCxnSpPr>
        <p:spPr>
          <a:xfrm flipH="1">
            <a:off x="3433251" y="2866283"/>
            <a:ext cx="405548" cy="3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se šipkou 112"/>
          <p:cNvCxnSpPr>
            <a:endCxn id="41" idx="0"/>
          </p:cNvCxnSpPr>
          <p:nvPr/>
        </p:nvCxnSpPr>
        <p:spPr>
          <a:xfrm>
            <a:off x="4014702" y="2866283"/>
            <a:ext cx="202139" cy="33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se šipkou 114"/>
          <p:cNvCxnSpPr>
            <a:endCxn id="42" idx="0"/>
          </p:cNvCxnSpPr>
          <p:nvPr/>
        </p:nvCxnSpPr>
        <p:spPr>
          <a:xfrm>
            <a:off x="4216841" y="2924944"/>
            <a:ext cx="1021233" cy="275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04" y="4869160"/>
            <a:ext cx="3124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ovéPole 115"/>
          <p:cNvSpPr txBox="1"/>
          <p:nvPr/>
        </p:nvSpPr>
        <p:spPr>
          <a:xfrm>
            <a:off x="3698750" y="4977462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/>
              <a:t>Take</a:t>
            </a:r>
            <a:r>
              <a:rPr lang="cs-CZ" sz="800" b="1" dirty="0"/>
              <a:t> </a:t>
            </a:r>
            <a:r>
              <a:rPr lang="cs-CZ" sz="800" b="1" dirty="0" err="1"/>
              <a:t>it</a:t>
            </a:r>
            <a:r>
              <a:rPr lang="cs-CZ" sz="800" b="1" dirty="0"/>
              <a:t> !</a:t>
            </a:r>
          </a:p>
        </p:txBody>
      </p:sp>
      <p:sp>
        <p:nvSpPr>
          <p:cNvPr id="118" name="Obdélník 117"/>
          <p:cNvSpPr/>
          <p:nvPr/>
        </p:nvSpPr>
        <p:spPr>
          <a:xfrm>
            <a:off x="4357729" y="5333659"/>
            <a:ext cx="40427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WIP</a:t>
            </a:r>
          </a:p>
        </p:txBody>
      </p:sp>
      <p:sp>
        <p:nvSpPr>
          <p:cNvPr id="3" name="Obdélník 2"/>
          <p:cNvSpPr/>
          <p:nvPr/>
        </p:nvSpPr>
        <p:spPr>
          <a:xfrm>
            <a:off x="239765" y="4691696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Supply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6010805" y="4684671"/>
            <a:ext cx="2616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Demand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8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Statistics</a:t>
            </a:r>
            <a:r>
              <a:rPr lang="cs-CZ" sz="3200" dirty="0" smtClean="0"/>
              <a:t> </a:t>
            </a:r>
            <a:r>
              <a:rPr lang="cs-CZ" sz="3200" dirty="0" err="1" smtClean="0"/>
              <a:t>from</a:t>
            </a:r>
            <a:r>
              <a:rPr lang="cs-CZ" sz="3200" dirty="0" smtClean="0"/>
              <a:t> </a:t>
            </a:r>
            <a:r>
              <a:rPr lang="cs-CZ" sz="3200" dirty="0" err="1" smtClean="0"/>
              <a:t>Relesed</a:t>
            </a:r>
            <a:r>
              <a:rPr lang="cs-CZ" sz="3200" dirty="0" smtClean="0"/>
              <a:t> </a:t>
            </a:r>
            <a:r>
              <a:rPr lang="cs-CZ" sz="3200" dirty="0" err="1" smtClean="0"/>
              <a:t>Production</a:t>
            </a:r>
            <a:r>
              <a:rPr lang="cs-CZ" sz="3200" dirty="0" smtClean="0"/>
              <a:t> </a:t>
            </a:r>
            <a:r>
              <a:rPr lang="cs-CZ" sz="3200" dirty="0" err="1" smtClean="0"/>
              <a:t>Order</a:t>
            </a:r>
            <a:r>
              <a:rPr lang="cs-CZ" sz="3200" dirty="0" smtClean="0"/>
              <a:t> </a:t>
            </a:r>
            <a:r>
              <a:rPr lang="cs-CZ" sz="3200" dirty="0"/>
              <a:t>(F7)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1097596" cy="16500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Přímá spojnice se šipkou 4"/>
          <p:cNvCxnSpPr/>
          <p:nvPr/>
        </p:nvCxnSpPr>
        <p:spPr>
          <a:xfrm flipV="1">
            <a:off x="1177280" y="2348880"/>
            <a:ext cx="57606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03" y="1561362"/>
            <a:ext cx="1738213" cy="11475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3203848" y="256490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11960" y="2411015"/>
            <a:ext cx="359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Click</a:t>
            </a:r>
            <a:r>
              <a:rPr lang="cs-CZ" sz="1400" dirty="0" smtClean="0"/>
              <a:t> and </a:t>
            </a:r>
            <a:r>
              <a:rPr lang="cs-CZ" sz="1400" dirty="0" err="1" smtClean="0"/>
              <a:t>edit</a:t>
            </a:r>
            <a:r>
              <a:rPr lang="cs-CZ" sz="1400" dirty="0" smtClean="0"/>
              <a:t>-&gt;</a:t>
            </a:r>
            <a:r>
              <a:rPr lang="cs-CZ" sz="1400" dirty="0" err="1" smtClean="0"/>
              <a:t>Released</a:t>
            </a:r>
            <a:r>
              <a:rPr lang="cs-CZ" sz="1400" dirty="0" smtClean="0"/>
              <a:t> </a:t>
            </a:r>
            <a:r>
              <a:rPr lang="cs-CZ" sz="1400" dirty="0" err="1" smtClean="0"/>
              <a:t>Production</a:t>
            </a:r>
            <a:r>
              <a:rPr lang="cs-CZ" sz="1400" dirty="0" smtClean="0"/>
              <a:t> </a:t>
            </a:r>
            <a:r>
              <a:rPr lang="cs-CZ" sz="1400" dirty="0" err="1" smtClean="0"/>
              <a:t>Order</a:t>
            </a:r>
            <a:r>
              <a:rPr lang="cs-CZ" sz="1400" dirty="0" smtClean="0"/>
              <a:t>-&gt;</a:t>
            </a:r>
            <a:r>
              <a:rPr lang="cs-CZ" sz="1400" b="1" dirty="0" smtClean="0"/>
              <a:t>F7</a:t>
            </a:r>
            <a:endParaRPr lang="cs-CZ" sz="1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344" y="3203329"/>
            <a:ext cx="5561905" cy="24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Lines)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530120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Data such as Setup times and Run Times was entered </a:t>
            </a:r>
            <a:r>
              <a:rPr lang="en-ZA" dirty="0" smtClean="0"/>
              <a:t>manually. </a:t>
            </a:r>
            <a:r>
              <a:rPr lang="en-ZA" dirty="0"/>
              <a:t>We have used exact data from original </a:t>
            </a:r>
            <a:r>
              <a:rPr lang="en-ZA" dirty="0" smtClean="0"/>
              <a:t>Routing 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1993070" y="6093296"/>
            <a:ext cx="24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 and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07" y="1170137"/>
            <a:ext cx="1898111" cy="11067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66211" y="1239136"/>
            <a:ext cx="1886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     </a:t>
            </a:r>
            <a:r>
              <a:rPr lang="cs-CZ" dirty="0" err="1" smtClean="0"/>
              <a:t>Released</a:t>
            </a:r>
            <a:endParaRPr lang="cs-CZ" dirty="0" smtClean="0"/>
          </a:p>
          <a:p>
            <a:r>
              <a:rPr lang="cs-CZ" dirty="0" err="1" smtClean="0"/>
              <a:t>Production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1993070" y="1277661"/>
            <a:ext cx="432048" cy="339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91519" y="1338206"/>
            <a:ext cx="3941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manchines</a:t>
            </a:r>
            <a:endParaRPr lang="cs-CZ" dirty="0" smtClean="0"/>
          </a:p>
          <a:p>
            <a:r>
              <a:rPr lang="cs-CZ" dirty="0" smtClean="0"/>
              <a:t> and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119771"/>
            <a:ext cx="1209524" cy="13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366554"/>
            <a:ext cx="7499176" cy="22144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7236296" y="4734309"/>
            <a:ext cx="432048" cy="36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428330"/>
            <a:ext cx="2457143" cy="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délník 14"/>
          <p:cNvSpPr/>
          <p:nvPr/>
        </p:nvSpPr>
        <p:spPr>
          <a:xfrm>
            <a:off x="7553156" y="467478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Manually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registering</a:t>
            </a:r>
            <a:r>
              <a:rPr lang="cs-CZ" dirty="0" smtClean="0"/>
              <a:t> (F9) 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6" y="1556792"/>
            <a:ext cx="8212853" cy="2259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7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End of the English se</a:t>
            </a:r>
            <a:r>
              <a:rPr lang="cs-CZ" dirty="0" err="1"/>
              <a:t>ction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43808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is the end</a:t>
            </a:r>
            <a:br>
              <a:rPr lang="en-US" dirty="0"/>
            </a:br>
            <a:r>
              <a:rPr lang="en-US" dirty="0"/>
              <a:t>Beautiful friend</a:t>
            </a:r>
            <a:br>
              <a:rPr lang="en-US" dirty="0"/>
            </a:br>
            <a:r>
              <a:rPr lang="en-US" dirty="0"/>
              <a:t>This is the end</a:t>
            </a:r>
            <a:br>
              <a:rPr lang="en-US" dirty="0"/>
            </a:br>
            <a:r>
              <a:rPr lang="en-US" dirty="0"/>
              <a:t>My only friend, the end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So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……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934097" cy="204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Czech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Česká verze příkladu na výrobu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16832"/>
            <a:ext cx="3405758" cy="32695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19217" y="5318118"/>
            <a:ext cx="370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Určeno pro kurzy BPH_PIS- BPH_PIS2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9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9487" y="1484784"/>
            <a:ext cx="852451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Požadavek  (Prodejní objednávka) bude na prodej Předního náboje 1150 (na skladě 200), </a:t>
            </a:r>
          </a:p>
          <a:p>
            <a:r>
              <a:rPr lang="cs-CZ" dirty="0"/>
              <a:t>jehož kusovník se  skládá ze dvou komponent 1151 (200 na skladě)</a:t>
            </a:r>
          </a:p>
          <a:p>
            <a:r>
              <a:rPr lang="cs-CZ" dirty="0"/>
              <a:t> a 1155 (200 na skladě).</a:t>
            </a:r>
          </a:p>
          <a:p>
            <a:endParaRPr lang="cs-CZ" b="1" dirty="0"/>
          </a:p>
          <a:p>
            <a:r>
              <a:rPr lang="cs-CZ" b="1" dirty="0"/>
              <a:t>Příprava dat pro příklad :  </a:t>
            </a:r>
            <a:r>
              <a:rPr lang="cs-CZ" dirty="0"/>
              <a:t>Změňte u obou komponent (1151 a 1155) </a:t>
            </a:r>
          </a:p>
          <a:p>
            <a:r>
              <a:rPr lang="cs-CZ" dirty="0"/>
              <a:t>Způsob přiobjednání na Dávka-pro- dávku. Dále s pomocí deníku zboží prodejte 200 ks </a:t>
            </a:r>
          </a:p>
          <a:p>
            <a:r>
              <a:rPr lang="cs-CZ" dirty="0"/>
              <a:t>výrobku 1150 a  jeho komponent 1151 a 1155. </a:t>
            </a:r>
            <a:r>
              <a:rPr lang="cs-CZ" dirty="0" smtClean="0"/>
              <a:t>Pozor: </a:t>
            </a:r>
            <a:r>
              <a:rPr lang="cs-CZ" dirty="0"/>
              <a:t>komponenty i výrobek</a:t>
            </a:r>
          </a:p>
          <a:p>
            <a:r>
              <a:rPr lang="cs-CZ" dirty="0"/>
              <a:t>nejsou uloženy na žádné lokaci. Dále změňte na záložkách Doplnění</a:t>
            </a:r>
          </a:p>
          <a:p>
            <a:r>
              <a:rPr lang="cs-CZ" dirty="0"/>
              <a:t>u obou komponent dodavatel na 10000. </a:t>
            </a:r>
            <a:r>
              <a:rPr lang="cs-CZ" dirty="0" smtClean="0"/>
              <a:t>Dále vynulujte pole zmetky a pole</a:t>
            </a:r>
          </a:p>
          <a:p>
            <a:r>
              <a:rPr lang="cs-CZ" dirty="0" smtClean="0"/>
              <a:t>Bezpečnostní zásoba </a:t>
            </a:r>
            <a:endParaRPr lang="cs-CZ" dirty="0"/>
          </a:p>
          <a:p>
            <a:endParaRPr lang="cs-CZ" dirty="0"/>
          </a:p>
          <a:p>
            <a:r>
              <a:rPr lang="cs-CZ" dirty="0"/>
              <a:t>Výsledkem  požadavku bude naplánování Výrobní zakázky a její následné odhlášení </a:t>
            </a:r>
          </a:p>
          <a:p>
            <a:r>
              <a:rPr lang="cs-CZ" dirty="0"/>
              <a:t>(komponenty do spotřeby a výrobek na sklad)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13919"/>
            <a:ext cx="8171102" cy="12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Vynulování počtů 1150..1155 na skladě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193"/>
            <a:ext cx="3466667" cy="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22" y="2560193"/>
            <a:ext cx="6391835" cy="1019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83622" y="2154911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Deník zboží -&gt;F9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Prodejní objednávka na 100 ks 1150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611559" y="1409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Dostaneme upozornění, že podsestava kola 1150 není na skladě !! Reakce-&gt;ANO</a:t>
            </a:r>
          </a:p>
          <a:p>
            <a:r>
              <a:rPr lang="cs-CZ" b="1" dirty="0">
                <a:solidFill>
                  <a:srgbClr val="FF0000"/>
                </a:solidFill>
              </a:rPr>
              <a:t>Dále změňte Plánované datum dodávky na  datum </a:t>
            </a:r>
            <a:r>
              <a:rPr lang="cs-CZ" b="1" dirty="0" smtClean="0">
                <a:solidFill>
                  <a:srgbClr val="FF0000"/>
                </a:solidFill>
              </a:rPr>
              <a:t>20.4. </a:t>
            </a:r>
            <a:r>
              <a:rPr lang="cs-CZ" dirty="0"/>
              <a:t>, tedy dostatečně daleko od pracovního data – Důvod : aby plánovací algoritmus </a:t>
            </a:r>
            <a:r>
              <a:rPr lang="cs-CZ" dirty="0" smtClean="0"/>
              <a:t>neplánoval </a:t>
            </a:r>
            <a:r>
              <a:rPr lang="cs-CZ" dirty="0"/>
              <a:t>počátek výroby na data před pracovním datem.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4" y="4774175"/>
            <a:ext cx="2368454" cy="1773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35078"/>
            <a:ext cx="7634891" cy="81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724128" y="2633408"/>
            <a:ext cx="131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Prodejní řádek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12" y="3717032"/>
            <a:ext cx="1838095" cy="21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>
            <a:endCxn id="5" idx="0"/>
          </p:cNvCxnSpPr>
          <p:nvPr/>
        </p:nvCxnSpPr>
        <p:spPr>
          <a:xfrm>
            <a:off x="7325359" y="3385392"/>
            <a:ext cx="1" cy="331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419872" y="3472986"/>
            <a:ext cx="0" cy="35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55576" y="4415966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krok  procesu plánování </a:t>
            </a:r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>
            <a:off x="4427983" y="6093296"/>
            <a:ext cx="396044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165119" y="623266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Viz další snímek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78058"/>
            <a:ext cx="5816677" cy="7292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69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Plánovací sešit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1142303"/>
            <a:ext cx="2736304" cy="8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3275856" y="1274669"/>
            <a:ext cx="586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Plánované datum dodávky (viz prodejní řádek)</a:t>
            </a:r>
          </a:p>
          <a:p>
            <a:r>
              <a:rPr lang="cs-CZ" sz="1600" dirty="0"/>
              <a:t> je pro tuto databázi 4.5.2017. Do Čísla zboží  zavedeme ručně Jak číslo výrobku tak i čísla komponent -&gt;1150|1151|1155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48880"/>
            <a:ext cx="2475548" cy="23762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Šipka doprava 7"/>
          <p:cNvSpPr/>
          <p:nvPr/>
        </p:nvSpPr>
        <p:spPr>
          <a:xfrm>
            <a:off x="3707904" y="3138534"/>
            <a:ext cx="396044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445040" y="3277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Viz další snímek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443" y="40770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zakázky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6" y="4293096"/>
            <a:ext cx="6769098" cy="13927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Šipka dolů 6"/>
          <p:cNvSpPr/>
          <p:nvPr/>
        </p:nvSpPr>
        <p:spPr>
          <a:xfrm>
            <a:off x="3774783" y="3477419"/>
            <a:ext cx="936104" cy="675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8168"/>
            <a:ext cx="7982951" cy="14504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32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sz="3200"/>
              <a:t>Determination of the Reorder Point (</a:t>
            </a:r>
            <a:r>
              <a:rPr lang="en-ZA" altLang="cs-CZ" sz="3200" b="1"/>
              <a:t>ROP</a:t>
            </a:r>
            <a:r>
              <a:rPr lang="en-ZA" altLang="cs-CZ" sz="3200"/>
              <a:t>)</a:t>
            </a:r>
            <a:br>
              <a:rPr lang="en-ZA" altLang="cs-CZ" sz="3200"/>
            </a:br>
            <a:endParaRPr lang="en-ZA" altLang="cs-CZ" sz="3200"/>
          </a:p>
        </p:txBody>
      </p:sp>
      <p:sp>
        <p:nvSpPr>
          <p:cNvPr id="17411" name="Zástupný symbol pro obsah 3"/>
          <p:cNvSpPr>
            <a:spLocks noGrp="1"/>
          </p:cNvSpPr>
          <p:nvPr>
            <p:ph idx="1"/>
          </p:nvPr>
        </p:nvSpPr>
        <p:spPr>
          <a:xfrm>
            <a:off x="239713" y="1484313"/>
            <a:ext cx="8229600" cy="4525962"/>
          </a:xfrm>
        </p:spPr>
        <p:txBody>
          <a:bodyPr/>
          <a:lstStyle/>
          <a:p>
            <a:r>
              <a:rPr lang="en-US" altLang="cs-CZ" sz="1400" b="1" dirty="0">
                <a:solidFill>
                  <a:srgbClr val="0070C0"/>
                </a:solidFill>
              </a:rPr>
              <a:t>ROP</a:t>
            </a:r>
            <a:r>
              <a:rPr lang="en-US" altLang="cs-CZ" sz="1400" dirty="0">
                <a:solidFill>
                  <a:srgbClr val="00B050"/>
                </a:solidFill>
              </a:rPr>
              <a:t>=expected demand during lead time </a:t>
            </a:r>
            <a:r>
              <a:rPr lang="en-US" altLang="cs-CZ" sz="1400" dirty="0">
                <a:solidFill>
                  <a:srgbClr val="FF0000"/>
                </a:solidFill>
              </a:rPr>
              <a:t>+ safety stock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36599"/>
            <a:ext cx="66246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7132638" y="5229225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ovéPole 3"/>
          <p:cNvSpPr txBox="1">
            <a:spLocks noChangeArrowheads="1"/>
          </p:cNvSpPr>
          <p:nvPr/>
        </p:nvSpPr>
        <p:spPr bwMode="auto">
          <a:xfrm>
            <a:off x="7207250" y="5318125"/>
            <a:ext cx="354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812088" y="4797425"/>
            <a:ext cx="0" cy="86360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ovéPole 10"/>
          <p:cNvSpPr txBox="1">
            <a:spLocks noChangeArrowheads="1"/>
          </p:cNvSpPr>
          <p:nvPr/>
        </p:nvSpPr>
        <p:spPr bwMode="auto">
          <a:xfrm>
            <a:off x="7885113" y="5091113"/>
            <a:ext cx="77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70C0"/>
                </a:solidFill>
              </a:rPr>
              <a:t>50=ROP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300788" y="4797425"/>
            <a:ext cx="0" cy="431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ovéPole 12"/>
          <p:cNvSpPr txBox="1">
            <a:spLocks noChangeArrowheads="1"/>
          </p:cNvSpPr>
          <p:nvPr/>
        </p:nvSpPr>
        <p:spPr bwMode="auto">
          <a:xfrm>
            <a:off x="6375400" y="4886325"/>
            <a:ext cx="877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00B050"/>
                </a:solidFill>
              </a:rPr>
              <a:t>50-20=30</a:t>
            </a:r>
            <a:r>
              <a:rPr lang="cs-CZ" altLang="cs-CZ" sz="1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292725" y="6093296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LT =</a:t>
            </a:r>
            <a:r>
              <a:rPr lang="cs-CZ" dirty="0" err="1"/>
              <a:t>Lead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>
            <a:off x="6766911" y="4149080"/>
            <a:ext cx="1981553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/>
              <a:t>Expected</a:t>
            </a:r>
            <a:r>
              <a:rPr lang="cs-CZ" sz="1000" dirty="0"/>
              <a:t> </a:t>
            </a:r>
            <a:r>
              <a:rPr lang="cs-CZ" sz="1000" dirty="0" err="1"/>
              <a:t>demand</a:t>
            </a:r>
            <a:r>
              <a:rPr lang="cs-CZ" sz="1000" dirty="0"/>
              <a:t>=30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45" y="1855615"/>
            <a:ext cx="5105517" cy="153251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891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Seši</a:t>
            </a:r>
            <a:r>
              <a:rPr lang="cs-CZ" dirty="0" smtClean="0"/>
              <a:t> plánování po naplánování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2936"/>
            <a:ext cx="4464496" cy="23037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148064" y="3140968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Plánovací sešit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120787" y="3881511"/>
            <a:ext cx="1283795" cy="46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Výrobní</a:t>
            </a:r>
          </a:p>
          <a:p>
            <a:pPr algn="ctr"/>
            <a:r>
              <a:rPr lang="cs-CZ" sz="1200" dirty="0" smtClean="0"/>
              <a:t>objednávka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6595670" y="3881513"/>
            <a:ext cx="1283795" cy="46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Nákupní objednávka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6610783" y="4479762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13790" y="446030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1151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135923" y="4486994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5814310" y="3517466"/>
            <a:ext cx="753531" cy="308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493060" y="3588498"/>
            <a:ext cx="744508" cy="23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6610783" y="4807224"/>
            <a:ext cx="1283795" cy="19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28901" y="478053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1155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80639" y="4453068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1150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4582"/>
            <a:ext cx="7982951" cy="14504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0" name="Obdélník 19"/>
          <p:cNvSpPr/>
          <p:nvPr/>
        </p:nvSpPr>
        <p:spPr>
          <a:xfrm>
            <a:off x="2483768" y="1410079"/>
            <a:ext cx="576064" cy="514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5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Řádky nákupní objednávky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3963"/>
            <a:ext cx="7807459" cy="10854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678738" y="5966391"/>
            <a:ext cx="746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Doplňte číslo faktury dodavatele a zaúčtuje F9-&gt;podívejte se na položky zboží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6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zboží po zaúčtování příjmu komponent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6" y="2060848"/>
            <a:ext cx="7818647" cy="18584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7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Výrobní zakázka </a:t>
            </a:r>
            <a:r>
              <a:rPr lang="cs-CZ" dirty="0" smtClean="0"/>
              <a:t>a změna jejího stavu</a:t>
            </a:r>
            <a:br>
              <a:rPr lang="cs-CZ" dirty="0" smtClean="0"/>
            </a:br>
            <a:r>
              <a:rPr lang="cs-CZ" dirty="0" smtClean="0"/>
              <a:t>(Pevně plánovaná VZ -&gt;Vydaná VZ)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2891045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212976"/>
            <a:ext cx="5767046" cy="35027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123728" y="21328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63" y="1575713"/>
            <a:ext cx="1796487" cy="13303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 flipV="1">
            <a:off x="3203848" y="2497758"/>
            <a:ext cx="2846521" cy="71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 je v dílně  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2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Vydaná VZ a její komponenty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1895238" cy="13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91" y="1351683"/>
            <a:ext cx="1965863" cy="11900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4" y="3284984"/>
            <a:ext cx="5869764" cy="29838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2123728" y="2422794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3880639" y="2560825"/>
            <a:ext cx="396044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617775" y="270019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Viz další snímek 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Kusovník a technologický postup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5" y="1442790"/>
            <a:ext cx="8238095" cy="14666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9" y="3284984"/>
            <a:ext cx="8224571" cy="18722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059832" y="1474176"/>
            <a:ext cx="24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Řádek VZ-&gt;Komponenty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92269" y="3307577"/>
            <a:ext cx="23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Řádek VZ-&gt;TNG postup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Statistika VZ </a:t>
            </a:r>
            <a:r>
              <a:rPr lang="cs-CZ" sz="2800" dirty="0">
                <a:solidFill>
                  <a:srgbClr val="0070C0"/>
                </a:solidFill>
              </a:rPr>
              <a:t>(s pomocí F7)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85087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Odhlášení spotřeby a zdrojů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2505878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15816" y="1486525"/>
            <a:ext cx="595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řádku VZ vydané, kde je ikona Funkce najdete Deník výroby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6465"/>
            <a:ext cx="7981374" cy="2282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5576" y="5373216"/>
            <a:ext cx="8066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Zadejte </a:t>
            </a:r>
            <a:r>
              <a:rPr lang="cs-CZ" dirty="0" smtClean="0"/>
              <a:t>ručně odhadnutou </a:t>
            </a:r>
            <a:r>
              <a:rPr lang="cs-CZ" dirty="0"/>
              <a:t>dobu seřízení a zpracování včetně spotřeby materiálu. </a:t>
            </a:r>
          </a:p>
          <a:p>
            <a:r>
              <a:rPr lang="cs-CZ" dirty="0"/>
              <a:t>Zadané hodnoty by  se neměly lišit od TNG postupu uvedeného pře několika snímky.</a:t>
            </a:r>
          </a:p>
          <a:p>
            <a:r>
              <a:rPr lang="cs-CZ" dirty="0"/>
              <a:t>Na dalším obrázku to zobrazíme ještě jednou pro ulehčení zadávání hodnot do </a:t>
            </a:r>
          </a:p>
          <a:p>
            <a:r>
              <a:rPr lang="cs-CZ" dirty="0"/>
              <a:t>Výrobního deníku. Zde se často používají dotykové obrazovky a BAR čtečky</a:t>
            </a:r>
          </a:p>
        </p:txBody>
      </p:sp>
    </p:spTree>
    <p:extLst>
      <p:ext uri="{BB962C8B-B14F-4D97-AF65-F5344CB8AC3E}">
        <p14:creationId xmlns:p14="http://schemas.microsoft.com/office/powerpoint/2010/main" val="25687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Deník výroby po vyplnění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511079" y="3309246"/>
            <a:ext cx="52873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27584" y="4172681"/>
            <a:ext cx="821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Záměrně </a:t>
            </a:r>
            <a:r>
              <a:rPr lang="cs-CZ" dirty="0" smtClean="0"/>
              <a:t>je množné některé </a:t>
            </a:r>
            <a:r>
              <a:rPr lang="cs-CZ" dirty="0"/>
              <a:t>časy </a:t>
            </a:r>
            <a:r>
              <a:rPr lang="cs-CZ" dirty="0" smtClean="0"/>
              <a:t>změnit- </a:t>
            </a:r>
            <a:r>
              <a:rPr lang="cs-CZ" dirty="0"/>
              <a:t>reálné časy nemusí přesně odpovídat plánu.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52782"/>
            <a:ext cx="233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16" y="1315698"/>
            <a:ext cx="6706826" cy="1849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27" y="4759460"/>
            <a:ext cx="2571429" cy="8476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/>
          <p:cNvCxnSpPr>
            <a:stCxn id="18435" idx="3"/>
          </p:cNvCxnSpPr>
          <p:nvPr/>
        </p:nvCxnSpPr>
        <p:spPr>
          <a:xfrm>
            <a:off x="3737273" y="5352857"/>
            <a:ext cx="1195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sz="3200" dirty="0"/>
              <a:t>Determination of the Reorder Point (ROP)</a:t>
            </a:r>
            <a:br>
              <a:rPr lang="en-ZA" altLang="cs-CZ" sz="3200" dirty="0"/>
            </a:br>
            <a:r>
              <a:rPr lang="cs-CZ" altLang="cs-CZ" sz="1600" dirty="0">
                <a:solidFill>
                  <a:srgbClr val="FF0000"/>
                </a:solidFill>
              </a:rPr>
              <a:t>(</a:t>
            </a:r>
            <a:r>
              <a:rPr lang="cs-CZ" altLang="cs-CZ" sz="1600" dirty="0" err="1">
                <a:solidFill>
                  <a:srgbClr val="FF0000"/>
                </a:solidFill>
              </a:rPr>
              <a:t>home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>
                <a:solidFill>
                  <a:srgbClr val="FF0000"/>
                </a:solidFill>
              </a:rPr>
              <a:t>study -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AOPR-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only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for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avid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readers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-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will</a:t>
            </a:r>
            <a:r>
              <a:rPr lang="cs-CZ" altLang="cs-CZ" sz="16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be</a:t>
            </a:r>
            <a:r>
              <a:rPr lang="cs-CZ" altLang="cs-CZ" sz="1600" dirty="0" smtClean="0">
                <a:solidFill>
                  <a:srgbClr val="FF0000"/>
                </a:solidFill>
              </a:rPr>
              <a:t> not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discussed</a:t>
            </a:r>
            <a:r>
              <a:rPr lang="cs-CZ" altLang="cs-CZ" sz="16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during</a:t>
            </a:r>
            <a:r>
              <a:rPr lang="cs-CZ" altLang="cs-CZ" sz="16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exams</a:t>
            </a:r>
            <a:r>
              <a:rPr lang="cs-CZ" altLang="cs-CZ" sz="1600" dirty="0" smtClean="0">
                <a:solidFill>
                  <a:srgbClr val="FF0000"/>
                </a:solidFill>
              </a:rPr>
              <a:t>)</a:t>
            </a:r>
            <a:endParaRPr lang="cs-CZ" altLang="cs-CZ" sz="1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ROP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sz="2400" dirty="0"/>
              <a:t>expected demand during lead time</a:t>
            </a:r>
            <a:r>
              <a:rPr lang="cs-CZ" sz="2400" dirty="0"/>
              <a:t> + </a:t>
            </a:r>
            <a:r>
              <a:rPr lang="cs-CZ" sz="2400" b="1" dirty="0">
                <a:solidFill>
                  <a:srgbClr val="FF0000"/>
                </a:solidFill>
              </a:rPr>
              <a:t>z*</a:t>
            </a:r>
            <a:r>
              <a:rPr lang="el-GR" sz="2400" b="1" dirty="0">
                <a:solidFill>
                  <a:srgbClr val="FF0000"/>
                </a:solidFill>
              </a:rPr>
              <a:t> σ</a:t>
            </a:r>
            <a:r>
              <a:rPr lang="cs-CZ" sz="2400" b="1" baseline="-25000" dirty="0" err="1">
                <a:solidFill>
                  <a:srgbClr val="FF0000"/>
                </a:solidFill>
              </a:rPr>
              <a:t>dLT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    </a:t>
            </a:r>
            <a:r>
              <a:rPr lang="cs-CZ" sz="1400" dirty="0" err="1"/>
              <a:t>where</a:t>
            </a:r>
            <a:r>
              <a:rPr lang="cs-CZ" sz="1400" dirty="0"/>
              <a:t>  </a:t>
            </a:r>
            <a:r>
              <a:rPr lang="cs-CZ" sz="1800" b="1" dirty="0"/>
              <a:t>z </a:t>
            </a:r>
            <a:r>
              <a:rPr lang="cs-CZ" sz="1400" dirty="0"/>
              <a:t> = </a:t>
            </a:r>
            <a:r>
              <a:rPr lang="cs-CZ" sz="1400" dirty="0" err="1"/>
              <a:t>number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standard </a:t>
            </a:r>
            <a:r>
              <a:rPr lang="cs-CZ" sz="1400" dirty="0" err="1"/>
              <a:t>deviations</a:t>
            </a:r>
            <a:r>
              <a:rPr lang="cs-CZ" sz="1400" dirty="0"/>
              <a:t> and   </a:t>
            </a:r>
          </a:p>
          <a:p>
            <a:pPr marL="0" indent="0">
              <a:buFontTx/>
              <a:buNone/>
              <a:defRPr/>
            </a:pPr>
            <a:r>
              <a:rPr lang="cs-CZ" sz="1400" dirty="0"/>
              <a:t>                     </a:t>
            </a:r>
            <a:r>
              <a:rPr lang="el-GR" sz="1800" b="1" dirty="0"/>
              <a:t>σ</a:t>
            </a:r>
            <a:r>
              <a:rPr lang="cs-CZ" sz="1800" b="1" baseline="-25000" dirty="0" err="1"/>
              <a:t>dLT</a:t>
            </a:r>
            <a:r>
              <a:rPr lang="cs-CZ" sz="1800" b="1" baseline="-25000" dirty="0"/>
              <a:t> = </a:t>
            </a:r>
            <a:r>
              <a:rPr lang="en-US" sz="1400" dirty="0"/>
              <a:t>the standard deviation of lead time demand</a:t>
            </a:r>
            <a:r>
              <a:rPr lang="cs-CZ" sz="1400" dirty="0"/>
              <a:t>  and </a:t>
            </a:r>
            <a:r>
              <a:rPr lang="cs-CZ" sz="1400" b="1" dirty="0"/>
              <a:t>z*</a:t>
            </a:r>
            <a:r>
              <a:rPr lang="el-GR" sz="1400" b="1" dirty="0"/>
              <a:t> σ</a:t>
            </a:r>
            <a:r>
              <a:rPr lang="cs-CZ" sz="1400" b="1" baseline="-25000" dirty="0" err="1"/>
              <a:t>dLT</a:t>
            </a:r>
            <a:r>
              <a:rPr lang="cs-CZ" sz="1400" b="1" dirty="0"/>
              <a:t> </a:t>
            </a:r>
            <a:r>
              <a:rPr lang="cs-CZ" sz="1400" dirty="0"/>
              <a:t>=</a:t>
            </a:r>
            <a:r>
              <a:rPr lang="cs-CZ" sz="1400" b="1" dirty="0" err="1">
                <a:solidFill>
                  <a:srgbClr val="FF0000"/>
                </a:solidFill>
              </a:rPr>
              <a:t>Safety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Stock</a:t>
            </a:r>
            <a:endParaRPr lang="cs-CZ" sz="14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1400" dirty="0"/>
              <a:t>                     </a:t>
            </a:r>
            <a:r>
              <a:rPr lang="cs-CZ" sz="1400" dirty="0" err="1"/>
              <a:t>aan</a:t>
            </a:r>
            <a:r>
              <a:rPr lang="cs-CZ" sz="1400" dirty="0"/>
              <a:t>  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141663"/>
            <a:ext cx="518318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516216" y="2204864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6804248" y="2276872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VZ po zaúčtování deníku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9" y="1772816"/>
            <a:ext cx="796726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VZ po zaúčtování </a:t>
            </a:r>
            <a:r>
              <a:rPr lang="cs-CZ" sz="1600" dirty="0">
                <a:solidFill>
                  <a:srgbClr val="0070C0"/>
                </a:solidFill>
              </a:rPr>
              <a:t>(VZ-&gt;Ctrl-F7)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4221088"/>
            <a:ext cx="3872692" cy="580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4" y="1340768"/>
            <a:ext cx="7774924" cy="235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077072"/>
            <a:ext cx="3085714" cy="217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82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Dokončená VZ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7638"/>
            <a:ext cx="5454014" cy="1508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50" y="4654423"/>
            <a:ext cx="7702499" cy="1766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4788024" y="278092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407750"/>
            <a:ext cx="3230689" cy="7655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4716016" y="4173255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VZ- kalkulace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5729"/>
            <a:ext cx="5117794" cy="2569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91" y="1623526"/>
            <a:ext cx="4777676" cy="4444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79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70" y="1483043"/>
            <a:ext cx="5231453" cy="40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41203" y="836712"/>
            <a:ext cx="545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Konec </a:t>
            </a:r>
            <a:r>
              <a:rPr lang="cs-CZ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CZ sekce výroba</a:t>
            </a:r>
            <a:endParaRPr lang="cs-CZ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65478" y="5661248"/>
            <a:ext cx="5185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Děkuji za pozornost !!</a:t>
            </a:r>
          </a:p>
        </p:txBody>
      </p:sp>
    </p:spTree>
    <p:extLst>
      <p:ext uri="{BB962C8B-B14F-4D97-AF65-F5344CB8AC3E}">
        <p14:creationId xmlns:p14="http://schemas.microsoft.com/office/powerpoint/2010/main" val="2687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Example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600" dirty="0" smtClean="0">
                <a:solidFill>
                  <a:srgbClr val="FF0000"/>
                </a:solidFill>
              </a:rPr>
              <a:t>( </a:t>
            </a:r>
            <a:r>
              <a:rPr lang="cs-CZ" altLang="cs-CZ" sz="1600" dirty="0" err="1">
                <a:solidFill>
                  <a:srgbClr val="FF0000"/>
                </a:solidFill>
              </a:rPr>
              <a:t>Pareto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analysis</a:t>
            </a:r>
            <a:r>
              <a:rPr lang="cs-CZ" altLang="cs-CZ" sz="1600" dirty="0">
                <a:solidFill>
                  <a:srgbClr val="FF0000"/>
                </a:solidFill>
              </a:rPr>
              <a:t> and ABC model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simplified</a:t>
            </a:r>
            <a:r>
              <a:rPr lang="cs-CZ" altLang="cs-CZ" sz="1600" dirty="0" smtClean="0">
                <a:solidFill>
                  <a:srgbClr val="FF0000"/>
                </a:solidFill>
              </a:rPr>
              <a:t> - </a:t>
            </a:r>
            <a:r>
              <a:rPr lang="cs-CZ" altLang="cs-CZ" sz="1600" dirty="0">
                <a:solidFill>
                  <a:srgbClr val="FF0000"/>
                </a:solidFill>
              </a:rPr>
              <a:t>PWP </a:t>
            </a:r>
            <a:r>
              <a:rPr lang="cs-CZ" altLang="cs-CZ" sz="1600" dirty="0" err="1">
                <a:solidFill>
                  <a:srgbClr val="FF0000"/>
                </a:solidFill>
              </a:rPr>
              <a:t>will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be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shown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later</a:t>
            </a:r>
            <a:r>
              <a:rPr lang="cs-CZ" altLang="cs-CZ" sz="1600" dirty="0" smtClean="0">
                <a:solidFill>
                  <a:srgbClr val="FF0000"/>
                </a:solidFill>
              </a:rPr>
              <a:t>)</a:t>
            </a:r>
            <a:br>
              <a:rPr lang="cs-CZ" altLang="cs-CZ" sz="1600" dirty="0" smtClean="0">
                <a:solidFill>
                  <a:srgbClr val="FF0000"/>
                </a:solidFill>
              </a:rPr>
            </a:br>
            <a:r>
              <a:rPr lang="cs-CZ" altLang="cs-CZ" sz="1600" dirty="0">
                <a:solidFill>
                  <a:srgbClr val="FF0000"/>
                </a:solidFill>
              </a:rPr>
              <a:t/>
            </a:r>
            <a:br>
              <a:rPr lang="cs-CZ" altLang="cs-CZ" sz="1600" dirty="0">
                <a:solidFill>
                  <a:srgbClr val="FF0000"/>
                </a:solidFill>
              </a:rPr>
            </a:br>
            <a:r>
              <a:rPr lang="cs-CZ" altLang="cs-CZ" sz="1600" dirty="0">
                <a:solidFill>
                  <a:srgbClr val="FF0000"/>
                </a:solidFill>
              </a:rPr>
              <a:t>(</a:t>
            </a:r>
            <a:r>
              <a:rPr lang="cs-CZ" altLang="cs-CZ" sz="1600" dirty="0" err="1">
                <a:solidFill>
                  <a:srgbClr val="FF0000"/>
                </a:solidFill>
              </a:rPr>
              <a:t>home</a:t>
            </a:r>
            <a:r>
              <a:rPr lang="cs-CZ" altLang="cs-CZ" sz="1600" dirty="0">
                <a:solidFill>
                  <a:srgbClr val="FF0000"/>
                </a:solidFill>
              </a:rPr>
              <a:t> study - AOPR-</a:t>
            </a:r>
            <a:r>
              <a:rPr lang="cs-CZ" altLang="cs-CZ" sz="1600" dirty="0" err="1">
                <a:solidFill>
                  <a:srgbClr val="FF0000"/>
                </a:solidFill>
              </a:rPr>
              <a:t>only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for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avid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readers</a:t>
            </a:r>
            <a:r>
              <a:rPr lang="cs-CZ" altLang="cs-CZ" sz="1600" dirty="0">
                <a:solidFill>
                  <a:srgbClr val="FF0000"/>
                </a:solidFill>
              </a:rPr>
              <a:t>- </a:t>
            </a:r>
            <a:r>
              <a:rPr lang="cs-CZ" altLang="cs-CZ" sz="1600" dirty="0" err="1">
                <a:solidFill>
                  <a:srgbClr val="FF0000"/>
                </a:solidFill>
              </a:rPr>
              <a:t>will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be</a:t>
            </a:r>
            <a:r>
              <a:rPr lang="cs-CZ" altLang="cs-CZ" sz="1600" dirty="0">
                <a:solidFill>
                  <a:srgbClr val="FF0000"/>
                </a:solidFill>
              </a:rPr>
              <a:t> not </a:t>
            </a:r>
            <a:r>
              <a:rPr lang="cs-CZ" altLang="cs-CZ" sz="1600" dirty="0" err="1">
                <a:solidFill>
                  <a:srgbClr val="FF0000"/>
                </a:solidFill>
              </a:rPr>
              <a:t>discussed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during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exams</a:t>
            </a:r>
            <a:r>
              <a:rPr lang="cs-CZ" altLang="cs-CZ" sz="1600" dirty="0" smtClean="0">
                <a:solidFill>
                  <a:srgbClr val="FF0000"/>
                </a:solidFill>
              </a:rPr>
              <a:t>)</a:t>
            </a:r>
            <a:endParaRPr lang="cs-CZ" altLang="cs-CZ" sz="1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47688" y="18526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The manager of a construction supply house determined knows that demand for sand during lead time averages is </a:t>
            </a:r>
            <a:r>
              <a:rPr lang="en-US" sz="2800" b="1" kern="0" dirty="0" smtClean="0">
                <a:solidFill>
                  <a:srgbClr val="000000"/>
                </a:solidFill>
              </a:rPr>
              <a:t>50</a:t>
            </a:r>
            <a:r>
              <a:rPr lang="en-US" sz="2800" kern="0" dirty="0" smtClean="0">
                <a:solidFill>
                  <a:srgbClr val="000000"/>
                </a:solidFill>
              </a:rPr>
              <a:t> tons. 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The manager knows, that demand during lead time could be described by a normal distribution that has a mean of 50 tons and a Standard Deviation of 5 tons (</a:t>
            </a:r>
            <a:r>
              <a:rPr lang="en-US" b="1" dirty="0" err="1" smtClean="0"/>
              <a:t>σ</a:t>
            </a:r>
            <a:r>
              <a:rPr lang="en-US" b="1" baseline="-25000" dirty="0" err="1" smtClean="0"/>
              <a:t>dLT</a:t>
            </a:r>
            <a:r>
              <a:rPr lang="en-US" b="1" baseline="-25000" dirty="0" smtClean="0"/>
              <a:t> )</a:t>
            </a:r>
            <a:endParaRPr lang="en-US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T</a:t>
            </a:r>
            <a:r>
              <a:rPr lang="en-US" sz="2800" kern="0" dirty="0" smtClean="0">
                <a:solidFill>
                  <a:srgbClr val="000000"/>
                </a:solidFill>
              </a:rPr>
              <a:t>he manager is willing to accept a stock out the risk of no more than 3 percent 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Example</a:t>
            </a:r>
            <a:r>
              <a:rPr lang="cs-CZ" altLang="cs-CZ" dirty="0"/>
              <a:t>-data</a:t>
            </a:r>
            <a:br>
              <a:rPr lang="cs-CZ" altLang="cs-CZ" dirty="0"/>
            </a:br>
            <a:r>
              <a:rPr lang="cs-CZ" altLang="cs-CZ" sz="1600" dirty="0">
                <a:solidFill>
                  <a:srgbClr val="FF0000"/>
                </a:solidFill>
              </a:rPr>
              <a:t/>
            </a:r>
            <a:br>
              <a:rPr lang="cs-CZ" altLang="cs-CZ" sz="1600" dirty="0">
                <a:solidFill>
                  <a:srgbClr val="FF0000"/>
                </a:solidFill>
              </a:rPr>
            </a:br>
            <a:r>
              <a:rPr lang="cs-CZ" altLang="cs-CZ" sz="1600" dirty="0">
                <a:solidFill>
                  <a:srgbClr val="FF0000"/>
                </a:solidFill>
              </a:rPr>
              <a:t>(</a:t>
            </a:r>
            <a:r>
              <a:rPr lang="cs-CZ" altLang="cs-CZ" sz="1600" dirty="0" err="1">
                <a:solidFill>
                  <a:srgbClr val="FF0000"/>
                </a:solidFill>
              </a:rPr>
              <a:t>home</a:t>
            </a:r>
            <a:r>
              <a:rPr lang="cs-CZ" altLang="cs-CZ" sz="1600" dirty="0">
                <a:solidFill>
                  <a:srgbClr val="FF0000"/>
                </a:solidFill>
              </a:rPr>
              <a:t> study - AOPR-</a:t>
            </a:r>
            <a:r>
              <a:rPr lang="cs-CZ" altLang="cs-CZ" sz="1600" dirty="0" err="1">
                <a:solidFill>
                  <a:srgbClr val="FF0000"/>
                </a:solidFill>
              </a:rPr>
              <a:t>only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for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avid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readers</a:t>
            </a:r>
            <a:r>
              <a:rPr lang="cs-CZ" altLang="cs-CZ" sz="1600" dirty="0">
                <a:solidFill>
                  <a:srgbClr val="FF0000"/>
                </a:solidFill>
              </a:rPr>
              <a:t>- </a:t>
            </a:r>
            <a:r>
              <a:rPr lang="cs-CZ" altLang="cs-CZ" sz="1600" dirty="0" err="1">
                <a:solidFill>
                  <a:srgbClr val="FF0000"/>
                </a:solidFill>
              </a:rPr>
              <a:t>will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be</a:t>
            </a:r>
            <a:r>
              <a:rPr lang="cs-CZ" altLang="cs-CZ" sz="1600" dirty="0">
                <a:solidFill>
                  <a:srgbClr val="FF0000"/>
                </a:solidFill>
              </a:rPr>
              <a:t> not </a:t>
            </a:r>
            <a:r>
              <a:rPr lang="cs-CZ" altLang="cs-CZ" sz="1600" dirty="0" err="1">
                <a:solidFill>
                  <a:srgbClr val="FF0000"/>
                </a:solidFill>
              </a:rPr>
              <a:t>discussed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during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exams</a:t>
            </a:r>
            <a:r>
              <a:rPr lang="cs-CZ" altLang="cs-CZ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58800" y="1819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800" b="1" kern="0" dirty="0">
                <a:solidFill>
                  <a:srgbClr val="00B050"/>
                </a:solidFill>
              </a:rPr>
              <a:t>Expected lead time averages </a:t>
            </a:r>
            <a:r>
              <a:rPr lang="en-GB" sz="2800" kern="0" dirty="0">
                <a:solidFill>
                  <a:srgbClr val="00B050"/>
                </a:solidFill>
              </a:rPr>
              <a:t>= 50 tons. </a:t>
            </a:r>
            <a:r>
              <a:rPr lang="en-GB" kern="0" dirty="0">
                <a:solidFill>
                  <a:srgbClr val="00B050"/>
                </a:solidFill>
              </a:rPr>
              <a:t> </a:t>
            </a:r>
          </a:p>
          <a:p>
            <a:pPr>
              <a:defRPr/>
            </a:pPr>
            <a:r>
              <a:rPr lang="en-GB" sz="2800" b="1" dirty="0" err="1">
                <a:solidFill>
                  <a:srgbClr val="000000"/>
                </a:solidFill>
              </a:rPr>
              <a:t>σ</a:t>
            </a:r>
            <a:r>
              <a:rPr lang="en-GB" sz="2800" b="1" baseline="-25000" dirty="0" err="1">
                <a:solidFill>
                  <a:srgbClr val="000000"/>
                </a:solidFill>
              </a:rPr>
              <a:t>dLT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= 5 tons</a:t>
            </a:r>
            <a:endParaRPr lang="en-GB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Risk</a:t>
            </a:r>
            <a:r>
              <a:rPr lang="en-GB" kern="0" dirty="0">
                <a:solidFill>
                  <a:srgbClr val="C00000"/>
                </a:solidFill>
              </a:rPr>
              <a:t> = 3 % max</a:t>
            </a:r>
            <a:r>
              <a:rPr lang="en-GB" sz="2800" kern="0" dirty="0">
                <a:solidFill>
                  <a:srgbClr val="C00000"/>
                </a:solidFill>
              </a:rPr>
              <a:t>  </a:t>
            </a:r>
          </a:p>
          <a:p>
            <a:pPr>
              <a:defRPr/>
            </a:pPr>
            <a:r>
              <a:rPr lang="en-GB" sz="2800" b="1" kern="0" dirty="0">
                <a:solidFill>
                  <a:srgbClr val="000000"/>
                </a:solidFill>
              </a:rPr>
              <a:t>Questions :</a:t>
            </a:r>
            <a:r>
              <a:rPr lang="en-GB" sz="2800" kern="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GB" sz="2800" kern="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800" dirty="0">
                <a:solidFill>
                  <a:srgbClr val="000000"/>
                </a:solidFill>
              </a:rPr>
              <a:t>What value of </a:t>
            </a:r>
            <a:r>
              <a:rPr lang="en-GB" sz="1800" b="1" dirty="0">
                <a:solidFill>
                  <a:srgbClr val="000000"/>
                </a:solidFill>
              </a:rPr>
              <a:t>z</a:t>
            </a:r>
            <a:r>
              <a:rPr lang="en-GB" sz="1800" dirty="0">
                <a:solidFill>
                  <a:srgbClr val="000000"/>
                </a:solidFill>
              </a:rPr>
              <a:t> (number of standard deviations) is appropriate?</a:t>
            </a:r>
          </a:p>
          <a:p>
            <a:pPr lvl="1">
              <a:defRPr/>
            </a:pPr>
            <a:r>
              <a:rPr lang="en-GB" sz="1800" dirty="0">
                <a:solidFill>
                  <a:srgbClr val="000000"/>
                </a:solidFill>
              </a:rPr>
              <a:t>How much safety stock should be held?</a:t>
            </a:r>
          </a:p>
          <a:p>
            <a:pPr lvl="1">
              <a:defRPr/>
            </a:pPr>
            <a:r>
              <a:rPr lang="en-GB" sz="1800" dirty="0">
                <a:solidFill>
                  <a:srgbClr val="000000"/>
                </a:solidFill>
              </a:rPr>
              <a:t>What reorder point should be used?</a:t>
            </a:r>
          </a:p>
          <a:p>
            <a:pPr lvl="1">
              <a:defRPr/>
            </a:pPr>
            <a:endParaRPr lang="en-ZA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Example-solution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600" dirty="0" smtClean="0">
                <a:solidFill>
                  <a:srgbClr val="FF0000"/>
                </a:solidFill>
              </a:rPr>
              <a:t> (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home</a:t>
            </a:r>
            <a:r>
              <a:rPr lang="cs-CZ" altLang="cs-CZ" sz="16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FF0000"/>
                </a:solidFill>
              </a:rPr>
              <a:t>study - AOPR-</a:t>
            </a:r>
            <a:r>
              <a:rPr lang="cs-CZ" altLang="cs-CZ" sz="1600" dirty="0" err="1">
                <a:solidFill>
                  <a:srgbClr val="FF0000"/>
                </a:solidFill>
              </a:rPr>
              <a:t>only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for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avid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readers</a:t>
            </a:r>
            <a:r>
              <a:rPr lang="cs-CZ" altLang="cs-CZ" sz="1600" dirty="0">
                <a:solidFill>
                  <a:srgbClr val="FF0000"/>
                </a:solidFill>
              </a:rPr>
              <a:t>- </a:t>
            </a:r>
            <a:r>
              <a:rPr lang="cs-CZ" altLang="cs-CZ" sz="1600" dirty="0" err="1">
                <a:solidFill>
                  <a:srgbClr val="FF0000"/>
                </a:solidFill>
              </a:rPr>
              <a:t>will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be</a:t>
            </a:r>
            <a:r>
              <a:rPr lang="cs-CZ" altLang="cs-CZ" sz="1600" dirty="0">
                <a:solidFill>
                  <a:srgbClr val="FF0000"/>
                </a:solidFill>
              </a:rPr>
              <a:t> not </a:t>
            </a:r>
            <a:r>
              <a:rPr lang="cs-CZ" altLang="cs-CZ" sz="1600" dirty="0" err="1">
                <a:solidFill>
                  <a:srgbClr val="FF0000"/>
                </a:solidFill>
              </a:rPr>
              <a:t>discussed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during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 err="1">
                <a:solidFill>
                  <a:srgbClr val="FF0000"/>
                </a:solidFill>
              </a:rPr>
              <a:t>exams</a:t>
            </a:r>
            <a:r>
              <a:rPr lang="cs-CZ" altLang="cs-CZ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84213" y="1819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ZA" sz="2800" b="1" kern="0" dirty="0">
                <a:solidFill>
                  <a:srgbClr val="000000"/>
                </a:solidFill>
              </a:rPr>
              <a:t>Service level =</a:t>
            </a:r>
            <a:r>
              <a:rPr lang="en-ZA" sz="2800" kern="0" dirty="0">
                <a:solidFill>
                  <a:srgbClr val="000000"/>
                </a:solidFill>
              </a:rPr>
              <a:t>1,00-</a:t>
            </a:r>
            <a:r>
              <a:rPr lang="en-ZA" sz="2800" kern="0" dirty="0">
                <a:solidFill>
                  <a:srgbClr val="C00000"/>
                </a:solidFill>
              </a:rPr>
              <a:t>0,03</a:t>
            </a:r>
            <a:r>
              <a:rPr lang="cs-CZ" sz="2800" kern="0" dirty="0">
                <a:solidFill>
                  <a:srgbClr val="C00000"/>
                </a:solidFill>
              </a:rPr>
              <a:t> (risk)</a:t>
            </a:r>
            <a:r>
              <a:rPr lang="en-ZA" sz="2800" kern="0" dirty="0">
                <a:solidFill>
                  <a:srgbClr val="C00000"/>
                </a:solidFill>
              </a:rPr>
              <a:t> </a:t>
            </a:r>
            <a:r>
              <a:rPr lang="en-ZA" sz="2800" kern="0" dirty="0">
                <a:solidFill>
                  <a:srgbClr val="000000"/>
                </a:solidFill>
              </a:rPr>
              <a:t>=0,97 and from probability tables you will get   z= +1,88</a:t>
            </a:r>
            <a:r>
              <a:rPr lang="en-ZA" kern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cs-CZ" sz="2800" b="1" dirty="0">
                <a:solidFill>
                  <a:srgbClr val="000000"/>
                </a:solidFill>
              </a:rPr>
              <a:t> </a:t>
            </a:r>
            <a:endParaRPr lang="en-ZA" sz="2000" kern="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cs-CZ" sz="2000" kern="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cs-CZ" sz="2000" kern="0" dirty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cs-CZ" sz="2000" kern="0" dirty="0">
                <a:solidFill>
                  <a:srgbClr val="000000"/>
                </a:solidFill>
              </a:rPr>
              <a:t> </a:t>
            </a:r>
            <a:endParaRPr lang="en-ZA" sz="2000" kern="0" dirty="0">
              <a:solidFill>
                <a:srgbClr val="00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835150" y="3074988"/>
            <a:ext cx="5329238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err="1">
                <a:solidFill>
                  <a:srgbClr val="FF0000"/>
                </a:solidFill>
              </a:rPr>
              <a:t>See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next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slide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probability table</a:t>
            </a:r>
          </a:p>
        </p:txBody>
      </p:sp>
    </p:spTree>
    <p:extLst>
      <p:ext uri="{BB962C8B-B14F-4D97-AF65-F5344CB8AC3E}">
        <p14:creationId xmlns:p14="http://schemas.microsoft.com/office/powerpoint/2010/main" val="20865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1641</Words>
  <Application>Microsoft Office PowerPoint</Application>
  <PresentationFormat>Předvádění na obrazovce (4:3)</PresentationFormat>
  <Paragraphs>339</Paragraphs>
  <Slides>64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Motiv systému Office</vt:lpstr>
      <vt:lpstr>Výchozí návrh</vt:lpstr>
      <vt:lpstr>2_Výchozí návrh</vt:lpstr>
      <vt:lpstr> Basic production algorithms and its main concepts</vt:lpstr>
      <vt:lpstr>Main concepts</vt:lpstr>
      <vt:lpstr>BOM=Bill Of Material (structure of the product)</vt:lpstr>
      <vt:lpstr>Push system </vt:lpstr>
      <vt:lpstr>Determination of the Reorder Point (ROP) </vt:lpstr>
      <vt:lpstr>Determination of the Reorder Point (ROP) (home study - AOPR-only for avid readers- will be not discussed during exams)</vt:lpstr>
      <vt:lpstr>Example ( Pareto analysis and ABC model simplified - PWP will be shown later)  (home study - AOPR-only for avid readers- will be not discussed during exams)</vt:lpstr>
      <vt:lpstr>Example-data  (home study - AOPR-only for avid readers- will be not discussed during exams)</vt:lpstr>
      <vt:lpstr>Example-solution  (home study - AOPR-only for avid readers- will be not discussed during exams)</vt:lpstr>
      <vt:lpstr>Probability table home study - AOPR-only for avid readers- will be not discussed during exams</vt:lpstr>
      <vt:lpstr>Example-solution (home study - AOPR-only for avid readers- will be not discussed during exams) </vt:lpstr>
      <vt:lpstr>MRP_II =MRP + resource capacity planning </vt:lpstr>
      <vt:lpstr>BOM in MS Dynamics NAV</vt:lpstr>
      <vt:lpstr>Routings in MS Dynamics NAV</vt:lpstr>
      <vt:lpstr>Capacity of resources in MS Dynamics NAV</vt:lpstr>
      <vt:lpstr>JIT=Just In Time  </vt:lpstr>
      <vt:lpstr>Kanban principle</vt:lpstr>
      <vt:lpstr>Orders Tracking</vt:lpstr>
      <vt:lpstr>Product and two components</vt:lpstr>
      <vt:lpstr>Requirement=Demand </vt:lpstr>
      <vt:lpstr>Item (Final) 1150 </vt:lpstr>
      <vt:lpstr>Partial setup of components (both)</vt:lpstr>
      <vt:lpstr>Item (Final) 1150 </vt:lpstr>
      <vt:lpstr>Items (components) 1151 ( 1155 has the same setup)</vt:lpstr>
      <vt:lpstr>Use of Item Journal to „clean“ inventory How to go there -&gt;Warehouse -&gt;Inventory-&gt;Tasks-&gt;Item Journals</vt:lpstr>
      <vt:lpstr>Item ledger entries  Use Ctrl-F7 and filters</vt:lpstr>
      <vt:lpstr>Working date setup</vt:lpstr>
      <vt:lpstr>Sales Order for 100 pcs Demand creation- reason for production planning </vt:lpstr>
      <vt:lpstr>Sales Order lines for 100 pcs</vt:lpstr>
      <vt:lpstr>Planning worksheets (MRP) </vt:lpstr>
      <vt:lpstr>Planning worksheets</vt:lpstr>
      <vt:lpstr>Planning worksheets</vt:lpstr>
      <vt:lpstr>Firm Planned Production Orders </vt:lpstr>
      <vt:lpstr>Firm Planned Production Order </vt:lpstr>
      <vt:lpstr> Bill of Material (BOM) &amp; Routing  </vt:lpstr>
      <vt:lpstr>Firm Planned Production (animated)</vt:lpstr>
      <vt:lpstr>Created Purchase Order lines (Purchasing-&gt;Order PROcessing-&gt;Purchase Orders)</vt:lpstr>
      <vt:lpstr>Item ledger entries (only components)</vt:lpstr>
      <vt:lpstr>Change the status of Production Order</vt:lpstr>
      <vt:lpstr>Statistics from Relesed Production Order (F7)</vt:lpstr>
      <vt:lpstr>Production Journal (from icon Lines) </vt:lpstr>
      <vt:lpstr>Item entries after registering (F9)  </vt:lpstr>
      <vt:lpstr>End of the English section  </vt:lpstr>
      <vt:lpstr>Czech version of the example Česká verze příkladu na výrobu </vt:lpstr>
      <vt:lpstr>Požadavek</vt:lpstr>
      <vt:lpstr>Vynulování počtů 1150..1155 na skladě</vt:lpstr>
      <vt:lpstr>Prodejní objednávka na 100 ks 1150</vt:lpstr>
      <vt:lpstr>Plánovací sešit</vt:lpstr>
      <vt:lpstr>Sledování zakázky</vt:lpstr>
      <vt:lpstr>Seši plánování po naplánování</vt:lpstr>
      <vt:lpstr>Řádky nákupní objednávky </vt:lpstr>
      <vt:lpstr>Položky zboží po zaúčtování příjmu komponent </vt:lpstr>
      <vt:lpstr>Výrobní zakázka a změna jejího stavu (Pevně plánovaná VZ -&gt;Vydaná VZ)</vt:lpstr>
      <vt:lpstr>VZ je v dílně  </vt:lpstr>
      <vt:lpstr>Vydaná VZ a její komponenty</vt:lpstr>
      <vt:lpstr>Kusovník a technologický postup</vt:lpstr>
      <vt:lpstr>Statistika VZ (s pomocí F7)</vt:lpstr>
      <vt:lpstr>Odhlášení spotřeby a zdrojů</vt:lpstr>
      <vt:lpstr>Deník výroby po vyplnění</vt:lpstr>
      <vt:lpstr>Statistika VZ po zaúčtování deníku </vt:lpstr>
      <vt:lpstr>Položky VZ po zaúčtování (VZ-&gt;Ctrl-F7)</vt:lpstr>
      <vt:lpstr>Dokončená VZ</vt:lpstr>
      <vt:lpstr>VZ- kalkulace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Jaromír Skorkovský</cp:lastModifiedBy>
  <cp:revision>151</cp:revision>
  <dcterms:created xsi:type="dcterms:W3CDTF">2015-06-12T06:47:01Z</dcterms:created>
  <dcterms:modified xsi:type="dcterms:W3CDTF">2019-11-20T09:44:49Z</dcterms:modified>
</cp:coreProperties>
</file>