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77" r:id="rId5"/>
    <p:sldId id="278" r:id="rId6"/>
    <p:sldId id="279" r:id="rId7"/>
    <p:sldId id="257" r:id="rId8"/>
    <p:sldId id="258" r:id="rId9"/>
    <p:sldId id="259" r:id="rId10"/>
    <p:sldId id="260" r:id="rId11"/>
    <p:sldId id="265" r:id="rId12"/>
    <p:sldId id="261" r:id="rId13"/>
    <p:sldId id="262" r:id="rId14"/>
    <p:sldId id="267" r:id="rId15"/>
    <p:sldId id="272" r:id="rId16"/>
    <p:sldId id="273" r:id="rId17"/>
    <p:sldId id="274" r:id="rId18"/>
    <p:sldId id="275" r:id="rId19"/>
    <p:sldId id="276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4660"/>
  </p:normalViewPr>
  <p:slideViewPr>
    <p:cSldViewPr>
      <p:cViewPr varScale="1">
        <p:scale>
          <a:sx n="109" d="100"/>
          <a:sy n="109" d="100"/>
        </p:scale>
        <p:origin x="14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and various listed sources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Department of Corporate Economy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study- ONLY Czech </a:t>
            </a:r>
            <a:r>
              <a:rPr lang="cs-CZ" sz="2000" dirty="0" err="1" smtClean="0">
                <a:solidFill>
                  <a:srgbClr val="FF0000"/>
                </a:solidFill>
              </a:rPr>
              <a:t>courses</a:t>
            </a:r>
            <a:r>
              <a:rPr lang="cs-CZ" sz="2000" dirty="0" smtClean="0">
                <a:solidFill>
                  <a:srgbClr val="FF0000"/>
                </a:solidFill>
              </a:rPr>
              <a:t> and AOPR )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</a:t>
            </a:r>
            <a:r>
              <a:rPr lang="cs-CZ" sz="2400" dirty="0" smtClean="0">
                <a:solidFill>
                  <a:srgbClr val="0070C0"/>
                </a:solidFill>
              </a:rPr>
              <a:t>WIP=</a:t>
            </a:r>
            <a:r>
              <a:rPr lang="en-US" sz="2400" dirty="0" smtClean="0">
                <a:solidFill>
                  <a:srgbClr val="0070C0"/>
                </a:solidFill>
              </a:rPr>
              <a:t>Throughput</a:t>
            </a:r>
            <a:r>
              <a:rPr lang="cs-CZ" sz="2400" dirty="0" smtClean="0">
                <a:solidFill>
                  <a:srgbClr val="0070C0"/>
                </a:solidFill>
              </a:rPr>
              <a:t> *LT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  <a:r>
              <a:rPr lang="cs-CZ" sz="2800" b="1" dirty="0" smtClean="0"/>
              <a:t> </a:t>
            </a:r>
            <a:endParaRPr lang="en-US" sz="2400" dirty="0" smtClean="0"/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i="1" dirty="0" smtClean="0"/>
              <a:t> 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  way  of </a:t>
            </a:r>
          </a:p>
          <a:p>
            <a:pPr algn="ctr"/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en-US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way of reporting </a:t>
            </a:r>
          </a:p>
          <a:p>
            <a:pPr algn="ctr"/>
            <a:r>
              <a:rPr lang="en-US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en-US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Strategic </a:t>
            </a:r>
            <a:r>
              <a:rPr lang="en-US" dirty="0" err="1" smtClean="0"/>
              <a:t>ini</a:t>
            </a:r>
            <a:r>
              <a:rPr lang="cs-CZ" dirty="0" smtClean="0"/>
              <a:t>t</a:t>
            </a:r>
            <a:r>
              <a:rPr lang="en-US" dirty="0" err="1" smtClean="0"/>
              <a:t>iatives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300" dirty="0" smtClean="0"/>
              <a:t>(</a:t>
            </a:r>
            <a:r>
              <a:rPr lang="cs-CZ" sz="1300" dirty="0" err="1" smtClean="0"/>
              <a:t>two</a:t>
            </a:r>
            <a:r>
              <a:rPr lang="cs-CZ" sz="1300" dirty="0" smtClean="0"/>
              <a:t> </a:t>
            </a:r>
            <a:r>
              <a:rPr lang="cs-CZ" sz="1300" dirty="0" err="1" smtClean="0"/>
              <a:t>lower</a:t>
            </a:r>
            <a:r>
              <a:rPr lang="cs-CZ" sz="1300" dirty="0" smtClean="0"/>
              <a:t> BSC </a:t>
            </a:r>
            <a:r>
              <a:rPr lang="cs-CZ" sz="1300" dirty="0" err="1" smtClean="0"/>
              <a:t>layers</a:t>
            </a:r>
            <a:r>
              <a:rPr lang="cs-CZ" sz="1300" dirty="0" smtClean="0"/>
              <a:t> </a:t>
            </a:r>
            <a:r>
              <a:rPr lang="cs-CZ" sz="1300" dirty="0" err="1" smtClean="0"/>
              <a:t>have</a:t>
            </a:r>
            <a:r>
              <a:rPr lang="cs-CZ" sz="1300" dirty="0" smtClean="0"/>
              <a:t> </a:t>
            </a:r>
            <a:r>
              <a:rPr lang="cs-CZ" sz="1300" dirty="0" err="1" smtClean="0"/>
              <a:t>defined</a:t>
            </a:r>
            <a:r>
              <a:rPr lang="cs-CZ" sz="1300" dirty="0" smtClean="0"/>
              <a:t> </a:t>
            </a:r>
            <a:r>
              <a:rPr lang="cs-CZ" sz="1300" dirty="0" err="1" smtClean="0"/>
              <a:t>way</a:t>
            </a:r>
            <a:r>
              <a:rPr lang="cs-CZ" sz="1300" dirty="0" smtClean="0"/>
              <a:t>  : </a:t>
            </a:r>
            <a:r>
              <a:rPr lang="cs-CZ" sz="1400" dirty="0" err="1" smtClean="0"/>
              <a:t>Goal-Measurement-Intent-Action</a:t>
            </a:r>
            <a:r>
              <a:rPr lang="cs-CZ" sz="1400" dirty="0" smtClean="0"/>
              <a:t> </a:t>
            </a:r>
            <a:r>
              <a:rPr lang="cs-CZ" sz="1400" dirty="0"/>
              <a:t>Program 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Marketing </a:t>
            </a:r>
            <a:r>
              <a:rPr lang="cs-CZ" sz="1000" b="1" dirty="0" err="1" smtClean="0">
                <a:solidFill>
                  <a:schemeClr val="tx1"/>
                </a:solidFill>
              </a:rPr>
              <a:t>skill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0070C0"/>
                </a:solidFill>
              </a:rPr>
              <a:t>Database </a:t>
            </a:r>
            <a:r>
              <a:rPr lang="cs-CZ" sz="1000" b="1" dirty="0" err="1" smtClean="0">
                <a:solidFill>
                  <a:srgbClr val="0070C0"/>
                </a:solidFill>
              </a:rPr>
              <a:t>of</a:t>
            </a:r>
            <a:r>
              <a:rPr lang="cs-CZ" sz="1000" b="1" dirty="0" smtClean="0">
                <a:solidFill>
                  <a:srgbClr val="0070C0"/>
                </a:solidFill>
              </a:rPr>
              <a:t> </a:t>
            </a:r>
            <a:r>
              <a:rPr lang="cs-CZ" sz="1000" b="1" dirty="0" err="1" smtClean="0">
                <a:solidFill>
                  <a:srgbClr val="0070C0"/>
                </a:solidFill>
              </a:rPr>
              <a:t>customers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They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arrived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for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the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time</a:t>
            </a:r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Unpleasan</a:t>
            </a:r>
            <a:r>
              <a:rPr lang="en-US" sz="1000" b="1" dirty="0" smtClean="0"/>
              <a:t>t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surprise</a:t>
            </a:r>
            <a:endParaRPr lang="cs-CZ" sz="1000" b="1" dirty="0"/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Sales </a:t>
            </a:r>
            <a:r>
              <a:rPr lang="cs-CZ" sz="1000" b="1" dirty="0" err="1" smtClean="0"/>
              <a:t>channel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turnover</a:t>
            </a:r>
            <a:endParaRPr lang="cs-CZ" sz="1000" b="1" dirty="0"/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Ratio  WIN/LOST</a:t>
            </a:r>
            <a:endParaRPr lang="cs-CZ" sz="10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70145" y="286913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Goal</a:t>
            </a:r>
            <a:endParaRPr lang="cs-CZ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112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Measurement</a:t>
            </a:r>
            <a:endParaRPr lang="cs-CZ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7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Intent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Action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</a:t>
            </a:r>
          </a:p>
          <a:p>
            <a:r>
              <a:rPr lang="cs-CZ" sz="1000" dirty="0" smtClean="0"/>
              <a:t> </a:t>
            </a:r>
            <a:r>
              <a:rPr lang="cs-CZ" sz="1000" dirty="0" err="1" smtClean="0"/>
              <a:t>skills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solidFill>
                  <a:srgbClr val="0070C0"/>
                </a:solidFill>
              </a:rPr>
              <a:t>% </a:t>
            </a:r>
            <a:r>
              <a:rPr lang="cs-CZ" sz="900" dirty="0" err="1" smtClean="0">
                <a:solidFill>
                  <a:srgbClr val="0070C0"/>
                </a:solidFill>
              </a:rPr>
              <a:t>of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skills</a:t>
            </a:r>
            <a:endParaRPr lang="cs-CZ" sz="900" dirty="0" smtClean="0">
              <a:solidFill>
                <a:srgbClr val="0070C0"/>
              </a:solidFill>
            </a:endParaRPr>
          </a:p>
          <a:p>
            <a:r>
              <a:rPr lang="cs-CZ" sz="900" dirty="0" smtClean="0">
                <a:solidFill>
                  <a:srgbClr val="0070C0"/>
                </a:solidFill>
              </a:rPr>
              <a:t>% </a:t>
            </a:r>
            <a:r>
              <a:rPr lang="cs-CZ" sz="900" dirty="0" err="1" smtClean="0">
                <a:solidFill>
                  <a:srgbClr val="0070C0"/>
                </a:solidFill>
              </a:rPr>
              <a:t>customers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with</a:t>
            </a:r>
            <a:endParaRPr lang="cs-CZ" sz="900" dirty="0" smtClean="0">
              <a:solidFill>
                <a:srgbClr val="0070C0"/>
              </a:solidFill>
            </a:endParaRPr>
          </a:p>
          <a:p>
            <a:r>
              <a:rPr lang="cs-CZ" sz="900" dirty="0" err="1" smtClean="0">
                <a:solidFill>
                  <a:srgbClr val="0070C0"/>
                </a:solidFill>
              </a:rPr>
              <a:t>correct</a:t>
            </a:r>
            <a:r>
              <a:rPr lang="cs-CZ" sz="900" dirty="0" smtClean="0">
                <a:solidFill>
                  <a:srgbClr val="0070C0"/>
                </a:solidFill>
              </a:rPr>
              <a:t> data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solidFill>
                  <a:srgbClr val="0070C0"/>
                </a:solidFill>
              </a:rPr>
              <a:t>In </a:t>
            </a:r>
            <a:r>
              <a:rPr lang="cs-CZ" sz="900" dirty="0" err="1" smtClean="0">
                <a:solidFill>
                  <a:srgbClr val="0070C0"/>
                </a:solidFill>
              </a:rPr>
              <a:t>one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year</a:t>
            </a:r>
            <a:r>
              <a:rPr lang="cs-CZ" sz="900" dirty="0" smtClean="0">
                <a:solidFill>
                  <a:srgbClr val="0070C0"/>
                </a:solidFill>
              </a:rPr>
              <a:t> 100% </a:t>
            </a:r>
          </a:p>
          <a:p>
            <a:r>
              <a:rPr lang="cs-CZ" sz="900" dirty="0" smtClean="0">
                <a:solidFill>
                  <a:srgbClr val="0070C0"/>
                </a:solidFill>
              </a:rPr>
              <a:t>In 2 </a:t>
            </a:r>
            <a:r>
              <a:rPr lang="cs-CZ" sz="900" dirty="0" err="1" smtClean="0">
                <a:solidFill>
                  <a:srgbClr val="0070C0"/>
                </a:solidFill>
              </a:rPr>
              <a:t>years</a:t>
            </a:r>
            <a:r>
              <a:rPr lang="cs-CZ" sz="900" dirty="0" smtClean="0">
                <a:solidFill>
                  <a:srgbClr val="0070C0"/>
                </a:solidFill>
              </a:rPr>
              <a:t> 80 % </a:t>
            </a:r>
            <a:endParaRPr lang="cs-CZ" sz="900" dirty="0">
              <a:solidFill>
                <a:srgbClr val="0070C0"/>
              </a:solidFill>
            </a:endParaRPr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Training</a:t>
            </a:r>
            <a:endParaRPr lang="cs-CZ" sz="1000" dirty="0" smtClean="0"/>
          </a:p>
          <a:p>
            <a:r>
              <a:rPr lang="cs-CZ" sz="1000" dirty="0" smtClean="0"/>
              <a:t>New SW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7697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To keep our </a:t>
            </a:r>
          </a:p>
          <a:p>
            <a:r>
              <a:rPr lang="en-US" sz="900" dirty="0" smtClean="0"/>
              <a:t>existing</a:t>
            </a:r>
          </a:p>
          <a:p>
            <a:r>
              <a:rPr lang="en-US" sz="900" dirty="0" smtClean="0"/>
              <a:t>customers</a:t>
            </a:r>
            <a:endParaRPr lang="en-US" sz="9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00" dirty="0" smtClean="0"/>
              <a:t>To enlarge</a:t>
            </a:r>
          </a:p>
          <a:p>
            <a:r>
              <a:rPr lang="en-ZA" sz="900" dirty="0" smtClean="0"/>
              <a:t>market share</a:t>
            </a:r>
            <a:endParaRPr lang="en-ZA" sz="9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Ratio 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dirty="0" smtClean="0"/>
              <a:t>Quantity of</a:t>
            </a:r>
          </a:p>
          <a:p>
            <a:r>
              <a:rPr lang="en-ZA" sz="1000" dirty="0" smtClean="0"/>
              <a:t> problems</a:t>
            </a:r>
            <a:endParaRPr lang="en-ZA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by50 % - 2 </a:t>
            </a:r>
            <a:r>
              <a:rPr lang="cs-CZ" sz="900" dirty="0" err="1"/>
              <a:t>years</a:t>
            </a:r>
            <a:endParaRPr lang="cs-CZ" sz="900" dirty="0"/>
          </a:p>
          <a:p>
            <a:r>
              <a:rPr lang="cs-CZ" sz="900" dirty="0"/>
              <a:t>(</a:t>
            </a:r>
            <a:r>
              <a:rPr lang="cs-CZ" sz="900" dirty="0" err="1"/>
              <a:t>decrease</a:t>
            </a:r>
            <a:r>
              <a:rPr lang="cs-CZ" sz="900" dirty="0"/>
              <a:t>)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Number of  new</a:t>
            </a:r>
          </a:p>
          <a:p>
            <a:r>
              <a:rPr lang="en-US" sz="1000" dirty="0" smtClean="0"/>
              <a:t>customers</a:t>
            </a:r>
            <a:endParaRPr lang="en-US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</a:t>
            </a:r>
            <a:r>
              <a:rPr lang="cs-CZ" sz="900" dirty="0" smtClean="0"/>
              <a:t>by 100 % - 2 </a:t>
            </a:r>
            <a:r>
              <a:rPr lang="cs-CZ" sz="900" dirty="0" err="1" smtClean="0"/>
              <a:t>years</a:t>
            </a:r>
            <a:endParaRPr lang="cs-CZ" sz="900" dirty="0" smtClean="0"/>
          </a:p>
          <a:p>
            <a:r>
              <a:rPr lang="cs-CZ" sz="900" dirty="0"/>
              <a:t> </a:t>
            </a:r>
            <a:r>
              <a:rPr lang="cs-CZ" sz="900" dirty="0" smtClean="0"/>
              <a:t>    (</a:t>
            </a:r>
            <a:r>
              <a:rPr lang="cs-CZ" sz="900" dirty="0" err="1" smtClean="0"/>
              <a:t>increase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797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Programof</a:t>
            </a:r>
            <a:r>
              <a:rPr lang="cs-CZ" sz="1000" dirty="0" smtClean="0"/>
              <a:t>  </a:t>
            </a:r>
          </a:p>
          <a:p>
            <a:r>
              <a:rPr lang="cs-CZ" sz="1000" dirty="0" err="1" smtClean="0"/>
              <a:t>targeted</a:t>
            </a:r>
            <a:r>
              <a:rPr lang="cs-CZ" sz="1000" dirty="0" smtClean="0"/>
              <a:t> </a:t>
            </a:r>
          </a:p>
          <a:p>
            <a:r>
              <a:rPr lang="cs-CZ" sz="1000" dirty="0" smtClean="0"/>
              <a:t>marketing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Support </a:t>
            </a:r>
            <a:r>
              <a:rPr lang="cs-CZ" sz="1000" dirty="0" err="1" smtClean="0"/>
              <a:t>of</a:t>
            </a:r>
            <a:endParaRPr lang="cs-CZ" sz="1000" dirty="0" smtClean="0"/>
          </a:p>
          <a:p>
            <a:r>
              <a:rPr lang="cs-CZ" sz="1000" dirty="0" smtClean="0"/>
              <a:t>image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Action</a:t>
            </a:r>
            <a:r>
              <a:rPr lang="cs-CZ" sz="1000" dirty="0" smtClean="0"/>
              <a:t> </a:t>
            </a:r>
          </a:p>
          <a:p>
            <a:r>
              <a:rPr lang="cs-CZ" sz="1000" dirty="0" smtClean="0"/>
              <a:t>sales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 err="1" smtClean="0"/>
              <a:t>Provided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value</a:t>
            </a:r>
            <a:endParaRPr lang="cs-CZ" sz="1000" b="1" dirty="0"/>
          </a:p>
        </p:txBody>
      </p:sp>
      <p:sp>
        <p:nvSpPr>
          <p:cNvPr id="73" name="Obdélník 72"/>
          <p:cNvSpPr/>
          <p:nvPr/>
        </p:nvSpPr>
        <p:spPr>
          <a:xfrm>
            <a:off x="2767458" y="2902037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Better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relationships</a:t>
            </a:r>
            <a:endParaRPr lang="cs-CZ" sz="1000" b="1" dirty="0"/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Sales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Profit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Satisfied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Tabulka jako podklad pro konstrukci grafu JSS (FRT</a:t>
            </a:r>
            <a:r>
              <a:rPr lang="cs-CZ" altLang="cs-CZ" sz="2400" dirty="0" smtClean="0">
                <a:sym typeface="Wingdings" panose="05000000000000000000" pitchFamily="2" charset="2"/>
              </a:rPr>
              <a:t>BSC)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eliminaci nepotřebných aktivit</a:t>
            </a:r>
            <a:br>
              <a:rPr lang="cs-CZ" altLang="cs-CZ" sz="2400" dirty="0" smtClean="0"/>
            </a:br>
            <a:r>
              <a:rPr lang="cs-CZ" altLang="cs-CZ" sz="2400" dirty="0" smtClean="0"/>
              <a:t>(obdoba postupu při zavádějí </a:t>
            </a:r>
            <a:r>
              <a:rPr lang="cs-CZ" altLang="cs-CZ" sz="2400" b="1" dirty="0" smtClean="0"/>
              <a:t>štíhlé výro</a:t>
            </a:r>
            <a:r>
              <a:rPr lang="cs-CZ" altLang="cs-CZ" sz="2400" dirty="0" smtClean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ýsledek obrázku pro česká vlajka p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49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59101" y="721601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Výsledný graf po aplikaci JSS</a:t>
            </a:r>
            <a:br>
              <a:rPr lang="cs-CZ" altLang="cs-CZ" dirty="0" smtClean="0"/>
            </a:br>
            <a:r>
              <a:rPr lang="cs-CZ" altLang="cs-CZ" dirty="0" smtClean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42988" y="2060575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" y="12687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29609" y="1509865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 smtClean="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 smtClean="0">
                <a:latin typeface="Calibri" pitchFamily="34" charset="0"/>
              </a:rPr>
              <a:t>Strategická mapa (BSC)- </a:t>
            </a:r>
            <a:r>
              <a:rPr lang="cs-CZ" altLang="cs-CZ" sz="2000" smtClean="0"/>
              <a:t>velmi zjednodušené schéma</a:t>
            </a:r>
            <a:endParaRPr lang="en-GB" altLang="cs-CZ" sz="20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19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2" y="660283"/>
            <a:ext cx="555016" cy="55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ovéPole 70"/>
          <p:cNvSpPr txBox="1"/>
          <p:nvPr/>
        </p:nvSpPr>
        <p:spPr>
          <a:xfrm>
            <a:off x="1461435" y="810833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</a:t>
            </a:r>
            <a:r>
              <a:rPr lang="cs-CZ" sz="1200" b="1" dirty="0" smtClean="0">
                <a:solidFill>
                  <a:srgbClr val="FF0000"/>
                </a:solidFill>
              </a:rPr>
              <a:t>budget</a:t>
            </a:r>
            <a:r>
              <a:rPr lang="cs-CZ" sz="1200" dirty="0" smtClean="0"/>
              <a:t>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552220" y="2461538"/>
            <a:ext cx="9001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23933" y="2515399"/>
            <a:ext cx="1033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 smtClean="0">
                <a:solidFill>
                  <a:srgbClr val="FF0000"/>
                </a:solidFill>
              </a:rPr>
              <a:t>See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next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slide</a:t>
            </a:r>
            <a:endParaRPr lang="cs-CZ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Budget model in ERP-</a:t>
            </a:r>
            <a:r>
              <a:rPr lang="cs-CZ" sz="3600" dirty="0" err="1" smtClean="0"/>
              <a:t>setup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68677" cy="24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Total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budgeted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amount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=</a:t>
            </a:r>
            <a:r>
              <a:rPr lang="cs-CZ" dirty="0" smtClean="0">
                <a:solidFill>
                  <a:srgbClr val="0070C0"/>
                </a:solidFill>
              </a:rPr>
              <a:t>380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Budget model in </a:t>
            </a:r>
            <a:r>
              <a:rPr lang="cs-CZ" dirty="0" smtClean="0"/>
              <a:t>ERP </a:t>
            </a:r>
            <a:r>
              <a:rPr lang="cs-CZ" sz="2000" dirty="0" smtClean="0">
                <a:solidFill>
                  <a:srgbClr val="0070C0"/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(sales of consulting services)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02363" cy="78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693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 24.1.2019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693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 31.1.2019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)7.2.2019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51" y="4677557"/>
            <a:ext cx="6627924" cy="7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General </a:t>
            </a:r>
            <a:r>
              <a:rPr lang="cs-CZ" sz="1000" dirty="0" err="1" smtClean="0">
                <a:solidFill>
                  <a:srgbClr val="FF0000"/>
                </a:solidFill>
              </a:rPr>
              <a:t>ledger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02897" y="5692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400+480+60=940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8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Budget- </a:t>
            </a:r>
            <a:r>
              <a:rPr lang="cs-CZ" dirty="0" err="1" smtClean="0"/>
              <a:t>Planned-Actual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07570" cy="104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b="1" dirty="0" smtClean="0">
                <a:solidFill>
                  <a:srgbClr val="FF0000"/>
                </a:solidFill>
              </a:rPr>
              <a:t>Application of Theory of Constraints</a:t>
            </a:r>
            <a:endParaRPr lang="cs-CZ" sz="1000" b="1" dirty="0" smtClean="0">
              <a:solidFill>
                <a:srgbClr val="FF0000"/>
              </a:solidFill>
            </a:endParaRPr>
          </a:p>
          <a:p>
            <a:r>
              <a:rPr lang="en-US" sz="1000" b="1" dirty="0" smtClean="0">
                <a:solidFill>
                  <a:srgbClr val="FF0000"/>
                </a:solidFill>
              </a:rPr>
              <a:t>Linear programming- </a:t>
            </a:r>
            <a:r>
              <a:rPr lang="en-US" sz="1000" dirty="0" smtClean="0">
                <a:solidFill>
                  <a:srgbClr val="FF0000"/>
                </a:solidFill>
              </a:rPr>
              <a:t>optimization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way 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stock</a:t>
            </a:r>
            <a:r>
              <a:rPr lang="en-US" sz="1000" dirty="0" smtClean="0">
                <a:solidFill>
                  <a:srgbClr val="FF0000"/>
                </a:solidFill>
              </a:rPr>
              <a:t> 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1256</Words>
  <Application>Microsoft Office PowerPoint</Application>
  <PresentationFormat>Předvádění na obrazovce (4:3)</PresentationFormat>
  <Paragraphs>294</Paragraphs>
  <Slides>23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Wingdings</vt:lpstr>
      <vt:lpstr>Motiv systému Office</vt:lpstr>
      <vt:lpstr> Balanced Scorecard</vt:lpstr>
      <vt:lpstr>Balanced Scorecard and continuum of value (1st part)</vt:lpstr>
      <vt:lpstr>Balanced Scorecard and continuum of value (2nd part)</vt:lpstr>
      <vt:lpstr>Budget model in ERP-setup </vt:lpstr>
      <vt:lpstr>Budget model in ERP – (sales of consulting services) </vt:lpstr>
      <vt:lpstr>Budget- Planned-Actual</vt:lpstr>
      <vt:lpstr>Definition</vt:lpstr>
      <vt:lpstr>Basic strategy map (two lower  BS levels)</vt:lpstr>
      <vt:lpstr>Basic strategy map (two upper  BS levels)</vt:lpstr>
      <vt:lpstr>Balanced Scorcard worksheet</vt:lpstr>
      <vt:lpstr>Some units (home study- ONLY Czech courses and AOPR ) </vt:lpstr>
      <vt:lpstr>ERP outputs and BS </vt:lpstr>
      <vt:lpstr>ERP forms related to customer aging report</vt:lpstr>
      <vt:lpstr>BS  and OM</vt:lpstr>
      <vt:lpstr>Strategic initiatives  (two lower BSC layers have defined way  : Goal-Measurement-Intent-Action Program </vt:lpstr>
      <vt:lpstr>Tabulka jako podklad pro konstrukci grafu JSS (FRTBSC) a eliminaci nepotřebných aktivit (obdoba postupu při zavádějí štíhlé výroby) </vt:lpstr>
      <vt:lpstr>Výsledný graf po aplikaci JSS (transpozice FRT-&gt;BSC vrstev)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Jaromír Skorkovský</cp:lastModifiedBy>
  <cp:revision>70</cp:revision>
  <dcterms:created xsi:type="dcterms:W3CDTF">2015-06-12T06:47:01Z</dcterms:created>
  <dcterms:modified xsi:type="dcterms:W3CDTF">2019-10-17T10:46:19Z</dcterms:modified>
</cp:coreProperties>
</file>