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299" r:id="rId4"/>
    <p:sldId id="303" r:id="rId5"/>
    <p:sldId id="304" r:id="rId6"/>
    <p:sldId id="312" r:id="rId7"/>
    <p:sldId id="313" r:id="rId8"/>
    <p:sldId id="325" r:id="rId9"/>
    <p:sldId id="326" r:id="rId10"/>
    <p:sldId id="314" r:id="rId11"/>
    <p:sldId id="328" r:id="rId12"/>
    <p:sldId id="327" r:id="rId13"/>
    <p:sldId id="329" r:id="rId14"/>
    <p:sldId id="331" r:id="rId15"/>
    <p:sldId id="330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29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29.10.2020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29.10.2020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29.10.2020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7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err="1" smtClean="0"/>
              <a:t>Introduction</a:t>
            </a:r>
            <a:r>
              <a:rPr lang="cs-CZ" sz="4000" dirty="0" smtClean="0"/>
              <a:t> to MS Dynamics NAV  </a:t>
            </a:r>
            <a:r>
              <a:rPr lang="cs-CZ" sz="1600" b="1" dirty="0" smtClean="0">
                <a:solidFill>
                  <a:srgbClr val="0070C0"/>
                </a:solidFill>
              </a:rPr>
              <a:t>(Basic </a:t>
            </a:r>
            <a:r>
              <a:rPr lang="cs-CZ" sz="1600" b="1" dirty="0" err="1" smtClean="0">
                <a:solidFill>
                  <a:srgbClr val="0070C0"/>
                </a:solidFill>
              </a:rPr>
              <a:t>of</a:t>
            </a:r>
            <a:r>
              <a:rPr lang="cs-CZ" sz="1600" b="1" smtClean="0">
                <a:solidFill>
                  <a:srgbClr val="0070C0"/>
                </a:solidFill>
              </a:rPr>
              <a:t> payments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G/L Journal is prepared to be posted  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G/L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prepared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posted</a:t>
            </a: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399463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5" y="2648459"/>
            <a:ext cx="2375118" cy="645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42242"/>
            <a:ext cx="6768752" cy="3060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8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99404" cy="579438"/>
          </a:xfrm>
        </p:spPr>
        <p:txBody>
          <a:bodyPr/>
          <a:lstStyle/>
          <a:p>
            <a:r>
              <a:rPr lang="en-US" dirty="0" smtClean="0"/>
              <a:t>GJ after application entry for setup payment  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GJ after application entry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751763" cy="103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827584" y="2924944"/>
            <a:ext cx="259228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90756" y="3183359"/>
            <a:ext cx="865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F9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5" y="4581127"/>
            <a:ext cx="2932854" cy="1300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50" y="4614433"/>
            <a:ext cx="3095625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635896" y="5013176"/>
            <a:ext cx="115212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5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what we have done so far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5335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560840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95736" y="5567164"/>
            <a:ext cx="413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NAV 2018w1 go to the first line please!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done so far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0" y="1556792"/>
            <a:ext cx="7488832" cy="1877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1584176" cy="745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8" y="4428992"/>
            <a:ext cx="7443464" cy="1858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404118" y="3731075"/>
            <a:ext cx="6247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Debit </a:t>
            </a:r>
            <a:r>
              <a:rPr lang="en-GB" b="1" dirty="0">
                <a:solidFill>
                  <a:srgbClr val="FF0000"/>
                </a:solidFill>
              </a:rPr>
              <a:t>side = </a:t>
            </a:r>
            <a:r>
              <a:rPr lang="en-GB" b="1" dirty="0" smtClean="0">
                <a:solidFill>
                  <a:srgbClr val="FF0000"/>
                </a:solidFill>
              </a:rPr>
              <a:t>plus</a:t>
            </a:r>
            <a:r>
              <a:rPr lang="cs-CZ" b="1" dirty="0" smtClean="0">
                <a:solidFill>
                  <a:srgbClr val="FF0000"/>
                </a:solidFill>
              </a:rPr>
              <a:t> sign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and Credit </a:t>
            </a:r>
            <a:r>
              <a:rPr lang="en-GB" b="1" dirty="0" smtClean="0">
                <a:solidFill>
                  <a:srgbClr val="FF0000"/>
                </a:solidFill>
              </a:rPr>
              <a:t>side=minus</a:t>
            </a:r>
            <a:r>
              <a:rPr lang="cs-CZ" b="1" dirty="0" smtClean="0">
                <a:solidFill>
                  <a:srgbClr val="FF0000"/>
                </a:solidFill>
              </a:rPr>
              <a:t> sign - syntax rule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Obousměrná svislá šipka 8"/>
          <p:cNvSpPr/>
          <p:nvPr/>
        </p:nvSpPr>
        <p:spPr>
          <a:xfrm>
            <a:off x="4437220" y="5877272"/>
            <a:ext cx="288032" cy="346272"/>
          </a:xfrm>
          <a:prstGeom prst="up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8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7637463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6100089" y="5734866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012880" y="5205199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145228" y="422269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840972" y="5205199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928181" y="5734866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6973320" y="422269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064868" y="5096775"/>
            <a:ext cx="242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6110 Sales Retail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064868" y="3568796"/>
            <a:ext cx="190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5610  Sales VAT 25%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868864" y="4573555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431540" y="516940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59632" y="516940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69580" y="4539858"/>
            <a:ext cx="172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748210" y="5772078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294915" y="5783630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748210" y="6641071"/>
            <a:ext cx="3546705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242026" y="6200799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Applied payment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4475" y="536130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183,75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995935" y="536553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187,50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4" name="Přímá spojnice 23"/>
          <p:cNvCxnSpPr/>
          <p:nvPr/>
        </p:nvCxnSpPr>
        <p:spPr>
          <a:xfrm>
            <a:off x="1945310" y="4350442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773402" y="4350442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502862" y="3699478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9250  </a:t>
            </a:r>
            <a:r>
              <a:rPr lang="cs-CZ" sz="1400" dirty="0" err="1" smtClean="0"/>
              <a:t>Payment</a:t>
            </a:r>
            <a:r>
              <a:rPr lang="cs-CZ" sz="1400" dirty="0" smtClean="0"/>
              <a:t> </a:t>
            </a:r>
            <a:r>
              <a:rPr lang="cs-CZ" sz="1400" dirty="0" err="1" smtClean="0"/>
              <a:t>discount</a:t>
            </a:r>
            <a:r>
              <a:rPr lang="cs-CZ" sz="1400" dirty="0" smtClean="0"/>
              <a:t> </a:t>
            </a:r>
            <a:r>
              <a:rPr lang="cs-CZ" sz="1400" dirty="0" err="1" smtClean="0"/>
              <a:t>granted</a:t>
            </a:r>
            <a:endParaRPr lang="cs-CZ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945310" y="444683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3,75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V="1">
            <a:off x="2228236" y="4835165"/>
            <a:ext cx="13790" cy="18059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2891613" y="53973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187,50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129585" y="44616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37,50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7145805" y="5911230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150,00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Additional tasks</a:t>
            </a:r>
            <a:endParaRPr lang="en-ZA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Prepare Purchase order and post it by </a:t>
            </a:r>
            <a:r>
              <a:rPr lang="en-GB" sz="2800" dirty="0" smtClean="0">
                <a:solidFill>
                  <a:srgbClr val="FF0000"/>
                </a:solidFill>
              </a:rPr>
              <a:t>F9</a:t>
            </a:r>
          </a:p>
          <a:p>
            <a:r>
              <a:rPr lang="en-GB" dirty="0" smtClean="0"/>
              <a:t>Enter data to General Journal </a:t>
            </a:r>
            <a:r>
              <a:rPr lang="en-GB" sz="1800" dirty="0" smtClean="0">
                <a:solidFill>
                  <a:srgbClr val="FF0000"/>
                </a:solidFill>
              </a:rPr>
              <a:t>(Vendor and Bank Account) 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 smtClean="0"/>
              <a:t>Find unapplied Vend</a:t>
            </a:r>
            <a:r>
              <a:rPr lang="cs-CZ" dirty="0" smtClean="0"/>
              <a:t>o</a:t>
            </a:r>
            <a:r>
              <a:rPr lang="en-GB" dirty="0" smtClean="0"/>
              <a:t>r entry</a:t>
            </a:r>
            <a:r>
              <a:rPr lang="cs-CZ" dirty="0" smtClean="0"/>
              <a:t> </a:t>
            </a:r>
            <a:r>
              <a:rPr lang="en-GB" dirty="0" smtClean="0"/>
              <a:t>related to just posted PO (by us of Appl. To doc. </a:t>
            </a:r>
            <a:r>
              <a:rPr lang="en-GB" dirty="0" smtClean="0"/>
              <a:t>No filed)</a:t>
            </a:r>
            <a:endParaRPr lang="en-GB" dirty="0" smtClean="0"/>
          </a:p>
          <a:p>
            <a:r>
              <a:rPr lang="en-GB" dirty="0" smtClean="0"/>
              <a:t>Post GJ (General Journal)</a:t>
            </a:r>
          </a:p>
          <a:p>
            <a:r>
              <a:rPr lang="en-GB" dirty="0" smtClean="0"/>
              <a:t>See Vendor entries to see application  </a:t>
            </a:r>
          </a:p>
          <a:p>
            <a:r>
              <a:rPr lang="en-GB" dirty="0" smtClean="0"/>
              <a:t>Use icon Applied entries to see applied pair !! </a:t>
            </a:r>
          </a:p>
          <a:p>
            <a:r>
              <a:rPr lang="en-GB" dirty="0" smtClean="0"/>
              <a:t>Can we </a:t>
            </a:r>
            <a:r>
              <a:rPr lang="en-GB" dirty="0" err="1" smtClean="0"/>
              <a:t>unap</a:t>
            </a:r>
            <a:r>
              <a:rPr lang="cs-CZ" dirty="0" smtClean="0"/>
              <a:t>p</a:t>
            </a:r>
            <a:r>
              <a:rPr lang="en-GB" dirty="0" err="1" smtClean="0"/>
              <a:t>ly</a:t>
            </a:r>
            <a:r>
              <a:rPr lang="en-GB" dirty="0" smtClean="0"/>
              <a:t> entries for Customer (Vendor) entry window?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Oorder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22438"/>
            <a:ext cx="7541027" cy="2858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3400083" y="5445224"/>
            <a:ext cx="2302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F9-Post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4427984" y="472514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007943"/>
            <a:ext cx="1904762" cy="124761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446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Vendor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Vendor</a:t>
            </a:r>
            <a:r>
              <a:rPr lang="cs-CZ" dirty="0" smtClean="0"/>
              <a:t> 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6" y="1746779"/>
            <a:ext cx="8713748" cy="89659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445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</a:t>
            </a:r>
            <a:r>
              <a:rPr lang="cs-CZ" dirty="0" smtClean="0"/>
              <a:t> I.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</a:t>
            </a:r>
            <a:r>
              <a:rPr lang="cs-CZ" dirty="0" smtClean="0"/>
              <a:t> 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3249810" cy="197842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0" y="4005064"/>
            <a:ext cx="7892826" cy="6180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898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smtClean="0"/>
              <a:t>III.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1" y="1700808"/>
            <a:ext cx="7892826" cy="6180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08" y="4067893"/>
            <a:ext cx="7898851" cy="78240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428596" y="2790107"/>
            <a:ext cx="810384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changing the value in the Batch field from Cash to Default, it is necessary to delete a possible system design (about ten lines) with the help of the selection and the Delete icon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1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General Journals and its use in G/L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to post and apply payment to „open“ invoices</a:t>
            </a:r>
          </a:p>
          <a:p>
            <a:r>
              <a:rPr lang="en-US" dirty="0" smtClean="0"/>
              <a:t>It enables to post an amount from one  account to another</a:t>
            </a:r>
          </a:p>
          <a:p>
            <a:r>
              <a:rPr lang="en-US" dirty="0" smtClean="0"/>
              <a:t>Recurring operations (periodic posting of similar transactions) are much more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</a:t>
            </a:r>
            <a:r>
              <a:rPr lang="cs-CZ" dirty="0" smtClean="0"/>
              <a:t> III.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smtClean="0"/>
              <a:t>II.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61" y="1722438"/>
            <a:ext cx="7898851" cy="78240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465390" y="2809639"/>
            <a:ext cx="624747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>
                <a:solidFill>
                  <a:srgbClr val="0070C0"/>
                </a:solidFill>
              </a:rPr>
              <a:t>Completion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of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required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 smtClean="0">
                <a:solidFill>
                  <a:srgbClr val="0070C0"/>
                </a:solidFill>
              </a:rPr>
              <a:t>field</a:t>
            </a:r>
            <a:r>
              <a:rPr lang="cs-CZ" sz="1600" dirty="0" smtClean="0">
                <a:solidFill>
                  <a:srgbClr val="0070C0"/>
                </a:solidFill>
              </a:rPr>
              <a:t>. </a:t>
            </a:r>
            <a:r>
              <a:rPr lang="cs-CZ" sz="1600" dirty="0" err="1">
                <a:solidFill>
                  <a:srgbClr val="0070C0"/>
                </a:solidFill>
              </a:rPr>
              <a:t>Firstly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you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must</a:t>
            </a:r>
            <a:r>
              <a:rPr lang="cs-CZ" sz="1600" dirty="0">
                <a:solidFill>
                  <a:srgbClr val="0070C0"/>
                </a:solidFill>
              </a:rPr>
              <a:t> display a </a:t>
            </a:r>
            <a:r>
              <a:rPr lang="cs-CZ" sz="1600" dirty="0" err="1">
                <a:solidFill>
                  <a:srgbClr val="0070C0"/>
                </a:solidFill>
              </a:rPr>
              <a:t>new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field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 smtClean="0">
                <a:solidFill>
                  <a:srgbClr val="0070C0"/>
                </a:solidFill>
              </a:rPr>
              <a:t>that</a:t>
            </a:r>
            <a:endParaRPr lang="cs-CZ" sz="1600" dirty="0" smtClean="0">
              <a:solidFill>
                <a:srgbClr val="0070C0"/>
              </a:solidFill>
            </a:endParaRPr>
          </a:p>
          <a:p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is</a:t>
            </a:r>
            <a:r>
              <a:rPr lang="cs-CZ" sz="1600" dirty="0">
                <a:solidFill>
                  <a:srgbClr val="0070C0"/>
                </a:solidFill>
              </a:rPr>
              <a:t> not </a:t>
            </a:r>
            <a:r>
              <a:rPr lang="cs-CZ" sz="1600" dirty="0" err="1">
                <a:solidFill>
                  <a:srgbClr val="0070C0"/>
                </a:solidFill>
              </a:rPr>
              <a:t>yet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shown</a:t>
            </a:r>
            <a:r>
              <a:rPr lang="cs-CZ" sz="1600" dirty="0">
                <a:solidFill>
                  <a:srgbClr val="0070C0"/>
                </a:solidFill>
              </a:rPr>
              <a:t> so far. </a:t>
            </a:r>
            <a:r>
              <a:rPr lang="cs-CZ" sz="1600" dirty="0" err="1">
                <a:solidFill>
                  <a:srgbClr val="0070C0"/>
                </a:solidFill>
              </a:rPr>
              <a:t>It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is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necessary</a:t>
            </a:r>
            <a:r>
              <a:rPr lang="cs-CZ" sz="1600" dirty="0">
                <a:solidFill>
                  <a:srgbClr val="0070C0"/>
                </a:solidFill>
              </a:rPr>
              <a:t> to </a:t>
            </a:r>
            <a:r>
              <a:rPr lang="cs-CZ" sz="1600" dirty="0" err="1">
                <a:solidFill>
                  <a:srgbClr val="0070C0"/>
                </a:solidFill>
              </a:rPr>
              <a:t>find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Select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column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option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endParaRPr lang="cs-CZ" sz="1600" dirty="0" smtClean="0">
              <a:solidFill>
                <a:srgbClr val="0070C0"/>
              </a:solidFill>
            </a:endParaRPr>
          </a:p>
          <a:p>
            <a:r>
              <a:rPr lang="cs-CZ" sz="1600" dirty="0" err="1" smtClean="0">
                <a:solidFill>
                  <a:srgbClr val="0070C0"/>
                </a:solidFill>
              </a:rPr>
              <a:t>with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right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mouse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button</a:t>
            </a:r>
            <a:r>
              <a:rPr lang="cs-CZ" sz="1600" dirty="0">
                <a:solidFill>
                  <a:srgbClr val="0070C0"/>
                </a:solidFill>
              </a:rPr>
              <a:t> and to </a:t>
            </a:r>
            <a:r>
              <a:rPr lang="cs-CZ" sz="1600" dirty="0" err="1">
                <a:solidFill>
                  <a:srgbClr val="0070C0"/>
                </a:solidFill>
              </a:rPr>
              <a:t>see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required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field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endParaRPr lang="cs-CZ" sz="1600" dirty="0" smtClean="0">
              <a:solidFill>
                <a:srgbClr val="0070C0"/>
              </a:solidFill>
            </a:endParaRPr>
          </a:p>
          <a:p>
            <a:r>
              <a:rPr lang="cs-CZ" sz="1600" dirty="0" smtClean="0">
                <a:solidFill>
                  <a:srgbClr val="0070C0"/>
                </a:solidFill>
              </a:rPr>
              <a:t>in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left</a:t>
            </a:r>
            <a:r>
              <a:rPr lang="cs-CZ" sz="1600" dirty="0">
                <a:solidFill>
                  <a:srgbClr val="0070C0"/>
                </a:solidFill>
              </a:rPr>
              <a:t> segment - </a:t>
            </a:r>
            <a:r>
              <a:rPr lang="cs-CZ" sz="1600" dirty="0" err="1">
                <a:solidFill>
                  <a:srgbClr val="0070C0"/>
                </a:solidFill>
              </a:rPr>
              <a:t>Apply</a:t>
            </a:r>
            <a:r>
              <a:rPr lang="cs-CZ" sz="1600" dirty="0">
                <a:solidFill>
                  <a:srgbClr val="0070C0"/>
                </a:solidFill>
              </a:rPr>
              <a:t> to Doc. </a:t>
            </a:r>
            <a:endParaRPr lang="cs-CZ" sz="1600" dirty="0" smtClean="0">
              <a:solidFill>
                <a:srgbClr val="0070C0"/>
              </a:solidFill>
            </a:endParaRPr>
          </a:p>
          <a:p>
            <a:r>
              <a:rPr lang="cs-CZ" sz="1600" dirty="0" err="1" smtClean="0">
                <a:solidFill>
                  <a:srgbClr val="0070C0"/>
                </a:solidFill>
              </a:rPr>
              <a:t>The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number</a:t>
            </a:r>
            <a:r>
              <a:rPr lang="cs-CZ" sz="1600" dirty="0">
                <a:solidFill>
                  <a:srgbClr val="0070C0"/>
                </a:solidFill>
              </a:rPr>
              <a:t> and </a:t>
            </a:r>
            <a:r>
              <a:rPr lang="cs-CZ" sz="1600" dirty="0" err="1">
                <a:solidFill>
                  <a:srgbClr val="0070C0"/>
                </a:solidFill>
              </a:rPr>
              <a:t>move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it</a:t>
            </a:r>
            <a:r>
              <a:rPr lang="cs-CZ" sz="1600" dirty="0">
                <a:solidFill>
                  <a:srgbClr val="0070C0"/>
                </a:solidFill>
              </a:rPr>
              <a:t> to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right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of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the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screen</a:t>
            </a:r>
            <a:r>
              <a:rPr lang="cs-CZ" sz="1600" dirty="0">
                <a:solidFill>
                  <a:srgbClr val="0070C0"/>
                </a:solidFill>
              </a:rPr>
              <a:t>.</a:t>
            </a:r>
          </a:p>
          <a:p>
            <a:r>
              <a:rPr lang="cs-CZ" sz="1600" dirty="0">
                <a:solidFill>
                  <a:srgbClr val="0070C0"/>
                </a:solidFill>
              </a:rPr>
              <a:t> 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149080"/>
            <a:ext cx="8114286" cy="233333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801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</a:t>
            </a:r>
            <a:r>
              <a:rPr lang="cs-CZ" dirty="0" smtClean="0"/>
              <a:t> IV.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</a:t>
            </a:r>
            <a:r>
              <a:rPr lang="cs-CZ" dirty="0" smtClean="0"/>
              <a:t> IV.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44575"/>
            <a:ext cx="8015518" cy="6876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63" y="2636912"/>
            <a:ext cx="8161852" cy="14523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>
            <a:off x="3707904" y="2132215"/>
            <a:ext cx="0" cy="504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64" y="4619769"/>
            <a:ext cx="8197050" cy="16784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>
            <a:off x="3707904" y="4089311"/>
            <a:ext cx="0" cy="504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126832" y="6376810"/>
            <a:ext cx="5758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F9</a:t>
            </a:r>
            <a:endParaRPr lang="cs-CZ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3491880" y="6298179"/>
            <a:ext cx="0" cy="278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491880" y="6576865"/>
            <a:ext cx="1654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860304" y="2284615"/>
            <a:ext cx="0" cy="504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5702637" y="6576865"/>
            <a:ext cx="1654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1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Vendor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and </a:t>
            </a:r>
            <a:r>
              <a:rPr lang="cs-CZ" dirty="0" err="1" smtClean="0"/>
              <a:t>access</a:t>
            </a:r>
            <a:r>
              <a:rPr lang="cs-CZ" dirty="0" smtClean="0"/>
              <a:t> to 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Vendor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and  </a:t>
            </a:r>
            <a:r>
              <a:rPr lang="cs-CZ" dirty="0" err="1" smtClean="0"/>
              <a:t>acces</a:t>
            </a:r>
            <a:r>
              <a:rPr lang="cs-CZ" dirty="0" smtClean="0"/>
              <a:t> to GL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22438"/>
            <a:ext cx="8125025" cy="97422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89756"/>
            <a:ext cx="1733333" cy="8380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93" y="4005064"/>
            <a:ext cx="8155955" cy="223224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817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G/L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1" y="1628800"/>
            <a:ext cx="8108291" cy="163473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8958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(Basic </a:t>
            </a:r>
            <a:r>
              <a:rPr lang="cs-CZ" sz="2200" dirty="0" err="1" smtClean="0">
                <a:solidFill>
                  <a:srgbClr val="0070C0"/>
                </a:solidFill>
              </a:rPr>
              <a:t>of</a:t>
            </a:r>
            <a:r>
              <a:rPr lang="cs-CZ" sz="2200" dirty="0" smtClean="0">
                <a:solidFill>
                  <a:srgbClr val="0070C0"/>
                </a:solidFill>
              </a:rPr>
              <a:t> </a:t>
            </a:r>
            <a:r>
              <a:rPr lang="cs-CZ" sz="2200" smtClean="0">
                <a:solidFill>
                  <a:srgbClr val="0070C0"/>
                </a:solidFill>
              </a:rPr>
              <a:t>Payments</a:t>
            </a:r>
            <a:r>
              <a:rPr lang="cs-CZ" sz="2200" dirty="0" smtClean="0">
                <a:solidFill>
                  <a:srgbClr val="0070C0"/>
                </a:solidFill>
              </a:rPr>
              <a:t>) </a:t>
            </a:r>
            <a:endParaRPr lang="cs-CZ" sz="2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General Journals and its use in G/L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You use the General Journal window to post transactions to G/L, bank, customer, vendor and fixed assets accounts. In a General Journal (</a:t>
            </a:r>
            <a:r>
              <a:rPr lang="en-US" sz="2000" b="1" dirty="0" smtClean="0">
                <a:solidFill>
                  <a:srgbClr val="FF0000"/>
                </a:solidFill>
              </a:rPr>
              <a:t>GJ</a:t>
            </a:r>
            <a:r>
              <a:rPr lang="en-US" sz="2000" dirty="0" smtClean="0"/>
              <a:t>), you enter the relevant information for the planned transaction, such as the posting date, amount and the accounts you want to post to. The information you enter in a Journal is temporary and can be changed as long as it is in the </a:t>
            </a:r>
            <a:r>
              <a:rPr lang="cs-CZ" sz="2000" dirty="0" smtClean="0"/>
              <a:t>General </a:t>
            </a:r>
            <a:r>
              <a:rPr lang="en-US" sz="2000" dirty="0" smtClean="0"/>
              <a:t>Journal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If you often use the General Journal to post the same or similar journal lines, for example, in connection with payroll expenses you can you periodic one call Recurring Journals. 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2964954" cy="1755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314969"/>
            <a:ext cx="24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access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GJ in G/L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3491880" y="5157192"/>
            <a:ext cx="151216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7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833338"/>
            <a:ext cx="8472488" cy="57943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Applying</a:t>
            </a:r>
            <a:r>
              <a:rPr lang="cs-CZ" dirty="0" smtClean="0"/>
              <a:t> </a:t>
            </a:r>
            <a:r>
              <a:rPr lang="cs-CZ" dirty="0" err="1" smtClean="0"/>
              <a:t>principles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523108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2627784" y="1700807"/>
            <a:ext cx="317728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1548"/>
            <a:ext cx="1753734" cy="121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16016" y="295630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10000 by Ctrl-F7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6" y="3353812"/>
            <a:ext cx="7686997" cy="3260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1124744"/>
            <a:ext cx="8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Invoice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8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Impacts</a:t>
            </a:r>
            <a:r>
              <a:rPr lang="cs-CZ" sz="3600" dirty="0"/>
              <a:t> to G/L (General </a:t>
            </a:r>
            <a:r>
              <a:rPr lang="cs-CZ" sz="3600" dirty="0" err="1"/>
              <a:t>Ledger</a:t>
            </a:r>
            <a:r>
              <a:rPr lang="cs-CZ" sz="3600" dirty="0"/>
              <a:t> </a:t>
            </a:r>
            <a:r>
              <a:rPr lang="cs-CZ" sz="3600" dirty="0" err="1"/>
              <a:t>Entries</a:t>
            </a:r>
            <a:r>
              <a:rPr lang="cs-CZ" sz="3600" dirty="0"/>
              <a:t>) 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6255053" y="494116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167844" y="4411501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300192" y="3429000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995936" y="4411501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83145" y="494116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128284" y="3429000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219832" y="4303077"/>
            <a:ext cx="242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6110 Sales Retail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19832" y="2775098"/>
            <a:ext cx="190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5610  Sales VAT 25%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23828" y="3779857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95011" y="51801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123,30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023828" y="465049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154,13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08304" y="36611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30,83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863588" y="438265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691680" y="438265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3568" y="457726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139952" y="462835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01628" y="3753108"/>
            <a:ext cx="172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5" y="1474025"/>
            <a:ext cx="5036045" cy="1897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1097303" y="5019831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4644008" y="5022549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097303" y="5877272"/>
            <a:ext cx="3546705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869458" y="5407101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Applied payment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27984" y="6107401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154,13=123,30+30,83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99404" cy="579438"/>
          </a:xfrm>
        </p:spPr>
        <p:txBody>
          <a:bodyPr/>
          <a:lstStyle/>
          <a:p>
            <a:r>
              <a:rPr lang="en-US" dirty="0" smtClean="0"/>
              <a:t>General Journal Structure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GJ </a:t>
            </a:r>
            <a:r>
              <a:rPr lang="cs-CZ" dirty="0" err="1" smtClean="0"/>
              <a:t>structure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642609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2801"/>
            <a:ext cx="6578724" cy="1482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55065" y="3645309"/>
            <a:ext cx="716080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cs-CZ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GB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1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r>
              <a:rPr lang="cs-CZ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1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mouse</a:t>
            </a:r>
            <a:r>
              <a:rPr lang="cs-CZ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1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cursor</a:t>
            </a:r>
            <a:r>
              <a:rPr lang="cs-CZ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access list of open documents (Invoices and Credit Memos)</a:t>
            </a:r>
            <a:endParaRPr lang="en-GB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8100392" y="2909239"/>
            <a:ext cx="432048" cy="534496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283968" y="3068960"/>
            <a:ext cx="0" cy="267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987824" y="3349540"/>
            <a:ext cx="47291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Code 10000 represents through Customer Posting Group G/L Account 2310</a:t>
            </a:r>
            <a:endParaRPr lang="en-GB" sz="1050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7308304" y="1556792"/>
            <a:ext cx="0" cy="987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785748" y="1290680"/>
            <a:ext cx="44726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FF0000"/>
                </a:solidFill>
              </a:rPr>
              <a:t>Code NBL represents through Bank Account Posting Group G/L Account 2920</a:t>
            </a:r>
            <a:endParaRPr lang="en-GB" sz="1050" b="1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55576" y="4101895"/>
            <a:ext cx="633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ln/>
                <a:solidFill>
                  <a:srgbClr val="2E5A95"/>
                </a:solidFill>
              </a:rPr>
              <a:t>See list of open documents on the next slide</a:t>
            </a:r>
            <a:endParaRPr lang="en-US" b="1" dirty="0">
              <a:ln/>
              <a:solidFill>
                <a:srgbClr val="2E5A95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4709894"/>
            <a:ext cx="7323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Firstly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display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shown</a:t>
            </a:r>
            <a:r>
              <a:rPr lang="cs-CZ" dirty="0"/>
              <a:t> so far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column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mouse</a:t>
            </a:r>
            <a:r>
              <a:rPr lang="cs-CZ" dirty="0"/>
              <a:t> </a:t>
            </a:r>
            <a:r>
              <a:rPr lang="cs-CZ" dirty="0" err="1" smtClean="0"/>
              <a:t>button</a:t>
            </a:r>
            <a:endParaRPr lang="cs-CZ" dirty="0" smtClean="0"/>
          </a:p>
          <a:p>
            <a:r>
              <a:rPr lang="cs-CZ" dirty="0" smtClean="0"/>
              <a:t>and </a:t>
            </a:r>
            <a:r>
              <a:rPr lang="cs-CZ" dirty="0"/>
              <a:t>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segment - </a:t>
            </a:r>
            <a:r>
              <a:rPr lang="cs-CZ" dirty="0" err="1"/>
              <a:t>Apply</a:t>
            </a:r>
            <a:r>
              <a:rPr lang="cs-CZ" dirty="0"/>
              <a:t> to Doc. 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number</a:t>
            </a:r>
            <a:r>
              <a:rPr lang="cs-CZ" dirty="0"/>
              <a:t> and </a:t>
            </a:r>
            <a:r>
              <a:rPr lang="cs-CZ" dirty="0" err="1"/>
              <a:t>move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screen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128" y="620688"/>
            <a:ext cx="8499404" cy="579438"/>
          </a:xfrm>
        </p:spPr>
        <p:txBody>
          <a:bodyPr/>
          <a:lstStyle/>
          <a:p>
            <a:r>
              <a:rPr lang="en-US" dirty="0" smtClean="0"/>
              <a:t>Posted Entries of different types( Customer Entries, Payment Entries, Credit Memo Entries,…..)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Posted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9" y="1541863"/>
            <a:ext cx="6849542" cy="4422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798" y="6020122"/>
            <a:ext cx="8457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ZA" sz="2000" b="1" dirty="0" smtClean="0">
                <a:ln/>
                <a:solidFill>
                  <a:srgbClr val="2E5A95"/>
                </a:solidFill>
              </a:rPr>
              <a:t>Select </a:t>
            </a:r>
            <a:r>
              <a:rPr lang="en-ZA" sz="2000" b="1" dirty="0" smtClean="0">
                <a:ln/>
                <a:solidFill>
                  <a:srgbClr val="2E5A95"/>
                </a:solidFill>
              </a:rPr>
              <a:t>document </a:t>
            </a:r>
            <a:r>
              <a:rPr lang="en-ZA" sz="2000" b="1" dirty="0" smtClean="0">
                <a:ln/>
                <a:solidFill>
                  <a:srgbClr val="2E5A95"/>
                </a:solidFill>
              </a:rPr>
              <a:t>and click on the OK button to see it (or use Navigate icon)</a:t>
            </a:r>
            <a:endParaRPr lang="en-ZA" sz="2000" b="1" dirty="0">
              <a:ln/>
              <a:solidFill>
                <a:srgbClr val="2E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News</a:t>
            </a:r>
            <a:r>
              <a:rPr lang="en-ZA" dirty="0" smtClean="0"/>
              <a:t>Sale Order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en-ZA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Preparing</a:t>
            </a:r>
            <a:r>
              <a:rPr lang="cs-CZ" dirty="0" smtClean="0"/>
              <a:t>  data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1556792"/>
            <a:ext cx="74168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10000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" y="2204864"/>
            <a:ext cx="7424991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9377" y="3573016"/>
            <a:ext cx="640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Change manually Unit price to 150 </a:t>
            </a:r>
            <a:r>
              <a:rPr lang="en-ZA" dirty="0" smtClean="0">
                <a:solidFill>
                  <a:srgbClr val="0070C0"/>
                </a:solidFill>
              </a:rPr>
              <a:t>to </a:t>
            </a:r>
            <a:r>
              <a:rPr lang="en-ZA" dirty="0" smtClean="0">
                <a:solidFill>
                  <a:srgbClr val="0070C0"/>
                </a:solidFill>
              </a:rPr>
              <a:t>get more simple data later!</a:t>
            </a:r>
            <a:endParaRPr lang="en-ZA" dirty="0">
              <a:solidFill>
                <a:srgbClr val="0070C0"/>
              </a:solidFill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2987823" y="3976964"/>
            <a:ext cx="2592288" cy="118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850996" y="4169709"/>
            <a:ext cx="865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F9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22" y="5285784"/>
            <a:ext cx="1640690" cy="1167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Customer Ledger Entries</a:t>
            </a:r>
            <a:r>
              <a:rPr lang="cs-CZ" sz="2400" dirty="0" smtClean="0"/>
              <a:t> (CLE)</a:t>
            </a:r>
            <a:r>
              <a:rPr lang="en-US" sz="2400" dirty="0" smtClean="0"/>
              <a:t> – see our PWP show about SO  </a:t>
            </a:r>
            <a:endParaRPr lang="en-US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34233" cy="1893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2272"/>
            <a:ext cx="7120210" cy="1883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30343" y="1986269"/>
            <a:ext cx="438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Author modified columns of CLE to s</a:t>
            </a:r>
            <a:r>
              <a:rPr lang="cs-CZ" dirty="0" smtClean="0"/>
              <a:t>e</a:t>
            </a:r>
            <a:r>
              <a:rPr lang="en-US" dirty="0" smtClean="0"/>
              <a:t>e fields</a:t>
            </a:r>
          </a:p>
          <a:p>
            <a:r>
              <a:rPr lang="en-US" dirty="0" smtClean="0"/>
              <a:t>Open and Entry number as well!</a:t>
            </a:r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076056" y="4654106"/>
            <a:ext cx="0" cy="431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347864" y="4130886"/>
            <a:ext cx="3713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Checked</a:t>
            </a:r>
            <a:r>
              <a:rPr lang="en-ZA" sz="1400" b="1" dirty="0" smtClean="0">
                <a:solidFill>
                  <a:srgbClr val="FF0000"/>
                </a:solidFill>
              </a:rPr>
              <a:t> Open field </a:t>
            </a:r>
            <a:r>
              <a:rPr lang="en-ZA" sz="1400" dirty="0" smtClean="0">
                <a:solidFill>
                  <a:srgbClr val="FF0000"/>
                </a:solidFill>
              </a:rPr>
              <a:t>means, that this invoice was</a:t>
            </a:r>
          </a:p>
          <a:p>
            <a:r>
              <a:rPr lang="en-ZA" sz="1400" dirty="0" smtClean="0">
                <a:solidFill>
                  <a:srgbClr val="FF0000"/>
                </a:solidFill>
              </a:rPr>
              <a:t>not paid yet (applied by payment) 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814</Words>
  <Application>Microsoft Office PowerPoint</Application>
  <PresentationFormat>Předvádění na obrazovce (4:3)</PresentationFormat>
  <Paragraphs>123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Motiv systému Office</vt:lpstr>
      <vt:lpstr>Introduction to MS Dynamics NAV  (Basic of payments)</vt:lpstr>
      <vt:lpstr>General Journals and its use in G/L</vt:lpstr>
      <vt:lpstr>General Journals and its use in G/L</vt:lpstr>
      <vt:lpstr>Applying principles</vt:lpstr>
      <vt:lpstr>Impacts to G/L (General Ledger Entries) </vt:lpstr>
      <vt:lpstr>General Journal Structure</vt:lpstr>
      <vt:lpstr>Posted Entries of different types( Customer Entries, Payment Entries, Credit Memo Entries,…..)</vt:lpstr>
      <vt:lpstr>NewsSale Order creation</vt:lpstr>
      <vt:lpstr>Customer Ledger Entries (CLE) – see our PWP show about SO  </vt:lpstr>
      <vt:lpstr>G/L Journal is prepared to be posted  </vt:lpstr>
      <vt:lpstr>GJ after application entry for setup payment  </vt:lpstr>
      <vt:lpstr>How to find out what we have done so far</vt:lpstr>
      <vt:lpstr>How to find out what we have done so far</vt:lpstr>
      <vt:lpstr>Prezentace aplikace PowerPoint</vt:lpstr>
      <vt:lpstr>Additional tasks</vt:lpstr>
      <vt:lpstr>Purchase Order</vt:lpstr>
      <vt:lpstr>Vendor entries</vt:lpstr>
      <vt:lpstr>General Journal I. </vt:lpstr>
      <vt:lpstr>General Journal II</vt:lpstr>
      <vt:lpstr>General Journal III.</vt:lpstr>
      <vt:lpstr>General Journal IV.</vt:lpstr>
      <vt:lpstr>Vendor Entries and access to General Ledger entries</vt:lpstr>
      <vt:lpstr>General Ledger entries</vt:lpstr>
      <vt:lpstr>End of the section   (Basic of Payments)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127</cp:revision>
  <dcterms:created xsi:type="dcterms:W3CDTF">2014-09-15T11:04:04Z</dcterms:created>
  <dcterms:modified xsi:type="dcterms:W3CDTF">2020-10-29T14:26:24Z</dcterms:modified>
</cp:coreProperties>
</file>