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306" r:id="rId4"/>
    <p:sldId id="307" r:id="rId5"/>
    <p:sldId id="308" r:id="rId6"/>
    <p:sldId id="258" r:id="rId7"/>
    <p:sldId id="259" r:id="rId8"/>
    <p:sldId id="309" r:id="rId9"/>
    <p:sldId id="260" r:id="rId10"/>
    <p:sldId id="261" r:id="rId11"/>
    <p:sldId id="264" r:id="rId12"/>
    <p:sldId id="265" r:id="rId13"/>
    <p:sldId id="266" r:id="rId14"/>
    <p:sldId id="283" r:id="rId15"/>
    <p:sldId id="276" r:id="rId16"/>
    <p:sldId id="267" r:id="rId17"/>
    <p:sldId id="268" r:id="rId18"/>
    <p:sldId id="269" r:id="rId19"/>
    <p:sldId id="270" r:id="rId20"/>
    <p:sldId id="310" r:id="rId21"/>
    <p:sldId id="271" r:id="rId22"/>
    <p:sldId id="273" r:id="rId23"/>
    <p:sldId id="274" r:id="rId24"/>
    <p:sldId id="313" r:id="rId25"/>
    <p:sldId id="314" r:id="rId26"/>
    <p:sldId id="315" r:id="rId27"/>
    <p:sldId id="279" r:id="rId28"/>
    <p:sldId id="280" r:id="rId29"/>
    <p:sldId id="275" r:id="rId30"/>
    <p:sldId id="277" r:id="rId31"/>
    <p:sldId id="272" r:id="rId32"/>
    <p:sldId id="278" r:id="rId33"/>
    <p:sldId id="284" r:id="rId34"/>
    <p:sldId id="285" r:id="rId35"/>
    <p:sldId id="287" r:id="rId36"/>
    <p:sldId id="288" r:id="rId37"/>
    <p:sldId id="289" r:id="rId38"/>
    <p:sldId id="290" r:id="rId39"/>
    <p:sldId id="311" r:id="rId40"/>
    <p:sldId id="291" r:id="rId41"/>
    <p:sldId id="293" r:id="rId42"/>
    <p:sldId id="294" r:id="rId43"/>
    <p:sldId id="295" r:id="rId44"/>
    <p:sldId id="298" r:id="rId45"/>
    <p:sldId id="299" r:id="rId46"/>
    <p:sldId id="312" r:id="rId47"/>
    <p:sldId id="300" r:id="rId48"/>
    <p:sldId id="301" r:id="rId49"/>
    <p:sldId id="302" r:id="rId50"/>
    <p:sldId id="297" r:id="rId51"/>
    <p:sldId id="303" r:id="rId52"/>
    <p:sldId id="286" r:id="rId5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omír Skorkovský" initials="JS" lastIdx="0" clrIdx="0">
    <p:extLst>
      <p:ext uri="{19B8F6BF-5375-455C-9EA6-DF929625EA0E}">
        <p15:presenceInfo xmlns:p15="http://schemas.microsoft.com/office/powerpoint/2012/main" userId="Jaromír Skorkovský"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60" y="5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099C7B-0132-4D66-BDDC-604B5A3DE06B}" type="datetimeFigureOut">
              <a:rPr lang="cs-CZ" smtClean="0"/>
              <a:t>07.10.2020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A2ACB0-1CEB-4029-8D91-88A6D0A355E1}" type="slidenum">
              <a:rPr lang="cs-CZ" smtClean="0"/>
              <a:t>‹#›</a:t>
            </a:fld>
            <a:endParaRPr lang="cs-CZ"/>
          </a:p>
        </p:txBody>
      </p:sp>
    </p:spTree>
    <p:extLst>
      <p:ext uri="{BB962C8B-B14F-4D97-AF65-F5344CB8AC3E}">
        <p14:creationId xmlns:p14="http://schemas.microsoft.com/office/powerpoint/2010/main" val="2773904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showing this slide and explaining</a:t>
            </a:r>
            <a:r>
              <a:rPr lang="en-US" baseline="0" dirty="0"/>
              <a:t> the different components of a list page, go to the application and show some examples of list pages.</a:t>
            </a:r>
          </a:p>
          <a:p>
            <a:r>
              <a:rPr lang="en-US" baseline="0" dirty="0"/>
              <a:t>Remember to only focus on the interface. Topics such as personalization, filter, search, … are covered in other modules.</a:t>
            </a:r>
            <a:endParaRPr lang="en-US" dirty="0"/>
          </a:p>
        </p:txBody>
      </p:sp>
      <p:sp>
        <p:nvSpPr>
          <p:cNvPr id="4" name="Slide Number Placeholder 3"/>
          <p:cNvSpPr>
            <a:spLocks noGrp="1"/>
          </p:cNvSpPr>
          <p:nvPr>
            <p:ph type="sldNum" sz="quarter" idx="10"/>
          </p:nvPr>
        </p:nvSpPr>
        <p:spPr/>
        <p:txBody>
          <a:bodyPr/>
          <a:lstStyle/>
          <a:p>
            <a:fld id="{E2FF7759-803D-4F76-9AEC-98B2D9A07B0D}" type="slidenum">
              <a:rPr lang="en-US" smtClean="0"/>
              <a:t>8</a:t>
            </a:fld>
            <a:endParaRPr lang="en-US" dirty="0"/>
          </a:p>
        </p:txBody>
      </p:sp>
    </p:spTree>
    <p:extLst>
      <p:ext uri="{BB962C8B-B14F-4D97-AF65-F5344CB8AC3E}">
        <p14:creationId xmlns:p14="http://schemas.microsoft.com/office/powerpoint/2010/main" val="2090229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7D322E28-AEB8-44EA-A0DA-739768376592}" type="datetimeFigureOut">
              <a:rPr lang="cs-CZ" smtClean="0"/>
              <a:t>07.10.2020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EC2C423-13AF-4C41-839E-1691016ACE7E}" type="slidenum">
              <a:rPr lang="cs-CZ" smtClean="0"/>
              <a:t>‹#›</a:t>
            </a:fld>
            <a:endParaRPr lang="cs-CZ"/>
          </a:p>
        </p:txBody>
      </p:sp>
    </p:spTree>
    <p:extLst>
      <p:ext uri="{BB962C8B-B14F-4D97-AF65-F5344CB8AC3E}">
        <p14:creationId xmlns:p14="http://schemas.microsoft.com/office/powerpoint/2010/main" val="3691538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D322E28-AEB8-44EA-A0DA-739768376592}" type="datetimeFigureOut">
              <a:rPr lang="cs-CZ" smtClean="0"/>
              <a:t>07.10.2020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EC2C423-13AF-4C41-839E-1691016ACE7E}" type="slidenum">
              <a:rPr lang="cs-CZ" smtClean="0"/>
              <a:t>‹#›</a:t>
            </a:fld>
            <a:endParaRPr lang="cs-CZ"/>
          </a:p>
        </p:txBody>
      </p:sp>
    </p:spTree>
    <p:extLst>
      <p:ext uri="{BB962C8B-B14F-4D97-AF65-F5344CB8AC3E}">
        <p14:creationId xmlns:p14="http://schemas.microsoft.com/office/powerpoint/2010/main" val="775615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D322E28-AEB8-44EA-A0DA-739768376592}" type="datetimeFigureOut">
              <a:rPr lang="cs-CZ" smtClean="0"/>
              <a:t>07.10.2020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EC2C423-13AF-4C41-839E-1691016ACE7E}" type="slidenum">
              <a:rPr lang="cs-CZ" smtClean="0"/>
              <a:t>‹#›</a:t>
            </a:fld>
            <a:endParaRPr lang="cs-CZ"/>
          </a:p>
        </p:txBody>
      </p:sp>
    </p:spTree>
    <p:extLst>
      <p:ext uri="{BB962C8B-B14F-4D97-AF65-F5344CB8AC3E}">
        <p14:creationId xmlns:p14="http://schemas.microsoft.com/office/powerpoint/2010/main" val="3992228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8pt Slide Title">
    <p:spTree>
      <p:nvGrpSpPr>
        <p:cNvPr id="1" name=""/>
        <p:cNvGrpSpPr/>
        <p:nvPr/>
      </p:nvGrpSpPr>
      <p:grpSpPr>
        <a:xfrm>
          <a:off x="0" y="0"/>
          <a:ext cx="0" cy="0"/>
          <a:chOff x="0" y="0"/>
          <a:chExt cx="0" cy="0"/>
        </a:xfrm>
      </p:grpSpPr>
      <p:sp>
        <p:nvSpPr>
          <p:cNvPr id="8" name="Rectangle 7"/>
          <p:cNvSpPr/>
          <p:nvPr userDrawn="1"/>
        </p:nvSpPr>
        <p:spPr>
          <a:xfrm>
            <a:off x="0" y="0"/>
            <a:ext cx="12192000" cy="8229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609600" y="0"/>
            <a:ext cx="10972800" cy="822960"/>
          </a:xfrm>
        </p:spPr>
        <p:txBody>
          <a:bodyPr>
            <a:noAutofit/>
          </a:bodyPr>
          <a:lstStyle>
            <a:lvl1pPr algn="l">
              <a:defRPr sz="2800" baseline="0">
                <a:solidFill>
                  <a:schemeClr val="bg1"/>
                </a:solidFill>
                <a:latin typeface="Segoe UI" pitchFamily="34" charset="0"/>
                <a:ea typeface="Segoe UI" pitchFamily="34" charset="0"/>
                <a:cs typeface="Segoe UI" pitchFamily="34" charset="0"/>
              </a:defRPr>
            </a:lvl1pPr>
          </a:lstStyle>
          <a:p>
            <a:r>
              <a:rPr lang="en-US" dirty="0"/>
              <a:t>28 </a:t>
            </a:r>
            <a:r>
              <a:rPr lang="en-US" dirty="0" err="1"/>
              <a:t>pt</a:t>
            </a:r>
            <a:r>
              <a:rPr lang="en-US" dirty="0"/>
              <a:t> Slide Title</a:t>
            </a:r>
          </a:p>
        </p:txBody>
      </p:sp>
      <p:sp>
        <p:nvSpPr>
          <p:cNvPr id="9" name="Text Placeholder 4"/>
          <p:cNvSpPr>
            <a:spLocks noGrp="1"/>
          </p:cNvSpPr>
          <p:nvPr>
            <p:ph type="body" sz="quarter" idx="13"/>
          </p:nvPr>
        </p:nvSpPr>
        <p:spPr>
          <a:xfrm>
            <a:off x="609600" y="960000"/>
            <a:ext cx="10972800" cy="5568000"/>
          </a:xfrm>
          <a:prstGeom prst="rect">
            <a:avLst/>
          </a:prstGeom>
        </p:spPr>
        <p:txBody>
          <a:bodyPr/>
          <a:lstStyle>
            <a:lvl1pPr marL="457200" indent="-457200">
              <a:buClr>
                <a:srgbClr val="0070C0"/>
              </a:buClr>
              <a:buFont typeface="Arial" pitchFamily="34" charset="0"/>
              <a:buChar char="•"/>
              <a:defRPr sz="2800" b="0">
                <a:latin typeface="Segoe UI" pitchFamily="34" charset="0"/>
                <a:ea typeface="Segoe UI" pitchFamily="34" charset="0"/>
                <a:cs typeface="Segoe UI" pitchFamily="34" charset="0"/>
              </a:defRPr>
            </a:lvl1pPr>
            <a:lvl2pPr marL="800100" indent="-342900">
              <a:buClr>
                <a:srgbClr val="0070C0"/>
              </a:buClr>
              <a:buFont typeface="Arial" pitchFamily="34" charset="0"/>
              <a:buChar char="•"/>
              <a:defRPr sz="2400" b="0">
                <a:latin typeface="Segoe UI" pitchFamily="34" charset="0"/>
                <a:ea typeface="Segoe UI" pitchFamily="34" charset="0"/>
                <a:cs typeface="Segoe UI" pitchFamily="34" charset="0"/>
              </a:defRPr>
            </a:lvl2pPr>
            <a:lvl3pPr marL="1257300" indent="-342900">
              <a:buClr>
                <a:srgbClr val="0070C0"/>
              </a:buClr>
              <a:buFont typeface="Arial" pitchFamily="34" charset="0"/>
              <a:buChar char="•"/>
              <a:defRPr sz="2000" b="0">
                <a:latin typeface="Segoe UI" pitchFamily="34" charset="0"/>
                <a:ea typeface="Segoe UI" pitchFamily="34" charset="0"/>
                <a:cs typeface="Segoe UI" pitchFamily="34" charset="0"/>
              </a:defRPr>
            </a:lvl3pPr>
            <a:lvl4pPr>
              <a:defRPr>
                <a:latin typeface="Segoe UI" pitchFamily="34" charset="0"/>
                <a:ea typeface="Segoe UI" pitchFamily="34" charset="0"/>
                <a:cs typeface="Segoe UI" pitchFamily="34" charset="0"/>
              </a:defRPr>
            </a:lvl4pPr>
            <a:lvl5pPr>
              <a:defRPr>
                <a:latin typeface="Segoe UI" pitchFamily="34" charset="0"/>
                <a:ea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endParaRPr lang="en-US" dirty="0"/>
          </a:p>
        </p:txBody>
      </p:sp>
    </p:spTree>
    <p:extLst>
      <p:ext uri="{BB962C8B-B14F-4D97-AF65-F5344CB8AC3E}">
        <p14:creationId xmlns:p14="http://schemas.microsoft.com/office/powerpoint/2010/main" val="2188127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D322E28-AEB8-44EA-A0DA-739768376592}" type="datetimeFigureOut">
              <a:rPr lang="cs-CZ" smtClean="0"/>
              <a:t>07.10.2020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EC2C423-13AF-4C41-839E-1691016ACE7E}" type="slidenum">
              <a:rPr lang="cs-CZ" smtClean="0"/>
              <a:t>‹#›</a:t>
            </a:fld>
            <a:endParaRPr lang="cs-CZ"/>
          </a:p>
        </p:txBody>
      </p:sp>
    </p:spTree>
    <p:extLst>
      <p:ext uri="{BB962C8B-B14F-4D97-AF65-F5344CB8AC3E}">
        <p14:creationId xmlns:p14="http://schemas.microsoft.com/office/powerpoint/2010/main" val="2200519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7D322E28-AEB8-44EA-A0DA-739768376592}" type="datetimeFigureOut">
              <a:rPr lang="cs-CZ" smtClean="0"/>
              <a:t>07.10.2020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EC2C423-13AF-4C41-839E-1691016ACE7E}" type="slidenum">
              <a:rPr lang="cs-CZ" smtClean="0"/>
              <a:t>‹#›</a:t>
            </a:fld>
            <a:endParaRPr lang="cs-CZ"/>
          </a:p>
        </p:txBody>
      </p:sp>
    </p:spTree>
    <p:extLst>
      <p:ext uri="{BB962C8B-B14F-4D97-AF65-F5344CB8AC3E}">
        <p14:creationId xmlns:p14="http://schemas.microsoft.com/office/powerpoint/2010/main" val="2558524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7D322E28-AEB8-44EA-A0DA-739768376592}" type="datetimeFigureOut">
              <a:rPr lang="cs-CZ" smtClean="0"/>
              <a:t>07.10.2020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EC2C423-13AF-4C41-839E-1691016ACE7E}" type="slidenum">
              <a:rPr lang="cs-CZ" smtClean="0"/>
              <a:t>‹#›</a:t>
            </a:fld>
            <a:endParaRPr lang="cs-CZ"/>
          </a:p>
        </p:txBody>
      </p:sp>
    </p:spTree>
    <p:extLst>
      <p:ext uri="{BB962C8B-B14F-4D97-AF65-F5344CB8AC3E}">
        <p14:creationId xmlns:p14="http://schemas.microsoft.com/office/powerpoint/2010/main" val="3469965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7D322E28-AEB8-44EA-A0DA-739768376592}" type="datetimeFigureOut">
              <a:rPr lang="cs-CZ" smtClean="0"/>
              <a:t>07.10.2020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EC2C423-13AF-4C41-839E-1691016ACE7E}" type="slidenum">
              <a:rPr lang="cs-CZ" smtClean="0"/>
              <a:t>‹#›</a:t>
            </a:fld>
            <a:endParaRPr lang="cs-CZ"/>
          </a:p>
        </p:txBody>
      </p:sp>
    </p:spTree>
    <p:extLst>
      <p:ext uri="{BB962C8B-B14F-4D97-AF65-F5344CB8AC3E}">
        <p14:creationId xmlns:p14="http://schemas.microsoft.com/office/powerpoint/2010/main" val="372285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7D322E28-AEB8-44EA-A0DA-739768376592}" type="datetimeFigureOut">
              <a:rPr lang="cs-CZ" smtClean="0"/>
              <a:t>07.10.2020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EC2C423-13AF-4C41-839E-1691016ACE7E}" type="slidenum">
              <a:rPr lang="cs-CZ" smtClean="0"/>
              <a:t>‹#›</a:t>
            </a:fld>
            <a:endParaRPr lang="cs-CZ"/>
          </a:p>
        </p:txBody>
      </p:sp>
    </p:spTree>
    <p:extLst>
      <p:ext uri="{BB962C8B-B14F-4D97-AF65-F5344CB8AC3E}">
        <p14:creationId xmlns:p14="http://schemas.microsoft.com/office/powerpoint/2010/main" val="3025706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D322E28-AEB8-44EA-A0DA-739768376592}" type="datetimeFigureOut">
              <a:rPr lang="cs-CZ" smtClean="0"/>
              <a:t>07.10.2020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EC2C423-13AF-4C41-839E-1691016ACE7E}" type="slidenum">
              <a:rPr lang="cs-CZ" smtClean="0"/>
              <a:t>‹#›</a:t>
            </a:fld>
            <a:endParaRPr lang="cs-CZ"/>
          </a:p>
        </p:txBody>
      </p:sp>
    </p:spTree>
    <p:extLst>
      <p:ext uri="{BB962C8B-B14F-4D97-AF65-F5344CB8AC3E}">
        <p14:creationId xmlns:p14="http://schemas.microsoft.com/office/powerpoint/2010/main" val="3409046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7D322E28-AEB8-44EA-A0DA-739768376592}" type="datetimeFigureOut">
              <a:rPr lang="cs-CZ" smtClean="0"/>
              <a:t>07.10.2020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EC2C423-13AF-4C41-839E-1691016ACE7E}" type="slidenum">
              <a:rPr lang="cs-CZ" smtClean="0"/>
              <a:t>‹#›</a:t>
            </a:fld>
            <a:endParaRPr lang="cs-CZ"/>
          </a:p>
        </p:txBody>
      </p:sp>
    </p:spTree>
    <p:extLst>
      <p:ext uri="{BB962C8B-B14F-4D97-AF65-F5344CB8AC3E}">
        <p14:creationId xmlns:p14="http://schemas.microsoft.com/office/powerpoint/2010/main" val="107497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7D322E28-AEB8-44EA-A0DA-739768376592}" type="datetimeFigureOut">
              <a:rPr lang="cs-CZ" smtClean="0"/>
              <a:t>07.10.2020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EC2C423-13AF-4C41-839E-1691016ACE7E}" type="slidenum">
              <a:rPr lang="cs-CZ" smtClean="0"/>
              <a:t>‹#›</a:t>
            </a:fld>
            <a:endParaRPr lang="cs-CZ"/>
          </a:p>
        </p:txBody>
      </p:sp>
    </p:spTree>
    <p:extLst>
      <p:ext uri="{BB962C8B-B14F-4D97-AF65-F5344CB8AC3E}">
        <p14:creationId xmlns:p14="http://schemas.microsoft.com/office/powerpoint/2010/main" val="4235520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322E28-AEB8-44EA-A0DA-739768376592}" type="datetimeFigureOut">
              <a:rPr lang="cs-CZ" smtClean="0"/>
              <a:t>07.10.2020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C2C423-13AF-4C41-839E-1691016ACE7E}" type="slidenum">
              <a:rPr lang="cs-CZ" smtClean="0"/>
              <a:t>‹#›</a:t>
            </a:fld>
            <a:endParaRPr lang="cs-CZ"/>
          </a:p>
        </p:txBody>
      </p:sp>
    </p:spTree>
    <p:extLst>
      <p:ext uri="{BB962C8B-B14F-4D97-AF65-F5344CB8AC3E}">
        <p14:creationId xmlns:p14="http://schemas.microsoft.com/office/powerpoint/2010/main" val="905796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z/url?sa=i&amp;rct=j&amp;q=&amp;esrc=s&amp;source=images&amp;cd=&amp;cad=rja&amp;uact=8&amp;ved=2ahUKEwjX6rWgzcbdAhWE66QKHbFjBlAQjRx6BAgBEAU&amp;url=http://dsoworks.com/philosophy/sacred-engineers-part-one/attachment/640px-a_fleet_of_east_indiamen_at_sea/&amp;psig=AOvVaw3BhP9RnFigB9QKV24cQG4m&amp;ust=1537430527166031"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t>Introduction</a:t>
            </a:r>
            <a:r>
              <a:rPr lang="cs-CZ" dirty="0"/>
              <a:t> to MS Dynamics NAV 2018w1</a:t>
            </a:r>
          </a:p>
        </p:txBody>
      </p:sp>
      <p:sp>
        <p:nvSpPr>
          <p:cNvPr id="3" name="Podnadpis 2"/>
          <p:cNvSpPr>
            <a:spLocks noGrp="1"/>
          </p:cNvSpPr>
          <p:nvPr>
            <p:ph type="subTitle" idx="1"/>
          </p:nvPr>
        </p:nvSpPr>
        <p:spPr/>
        <p:txBody>
          <a:bodyPr>
            <a:normAutofit lnSpcReduction="10000"/>
          </a:bodyPr>
          <a:lstStyle/>
          <a:p>
            <a:r>
              <a:rPr lang="cs-CZ" dirty="0" err="1"/>
              <a:t>Ing.J.Skorkovský,CSc</a:t>
            </a:r>
            <a:r>
              <a:rPr lang="cs-CZ" dirty="0"/>
              <a:t>. </a:t>
            </a:r>
          </a:p>
          <a:p>
            <a:r>
              <a:rPr lang="en-US" dirty="0"/>
              <a:t>MASARYK UNIVERSITY BRNO,</a:t>
            </a:r>
            <a:r>
              <a:rPr lang="cs-CZ" dirty="0"/>
              <a:t> </a:t>
            </a:r>
            <a:r>
              <a:rPr lang="en-US" dirty="0"/>
              <a:t>Czech Republic </a:t>
            </a:r>
          </a:p>
          <a:p>
            <a:r>
              <a:rPr lang="en-US" dirty="0"/>
              <a:t>Faculty of economics and business administration </a:t>
            </a:r>
          </a:p>
          <a:p>
            <a:r>
              <a:rPr lang="en-US" dirty="0"/>
              <a:t>Department of corporate economy</a:t>
            </a:r>
          </a:p>
          <a:p>
            <a:endParaRPr lang="cs-CZ" dirty="0"/>
          </a:p>
        </p:txBody>
      </p:sp>
    </p:spTree>
    <p:extLst>
      <p:ext uri="{BB962C8B-B14F-4D97-AF65-F5344CB8AC3E}">
        <p14:creationId xmlns:p14="http://schemas.microsoft.com/office/powerpoint/2010/main" val="1147282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84548" y="393733"/>
            <a:ext cx="10515600" cy="1325563"/>
          </a:xfrm>
        </p:spPr>
        <p:txBody>
          <a:bodyPr>
            <a:normAutofit/>
          </a:bodyPr>
          <a:lstStyle/>
          <a:p>
            <a:r>
              <a:rPr lang="cs-CZ" sz="2800" dirty="0" err="1">
                <a:solidFill>
                  <a:srgbClr val="0070C0"/>
                </a:solidFill>
              </a:rPr>
              <a:t>Information</a:t>
            </a:r>
            <a:endParaRPr lang="cs-CZ" sz="2800" dirty="0">
              <a:solidFill>
                <a:srgbClr val="0070C0"/>
              </a:solidFill>
            </a:endParaRPr>
          </a:p>
        </p:txBody>
      </p:sp>
      <p:sp>
        <p:nvSpPr>
          <p:cNvPr id="3" name="Zástupný symbol pro obsah 2"/>
          <p:cNvSpPr>
            <a:spLocks noGrp="1"/>
          </p:cNvSpPr>
          <p:nvPr>
            <p:ph idx="1"/>
          </p:nvPr>
        </p:nvSpPr>
        <p:spPr/>
        <p:txBody>
          <a:bodyPr/>
          <a:lstStyle/>
          <a:p>
            <a:r>
              <a:rPr lang="cs-CZ" dirty="0" err="1"/>
              <a:t>Information</a:t>
            </a:r>
            <a:r>
              <a:rPr lang="cs-CZ" dirty="0"/>
              <a:t> =Data + </a:t>
            </a:r>
            <a:r>
              <a:rPr lang="cs-CZ" dirty="0" err="1"/>
              <a:t>Structure</a:t>
            </a:r>
            <a:r>
              <a:rPr lang="cs-CZ" dirty="0"/>
              <a:t> </a:t>
            </a:r>
            <a:r>
              <a:rPr lang="cs-CZ" dirty="0" err="1"/>
              <a:t>of</a:t>
            </a:r>
            <a:r>
              <a:rPr lang="cs-CZ" dirty="0"/>
              <a:t> </a:t>
            </a:r>
            <a:r>
              <a:rPr lang="cs-CZ" dirty="0" err="1"/>
              <a:t>the</a:t>
            </a:r>
            <a:r>
              <a:rPr lang="cs-CZ" dirty="0"/>
              <a:t> data  </a:t>
            </a:r>
          </a:p>
        </p:txBody>
      </p:sp>
      <p:pic>
        <p:nvPicPr>
          <p:cNvPr id="4" name="Obrázek 3"/>
          <p:cNvPicPr>
            <a:picLocks noChangeAspect="1"/>
          </p:cNvPicPr>
          <p:nvPr/>
        </p:nvPicPr>
        <p:blipFill>
          <a:blip r:embed="rId2"/>
          <a:stretch>
            <a:fillRect/>
          </a:stretch>
        </p:blipFill>
        <p:spPr>
          <a:xfrm>
            <a:off x="1131216" y="2477855"/>
            <a:ext cx="8511842" cy="2405230"/>
          </a:xfrm>
          <a:prstGeom prst="rect">
            <a:avLst/>
          </a:prstGeom>
          <a:ln>
            <a:solidFill>
              <a:srgbClr val="00B050"/>
            </a:solidFill>
          </a:ln>
        </p:spPr>
      </p:pic>
      <p:pic>
        <p:nvPicPr>
          <p:cNvPr id="5" name="Obrázek 4"/>
          <p:cNvPicPr>
            <a:picLocks noChangeAspect="1"/>
          </p:cNvPicPr>
          <p:nvPr/>
        </p:nvPicPr>
        <p:blipFill>
          <a:blip r:embed="rId3"/>
          <a:stretch>
            <a:fillRect/>
          </a:stretch>
        </p:blipFill>
        <p:spPr>
          <a:xfrm>
            <a:off x="10315716" y="2511656"/>
            <a:ext cx="685714" cy="2371429"/>
          </a:xfrm>
          <a:prstGeom prst="rect">
            <a:avLst/>
          </a:prstGeom>
          <a:ln>
            <a:solidFill>
              <a:srgbClr val="00B050"/>
            </a:solidFill>
          </a:ln>
        </p:spPr>
      </p:pic>
      <p:sp>
        <p:nvSpPr>
          <p:cNvPr id="6" name="TextovéPole 5"/>
          <p:cNvSpPr txBox="1"/>
          <p:nvPr/>
        </p:nvSpPr>
        <p:spPr>
          <a:xfrm>
            <a:off x="10315716" y="5345358"/>
            <a:ext cx="944489" cy="369332"/>
          </a:xfrm>
          <a:prstGeom prst="rect">
            <a:avLst/>
          </a:prstGeom>
          <a:noFill/>
        </p:spPr>
        <p:txBody>
          <a:bodyPr wrap="none" rtlCol="0">
            <a:spAutoFit/>
          </a:bodyPr>
          <a:lstStyle/>
          <a:p>
            <a:r>
              <a:rPr lang="cs-CZ" dirty="0"/>
              <a:t>2771,84</a:t>
            </a:r>
          </a:p>
        </p:txBody>
      </p:sp>
      <p:sp>
        <p:nvSpPr>
          <p:cNvPr id="7" name="Obdélník 6"/>
          <p:cNvSpPr/>
          <p:nvPr/>
        </p:nvSpPr>
        <p:spPr>
          <a:xfrm>
            <a:off x="8625526" y="3921551"/>
            <a:ext cx="452486" cy="17910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10315715" y="5345359"/>
            <a:ext cx="944489" cy="3693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Šipka dolů 8"/>
          <p:cNvSpPr/>
          <p:nvPr/>
        </p:nvSpPr>
        <p:spPr>
          <a:xfrm>
            <a:off x="10077254" y="1970203"/>
            <a:ext cx="1182950" cy="324022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Sum of partial posted amounts</a:t>
            </a:r>
            <a:endParaRPr lang="cs-CZ"/>
          </a:p>
        </p:txBody>
      </p:sp>
      <p:sp>
        <p:nvSpPr>
          <p:cNvPr id="10" name="TextovéPole 9"/>
          <p:cNvSpPr txBox="1"/>
          <p:nvPr/>
        </p:nvSpPr>
        <p:spPr>
          <a:xfrm>
            <a:off x="7136090" y="5359690"/>
            <a:ext cx="4015819" cy="646331"/>
          </a:xfrm>
          <a:prstGeom prst="rect">
            <a:avLst/>
          </a:prstGeom>
          <a:noFill/>
        </p:spPr>
        <p:txBody>
          <a:bodyPr wrap="square" rtlCol="0">
            <a:spAutoFit/>
          </a:bodyPr>
          <a:lstStyle/>
          <a:p>
            <a:r>
              <a:rPr lang="en-US" b="1" dirty="0"/>
              <a:t>Sum of partial posted amounts</a:t>
            </a:r>
            <a:endParaRPr lang="cs-CZ" b="1" dirty="0"/>
          </a:p>
          <a:p>
            <a:r>
              <a:rPr lang="cs-CZ" b="1" dirty="0" err="1"/>
              <a:t>Calculated</a:t>
            </a:r>
            <a:r>
              <a:rPr lang="cs-CZ" b="1" dirty="0"/>
              <a:t> </a:t>
            </a:r>
            <a:r>
              <a:rPr lang="cs-CZ" b="1" dirty="0" err="1"/>
              <a:t>field</a:t>
            </a:r>
            <a:endParaRPr lang="cs-CZ" b="1" dirty="0"/>
          </a:p>
        </p:txBody>
      </p:sp>
      <p:sp>
        <p:nvSpPr>
          <p:cNvPr id="11" name="TextovéPole 10"/>
          <p:cNvSpPr txBox="1"/>
          <p:nvPr/>
        </p:nvSpPr>
        <p:spPr>
          <a:xfrm>
            <a:off x="10335625" y="2047475"/>
            <a:ext cx="666208" cy="369332"/>
          </a:xfrm>
          <a:prstGeom prst="rect">
            <a:avLst/>
          </a:prstGeom>
          <a:noFill/>
        </p:spPr>
        <p:txBody>
          <a:bodyPr wrap="none" rtlCol="0">
            <a:spAutoFit/>
          </a:bodyPr>
          <a:lstStyle/>
          <a:p>
            <a:r>
              <a:rPr lang="cs-CZ" dirty="0"/>
              <a:t>DATA</a:t>
            </a:r>
          </a:p>
        </p:txBody>
      </p:sp>
      <p:sp>
        <p:nvSpPr>
          <p:cNvPr id="12" name="Obdélník 11"/>
          <p:cNvSpPr/>
          <p:nvPr/>
        </p:nvSpPr>
        <p:spPr>
          <a:xfrm>
            <a:off x="8354472" y="1621410"/>
            <a:ext cx="846090" cy="339661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ovéPole 12"/>
          <p:cNvSpPr txBox="1"/>
          <p:nvPr/>
        </p:nvSpPr>
        <p:spPr>
          <a:xfrm>
            <a:off x="8354472" y="1890130"/>
            <a:ext cx="865943" cy="261610"/>
          </a:xfrm>
          <a:prstGeom prst="rect">
            <a:avLst/>
          </a:prstGeom>
          <a:noFill/>
        </p:spPr>
        <p:txBody>
          <a:bodyPr wrap="none" rtlCol="0">
            <a:spAutoFit/>
          </a:bodyPr>
          <a:lstStyle/>
          <a:p>
            <a:r>
              <a:rPr lang="cs-CZ" sz="1100" dirty="0" err="1"/>
              <a:t>Information</a:t>
            </a:r>
            <a:endParaRPr lang="cs-CZ" sz="1100" dirty="0"/>
          </a:p>
        </p:txBody>
      </p:sp>
      <p:sp>
        <p:nvSpPr>
          <p:cNvPr id="15" name="TextovéPole 14">
            <a:extLst>
              <a:ext uri="{FF2B5EF4-FFF2-40B4-BE49-F238E27FC236}">
                <a16:creationId xmlns:a16="http://schemas.microsoft.com/office/drawing/2014/main" id="{317F3C1D-F6B6-4B56-95E2-6FAB3A1B4599}"/>
              </a:ext>
            </a:extLst>
          </p:cNvPr>
          <p:cNvSpPr txBox="1"/>
          <p:nvPr/>
        </p:nvSpPr>
        <p:spPr>
          <a:xfrm>
            <a:off x="716156" y="5178447"/>
            <a:ext cx="6096000" cy="1169551"/>
          </a:xfrm>
          <a:prstGeom prst="rect">
            <a:avLst/>
          </a:prstGeom>
          <a:noFill/>
        </p:spPr>
        <p:txBody>
          <a:bodyPr wrap="square">
            <a:spAutoFit/>
          </a:bodyPr>
          <a:lstStyle/>
          <a:p>
            <a:r>
              <a:rPr lang="cs-CZ" sz="1400" dirty="0">
                <a:effectLst/>
                <a:latin typeface="Calibri" panose="020F0502020204030204" pitchFamily="34" charset="0"/>
                <a:ea typeface="Calibri" panose="020F0502020204030204" pitchFamily="34" charset="0"/>
                <a:cs typeface="Times New Roman" panose="02020603050405020304" pitchFamily="18" charset="0"/>
              </a:rPr>
              <a:t>The balance </a:t>
            </a:r>
            <a:r>
              <a:rPr lang="cs-CZ" sz="1400" dirty="0" err="1">
                <a:effectLst/>
                <a:latin typeface="Calibri" panose="020F0502020204030204" pitchFamily="34" charset="0"/>
                <a:ea typeface="Calibri" panose="020F0502020204030204" pitchFamily="34" charset="0"/>
                <a:cs typeface="Times New Roman" panose="02020603050405020304" pitchFamily="18" charset="0"/>
              </a:rPr>
              <a:t>is</a:t>
            </a:r>
            <a:r>
              <a:rPr lang="cs-CZ" sz="1400" dirty="0">
                <a:effectLst/>
                <a:latin typeface="Calibri" panose="020F0502020204030204" pitchFamily="34" charset="0"/>
                <a:ea typeface="Calibri" panose="020F0502020204030204" pitchFamily="34" charset="0"/>
                <a:cs typeface="Times New Roman" panose="02020603050405020304" pitchFamily="18" charset="0"/>
              </a:rPr>
              <a:t> </a:t>
            </a:r>
            <a:r>
              <a:rPr lang="cs-CZ" sz="1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400" dirty="0">
                <a:effectLst/>
                <a:latin typeface="Calibri" panose="020F0502020204030204" pitchFamily="34" charset="0"/>
                <a:ea typeface="Calibri" panose="020F0502020204030204" pitchFamily="34" charset="0"/>
                <a:cs typeface="Times New Roman" panose="02020603050405020304" pitchFamily="18" charset="0"/>
              </a:rPr>
              <a:t> sum </a:t>
            </a:r>
            <a:r>
              <a:rPr lang="cs-CZ" sz="14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1400" dirty="0">
                <a:effectLst/>
                <a:latin typeface="Calibri" panose="020F0502020204030204" pitchFamily="34" charset="0"/>
                <a:ea typeface="Calibri" panose="020F0502020204030204" pitchFamily="34" charset="0"/>
                <a:cs typeface="Times New Roman" panose="02020603050405020304" pitchFamily="18" charset="0"/>
              </a:rPr>
              <a:t> </a:t>
            </a:r>
            <a:r>
              <a:rPr lang="cs-CZ" sz="1400" dirty="0" err="1">
                <a:effectLst/>
                <a:latin typeface="Calibri" panose="020F0502020204030204" pitchFamily="34" charset="0"/>
                <a:ea typeface="Calibri" panose="020F0502020204030204" pitchFamily="34" charset="0"/>
                <a:cs typeface="Times New Roman" panose="02020603050405020304" pitchFamily="18" charset="0"/>
              </a:rPr>
              <a:t>all</a:t>
            </a:r>
            <a:r>
              <a:rPr lang="cs-CZ" sz="1400" dirty="0">
                <a:effectLst/>
                <a:latin typeface="Calibri" panose="020F0502020204030204" pitchFamily="34" charset="0"/>
                <a:ea typeface="Calibri" panose="020F0502020204030204" pitchFamily="34" charset="0"/>
                <a:cs typeface="Times New Roman" panose="02020603050405020304" pitchFamily="18" charset="0"/>
              </a:rPr>
              <a:t> sub-</a:t>
            </a:r>
            <a:r>
              <a:rPr lang="cs-CZ" sz="1400" dirty="0" err="1">
                <a:effectLst/>
                <a:latin typeface="Calibri" panose="020F0502020204030204" pitchFamily="34" charset="0"/>
                <a:ea typeface="Calibri" panose="020F0502020204030204" pitchFamily="34" charset="0"/>
                <a:cs typeface="Times New Roman" panose="02020603050405020304" pitchFamily="18" charset="0"/>
              </a:rPr>
              <a:t>amounts</a:t>
            </a:r>
            <a:r>
              <a:rPr lang="cs-CZ" sz="1400" dirty="0">
                <a:effectLst/>
                <a:latin typeface="Calibri" panose="020F0502020204030204" pitchFamily="34" charset="0"/>
                <a:ea typeface="Calibri" panose="020F0502020204030204" pitchFamily="34" charset="0"/>
                <a:cs typeface="Times New Roman" panose="02020603050405020304" pitchFamily="18" charset="0"/>
              </a:rPr>
              <a:t> in </a:t>
            </a:r>
            <a:r>
              <a:rPr lang="cs-CZ" sz="1400" dirty="0" err="1" smtClean="0">
                <a:effectLst/>
                <a:latin typeface="Calibri" panose="020F0502020204030204" pitchFamily="34" charset="0"/>
                <a:ea typeface="Calibri" panose="020F0502020204030204" pitchFamily="34" charset="0"/>
                <a:cs typeface="Times New Roman" panose="02020603050405020304" pitchFamily="18" charset="0"/>
              </a:rPr>
              <a:t>Customer</a:t>
            </a:r>
            <a:r>
              <a:rPr lang="cs-CZ"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cs-CZ" sz="1400" dirty="0" err="1">
                <a:effectLst/>
                <a:latin typeface="Calibri" panose="020F0502020204030204" pitchFamily="34" charset="0"/>
                <a:ea typeface="Calibri" panose="020F0502020204030204" pitchFamily="34" charset="0"/>
                <a:cs typeface="Times New Roman" panose="02020603050405020304" pitchFamily="18" charset="0"/>
              </a:rPr>
              <a:t>ledger</a:t>
            </a:r>
            <a:r>
              <a:rPr lang="cs-CZ" sz="1400" dirty="0">
                <a:effectLst/>
                <a:latin typeface="Calibri" panose="020F0502020204030204" pitchFamily="34" charset="0"/>
                <a:ea typeface="Calibri" panose="020F0502020204030204" pitchFamily="34" charset="0"/>
                <a:cs typeface="Times New Roman" panose="02020603050405020304" pitchFamily="18" charset="0"/>
              </a:rPr>
              <a:t> </a:t>
            </a:r>
            <a:r>
              <a:rPr lang="cs-CZ" sz="1400" dirty="0" err="1">
                <a:effectLst/>
                <a:latin typeface="Calibri" panose="020F0502020204030204" pitchFamily="34" charset="0"/>
                <a:ea typeface="Calibri" panose="020F0502020204030204" pitchFamily="34" charset="0"/>
                <a:cs typeface="Times New Roman" panose="02020603050405020304" pitchFamily="18" charset="0"/>
              </a:rPr>
              <a:t>entries</a:t>
            </a:r>
            <a:r>
              <a:rPr lang="cs-CZ" sz="1400" dirty="0">
                <a:effectLst/>
                <a:latin typeface="Calibri" panose="020F0502020204030204" pitchFamily="34" charset="0"/>
                <a:ea typeface="Calibri" panose="020F0502020204030204" pitchFamily="34" charset="0"/>
                <a:cs typeface="Times New Roman" panose="02020603050405020304" pitchFamily="18" charset="0"/>
              </a:rPr>
              <a:t>.</a:t>
            </a:r>
          </a:p>
          <a:p>
            <a:r>
              <a:rPr lang="en-GB" sz="1400" dirty="0">
                <a:effectLst/>
                <a:latin typeface="Calibri" panose="020F0502020204030204" pitchFamily="34" charset="0"/>
                <a:ea typeface="Calibri" panose="020F0502020204030204" pitchFamily="34" charset="0"/>
                <a:cs typeface="Times New Roman" panose="02020603050405020304" pitchFamily="18" charset="0"/>
              </a:rPr>
              <a:t>This number is a so-called floating or calculated field, and this field is not stored in the database.</a:t>
            </a:r>
            <a:r>
              <a:rPr lang="cs-CZ"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Each time the window (s) is opened, it is always recalculated. </a:t>
            </a:r>
          </a:p>
          <a:p>
            <a:r>
              <a:rPr lang="en-GB" sz="1400" dirty="0">
                <a:effectLst/>
                <a:latin typeface="Calibri" panose="020F0502020204030204" pitchFamily="34" charset="0"/>
                <a:ea typeface="Calibri" panose="020F0502020204030204" pitchFamily="34" charset="0"/>
                <a:cs typeface="Times New Roman" panose="02020603050405020304" pitchFamily="18" charset="0"/>
              </a:rPr>
              <a:t>Each entry(not only the customer but also supplier entries,   item ledger entries, etc.) </a:t>
            </a:r>
            <a:r>
              <a:rPr lang="cs-CZ"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is associated with the posted document. </a:t>
            </a:r>
          </a:p>
        </p:txBody>
      </p:sp>
    </p:spTree>
    <p:extLst>
      <p:ext uri="{BB962C8B-B14F-4D97-AF65-F5344CB8AC3E}">
        <p14:creationId xmlns:p14="http://schemas.microsoft.com/office/powerpoint/2010/main" val="1981185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
            </a:r>
            <a:br>
              <a:rPr lang="cs-CZ" dirty="0"/>
            </a:br>
            <a:r>
              <a:rPr lang="en-GB" sz="3100" dirty="0">
                <a:solidFill>
                  <a:srgbClr val="0070C0"/>
                </a:solidFill>
              </a:rPr>
              <a:t>What is the data field? </a:t>
            </a:r>
            <a:r>
              <a:rPr lang="cs-CZ" sz="3100" dirty="0">
                <a:solidFill>
                  <a:srgbClr val="0070C0"/>
                </a:solidFill>
              </a:rPr>
              <a:t/>
            </a:r>
            <a:br>
              <a:rPr lang="cs-CZ" sz="3100" dirty="0">
                <a:solidFill>
                  <a:srgbClr val="0070C0"/>
                </a:solidFill>
              </a:rPr>
            </a:br>
            <a:endParaRPr lang="cs-CZ" sz="3100" dirty="0">
              <a:solidFill>
                <a:srgbClr val="0070C0"/>
              </a:solidFill>
            </a:endParaRPr>
          </a:p>
        </p:txBody>
      </p:sp>
      <p:pic>
        <p:nvPicPr>
          <p:cNvPr id="4" name="Obrázek 3"/>
          <p:cNvPicPr>
            <a:picLocks noChangeAspect="1"/>
          </p:cNvPicPr>
          <p:nvPr/>
        </p:nvPicPr>
        <p:blipFill>
          <a:blip r:embed="rId2"/>
          <a:stretch>
            <a:fillRect/>
          </a:stretch>
        </p:blipFill>
        <p:spPr>
          <a:xfrm>
            <a:off x="746886" y="1435954"/>
            <a:ext cx="6997044" cy="3986091"/>
          </a:xfrm>
          <a:prstGeom prst="rect">
            <a:avLst/>
          </a:prstGeom>
          <a:ln>
            <a:solidFill>
              <a:srgbClr val="0070C0"/>
            </a:solidFill>
          </a:ln>
        </p:spPr>
      </p:pic>
      <p:sp>
        <p:nvSpPr>
          <p:cNvPr id="5" name="Obdélník 4"/>
          <p:cNvSpPr/>
          <p:nvPr/>
        </p:nvSpPr>
        <p:spPr>
          <a:xfrm>
            <a:off x="790389" y="5543756"/>
            <a:ext cx="10125849" cy="646331"/>
          </a:xfrm>
          <a:prstGeom prst="rect">
            <a:avLst/>
          </a:prstGeom>
        </p:spPr>
        <p:txBody>
          <a:bodyPr wrap="square">
            <a:spAutoFit/>
          </a:bodyPr>
          <a:lstStyle/>
          <a:p>
            <a:r>
              <a:rPr lang="en-US" dirty="0"/>
              <a:t>Different types of data in data fields, which are fields that are part of  data tables. </a:t>
            </a:r>
            <a:r>
              <a:rPr lang="cs-CZ" dirty="0"/>
              <a:t> </a:t>
            </a:r>
            <a:r>
              <a:rPr lang="en-US" dirty="0"/>
              <a:t>It can be, for example, numbers, selected options represented by text strings, Boolean variables, time, date, </a:t>
            </a:r>
            <a:r>
              <a:rPr lang="en-US" sz="1600" dirty="0"/>
              <a:t>...</a:t>
            </a:r>
          </a:p>
        </p:txBody>
      </p:sp>
      <p:sp>
        <p:nvSpPr>
          <p:cNvPr id="3" name="Pravá složená závorka 2"/>
          <p:cNvSpPr/>
          <p:nvPr/>
        </p:nvSpPr>
        <p:spPr>
          <a:xfrm>
            <a:off x="7901705" y="1435954"/>
            <a:ext cx="318977" cy="39860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ovéPole 5"/>
          <p:cNvSpPr txBox="1"/>
          <p:nvPr/>
        </p:nvSpPr>
        <p:spPr>
          <a:xfrm>
            <a:off x="8533663" y="1435954"/>
            <a:ext cx="2382575" cy="2677656"/>
          </a:xfrm>
          <a:prstGeom prst="rect">
            <a:avLst/>
          </a:prstGeom>
          <a:noFill/>
        </p:spPr>
        <p:txBody>
          <a:bodyPr wrap="none" rtlCol="0">
            <a:spAutoFit/>
          </a:bodyPr>
          <a:lstStyle/>
          <a:p>
            <a:r>
              <a:rPr lang="cs-CZ" sz="1200" dirty="0" err="1"/>
              <a:t>One</a:t>
            </a:r>
            <a:r>
              <a:rPr lang="cs-CZ" sz="1200" dirty="0"/>
              <a:t> </a:t>
            </a:r>
            <a:r>
              <a:rPr lang="cs-CZ" sz="1200" dirty="0" err="1" smtClean="0"/>
              <a:t>item</a:t>
            </a:r>
            <a:r>
              <a:rPr lang="cs-CZ" sz="1200" dirty="0" smtClean="0"/>
              <a:t> </a:t>
            </a:r>
            <a:r>
              <a:rPr lang="cs-CZ" sz="1200" dirty="0" err="1" smtClean="0"/>
              <a:t>card</a:t>
            </a:r>
            <a:r>
              <a:rPr lang="cs-CZ" sz="1200" dirty="0" smtClean="0"/>
              <a:t> </a:t>
            </a:r>
            <a:r>
              <a:rPr lang="cs-CZ" sz="1200" dirty="0"/>
              <a:t>in </a:t>
            </a:r>
            <a:r>
              <a:rPr lang="cs-CZ" sz="1200" dirty="0" err="1"/>
              <a:t>our</a:t>
            </a:r>
            <a:r>
              <a:rPr lang="cs-CZ" sz="1200" dirty="0"/>
              <a:t> </a:t>
            </a:r>
            <a:r>
              <a:rPr lang="cs-CZ" sz="1200" dirty="0" err="1"/>
              <a:t>warehouse</a:t>
            </a:r>
            <a:r>
              <a:rPr lang="cs-CZ" sz="1200" dirty="0" smtClean="0"/>
              <a:t>.</a:t>
            </a:r>
          </a:p>
          <a:p>
            <a:endParaRPr lang="cs-CZ" sz="1200" dirty="0" smtClean="0"/>
          </a:p>
          <a:p>
            <a:r>
              <a:rPr lang="cs-CZ" sz="1200" dirty="0" err="1" smtClean="0"/>
              <a:t>There</a:t>
            </a:r>
            <a:r>
              <a:rPr lang="cs-CZ" sz="1200" dirty="0" smtClean="0"/>
              <a:t> </a:t>
            </a:r>
            <a:r>
              <a:rPr lang="cs-CZ" sz="1200" dirty="0"/>
              <a:t>are many data </a:t>
            </a:r>
            <a:r>
              <a:rPr lang="cs-CZ" sz="1200" dirty="0" err="1" smtClean="0"/>
              <a:t>fields</a:t>
            </a:r>
            <a:endParaRPr lang="cs-CZ" sz="1200" dirty="0" smtClean="0"/>
          </a:p>
          <a:p>
            <a:r>
              <a:rPr lang="cs-CZ" sz="1200" dirty="0" smtClean="0"/>
              <a:t>on </a:t>
            </a:r>
            <a:r>
              <a:rPr lang="cs-CZ" sz="1200" dirty="0" err="1"/>
              <a:t>the</a:t>
            </a:r>
            <a:r>
              <a:rPr lang="cs-CZ" sz="1200" dirty="0"/>
              <a:t> </a:t>
            </a:r>
            <a:r>
              <a:rPr lang="cs-CZ" sz="1200" dirty="0" err="1"/>
              <a:t>card</a:t>
            </a:r>
            <a:r>
              <a:rPr lang="cs-CZ" sz="1200" dirty="0"/>
              <a:t>. </a:t>
            </a:r>
            <a:endParaRPr lang="cs-CZ" sz="1200" dirty="0" smtClean="0"/>
          </a:p>
          <a:p>
            <a:endParaRPr lang="cs-CZ" sz="1200" dirty="0" smtClean="0"/>
          </a:p>
          <a:p>
            <a:r>
              <a:rPr lang="cs-CZ" sz="1200" dirty="0" err="1" smtClean="0"/>
              <a:t>The</a:t>
            </a:r>
            <a:r>
              <a:rPr lang="cs-CZ" sz="1200" dirty="0" smtClean="0"/>
              <a:t> </a:t>
            </a:r>
            <a:r>
              <a:rPr lang="cs-CZ" sz="1200" dirty="0" err="1"/>
              <a:t>card</a:t>
            </a:r>
            <a:r>
              <a:rPr lang="cs-CZ" sz="1200" dirty="0"/>
              <a:t> </a:t>
            </a:r>
            <a:r>
              <a:rPr lang="cs-CZ" sz="1200" dirty="0" err="1"/>
              <a:t>is</a:t>
            </a:r>
            <a:r>
              <a:rPr lang="cs-CZ" sz="1200" dirty="0"/>
              <a:t> </a:t>
            </a:r>
            <a:r>
              <a:rPr lang="cs-CZ" sz="1200" dirty="0" err="1"/>
              <a:t>divided</a:t>
            </a:r>
            <a:r>
              <a:rPr lang="cs-CZ" sz="1200" dirty="0"/>
              <a:t> </a:t>
            </a:r>
            <a:r>
              <a:rPr lang="cs-CZ" sz="1200" dirty="0" err="1"/>
              <a:t>into</a:t>
            </a:r>
            <a:r>
              <a:rPr lang="cs-CZ" sz="1200" dirty="0"/>
              <a:t> </a:t>
            </a:r>
            <a:r>
              <a:rPr lang="cs-CZ" sz="1200" dirty="0" err="1" smtClean="0"/>
              <a:t>tabs</a:t>
            </a:r>
            <a:r>
              <a:rPr lang="cs-CZ" sz="1200" dirty="0" smtClean="0"/>
              <a:t> .</a:t>
            </a:r>
          </a:p>
          <a:p>
            <a:endParaRPr lang="cs-CZ" sz="1200" dirty="0" smtClean="0"/>
          </a:p>
          <a:p>
            <a:r>
              <a:rPr lang="cs-CZ" sz="1200" dirty="0" err="1" smtClean="0"/>
              <a:t>You</a:t>
            </a:r>
            <a:r>
              <a:rPr lang="cs-CZ" sz="1200" dirty="0" smtClean="0"/>
              <a:t> </a:t>
            </a:r>
            <a:r>
              <a:rPr lang="cs-CZ" sz="1200" dirty="0" err="1"/>
              <a:t>can</a:t>
            </a:r>
            <a:r>
              <a:rPr lang="cs-CZ" sz="1200" dirty="0"/>
              <a:t> </a:t>
            </a:r>
            <a:r>
              <a:rPr lang="cs-CZ" sz="1200" dirty="0" err="1"/>
              <a:t>see</a:t>
            </a:r>
            <a:r>
              <a:rPr lang="cs-CZ" sz="1200" dirty="0"/>
              <a:t> data </a:t>
            </a:r>
            <a:r>
              <a:rPr lang="cs-CZ" sz="1200" dirty="0" err="1"/>
              <a:t>fields</a:t>
            </a:r>
            <a:r>
              <a:rPr lang="cs-CZ" sz="1200" dirty="0"/>
              <a:t> </a:t>
            </a:r>
            <a:r>
              <a:rPr lang="cs-CZ" sz="1200" dirty="0" err="1"/>
              <a:t>that</a:t>
            </a:r>
            <a:r>
              <a:rPr lang="cs-CZ" sz="1200" dirty="0"/>
              <a:t> </a:t>
            </a:r>
            <a:r>
              <a:rPr lang="cs-CZ" sz="1200" dirty="0" err="1"/>
              <a:t>belong</a:t>
            </a:r>
            <a:r>
              <a:rPr lang="cs-CZ" sz="1200" dirty="0"/>
              <a:t> </a:t>
            </a:r>
            <a:endParaRPr lang="cs-CZ" sz="1200" dirty="0" smtClean="0"/>
          </a:p>
          <a:p>
            <a:r>
              <a:rPr lang="cs-CZ" sz="1200" dirty="0" smtClean="0"/>
              <a:t>to </a:t>
            </a:r>
            <a:r>
              <a:rPr lang="cs-CZ" sz="1200" dirty="0" err="1"/>
              <a:t>every</a:t>
            </a:r>
            <a:r>
              <a:rPr lang="cs-CZ" sz="1200" dirty="0"/>
              <a:t> tab. </a:t>
            </a:r>
            <a:endParaRPr lang="cs-CZ" sz="1200" dirty="0" smtClean="0"/>
          </a:p>
          <a:p>
            <a:endParaRPr lang="cs-CZ" sz="1200" dirty="0"/>
          </a:p>
          <a:p>
            <a:r>
              <a:rPr lang="cs-CZ" sz="1200" dirty="0" err="1" smtClean="0"/>
              <a:t>The</a:t>
            </a:r>
            <a:r>
              <a:rPr lang="cs-CZ" sz="1200" dirty="0" smtClean="0"/>
              <a:t> </a:t>
            </a:r>
            <a:r>
              <a:rPr lang="cs-CZ" sz="1200" dirty="0" err="1"/>
              <a:t>grouping</a:t>
            </a:r>
            <a:r>
              <a:rPr lang="cs-CZ" sz="1200" dirty="0"/>
              <a:t> </a:t>
            </a:r>
            <a:r>
              <a:rPr lang="cs-CZ" sz="1200" dirty="0" err="1"/>
              <a:t>of</a:t>
            </a:r>
            <a:r>
              <a:rPr lang="cs-CZ" sz="1200" dirty="0"/>
              <a:t> </a:t>
            </a:r>
            <a:r>
              <a:rPr lang="cs-CZ" sz="1200" dirty="0" err="1"/>
              <a:t>the</a:t>
            </a:r>
            <a:r>
              <a:rPr lang="cs-CZ" sz="1200" dirty="0"/>
              <a:t> data </a:t>
            </a:r>
            <a:r>
              <a:rPr lang="cs-CZ" sz="1200" dirty="0" err="1"/>
              <a:t>fields</a:t>
            </a:r>
            <a:r>
              <a:rPr lang="cs-CZ" sz="1200" dirty="0"/>
              <a:t> </a:t>
            </a:r>
            <a:endParaRPr lang="cs-CZ" sz="1200" dirty="0" smtClean="0"/>
          </a:p>
          <a:p>
            <a:r>
              <a:rPr lang="cs-CZ" sz="1200" dirty="0" err="1" smtClean="0"/>
              <a:t>relates</a:t>
            </a:r>
            <a:r>
              <a:rPr lang="cs-CZ" sz="1200" dirty="0" smtClean="0"/>
              <a:t> </a:t>
            </a:r>
            <a:r>
              <a:rPr lang="cs-CZ" sz="1200" dirty="0"/>
              <a:t>to </a:t>
            </a:r>
            <a:r>
              <a:rPr lang="cs-CZ" sz="1200" dirty="0" err="1"/>
              <a:t>the</a:t>
            </a:r>
            <a:r>
              <a:rPr lang="cs-CZ" sz="1200" dirty="0"/>
              <a:t> </a:t>
            </a:r>
            <a:r>
              <a:rPr lang="cs-CZ" sz="1200" dirty="0" err="1"/>
              <a:t>logic</a:t>
            </a:r>
            <a:r>
              <a:rPr lang="cs-CZ" sz="1200" dirty="0"/>
              <a:t> </a:t>
            </a:r>
            <a:r>
              <a:rPr lang="cs-CZ" sz="1200" dirty="0" err="1"/>
              <a:t>of</a:t>
            </a:r>
            <a:r>
              <a:rPr lang="cs-CZ" sz="1200" dirty="0"/>
              <a:t> </a:t>
            </a:r>
            <a:r>
              <a:rPr lang="cs-CZ" sz="1200" dirty="0" err="1"/>
              <a:t>warehouse</a:t>
            </a:r>
            <a:r>
              <a:rPr lang="cs-CZ" sz="1200" dirty="0"/>
              <a:t> </a:t>
            </a:r>
            <a:endParaRPr lang="cs-CZ" sz="1200" dirty="0" smtClean="0"/>
          </a:p>
          <a:p>
            <a:r>
              <a:rPr lang="cs-CZ" sz="1200" dirty="0" err="1" smtClean="0"/>
              <a:t>processes</a:t>
            </a:r>
            <a:r>
              <a:rPr lang="cs-CZ" sz="1200" dirty="0" smtClean="0"/>
              <a:t> </a:t>
            </a:r>
            <a:r>
              <a:rPr lang="cs-CZ" sz="1200" dirty="0"/>
              <a:t>on </a:t>
            </a:r>
            <a:r>
              <a:rPr lang="cs-CZ" sz="1200" dirty="0" err="1"/>
              <a:t>each</a:t>
            </a:r>
            <a:r>
              <a:rPr lang="cs-CZ" sz="1200" dirty="0"/>
              <a:t> tab.</a:t>
            </a:r>
          </a:p>
          <a:p>
            <a:endParaRPr lang="en-US" sz="1200" dirty="0"/>
          </a:p>
        </p:txBody>
      </p:sp>
    </p:spTree>
    <p:extLst>
      <p:ext uri="{BB962C8B-B14F-4D97-AF65-F5344CB8AC3E}">
        <p14:creationId xmlns:p14="http://schemas.microsoft.com/office/powerpoint/2010/main" val="3388830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
            </a:r>
            <a:br>
              <a:rPr lang="cs-CZ" dirty="0"/>
            </a:br>
            <a:r>
              <a:rPr lang="en-GB" sz="3100" dirty="0">
                <a:solidFill>
                  <a:srgbClr val="0070C0"/>
                </a:solidFill>
              </a:rPr>
              <a:t>What is the </a:t>
            </a:r>
            <a:r>
              <a:rPr lang="cs-CZ" sz="3100" dirty="0">
                <a:solidFill>
                  <a:srgbClr val="0070C0"/>
                </a:solidFill>
              </a:rPr>
              <a:t>data </a:t>
            </a:r>
            <a:r>
              <a:rPr lang="cs-CZ" sz="3100" dirty="0" err="1">
                <a:solidFill>
                  <a:srgbClr val="0070C0"/>
                </a:solidFill>
              </a:rPr>
              <a:t>record</a:t>
            </a:r>
            <a:r>
              <a:rPr lang="en-GB" sz="3100" dirty="0">
                <a:solidFill>
                  <a:srgbClr val="0070C0"/>
                </a:solidFill>
              </a:rPr>
              <a:t> </a:t>
            </a:r>
            <a:r>
              <a:rPr lang="cs-CZ" sz="3100" dirty="0">
                <a:solidFill>
                  <a:srgbClr val="0070C0"/>
                </a:solidFill>
              </a:rPr>
              <a:t/>
            </a:r>
            <a:br>
              <a:rPr lang="cs-CZ" sz="3100" dirty="0">
                <a:solidFill>
                  <a:srgbClr val="0070C0"/>
                </a:solidFill>
              </a:rPr>
            </a:br>
            <a:endParaRPr lang="cs-CZ" sz="3100" dirty="0">
              <a:solidFill>
                <a:srgbClr val="0070C0"/>
              </a:solidFill>
            </a:endParaRPr>
          </a:p>
        </p:txBody>
      </p:sp>
      <p:pic>
        <p:nvPicPr>
          <p:cNvPr id="4" name="Obrázek 3"/>
          <p:cNvPicPr>
            <a:picLocks noChangeAspect="1"/>
          </p:cNvPicPr>
          <p:nvPr/>
        </p:nvPicPr>
        <p:blipFill>
          <a:blip r:embed="rId2"/>
          <a:stretch>
            <a:fillRect/>
          </a:stretch>
        </p:blipFill>
        <p:spPr>
          <a:xfrm>
            <a:off x="742729" y="1690688"/>
            <a:ext cx="9028571" cy="1828571"/>
          </a:xfrm>
          <a:prstGeom prst="rect">
            <a:avLst/>
          </a:prstGeom>
          <a:ln>
            <a:solidFill>
              <a:srgbClr val="0070C0"/>
            </a:solidFill>
          </a:ln>
        </p:spPr>
      </p:pic>
      <p:sp>
        <p:nvSpPr>
          <p:cNvPr id="5" name="Pravá složená závorka 4"/>
          <p:cNvSpPr/>
          <p:nvPr/>
        </p:nvSpPr>
        <p:spPr>
          <a:xfrm>
            <a:off x="9888718" y="1690688"/>
            <a:ext cx="339364" cy="183493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 name="TextovéPole 5"/>
          <p:cNvSpPr txBox="1"/>
          <p:nvPr/>
        </p:nvSpPr>
        <p:spPr>
          <a:xfrm>
            <a:off x="10345500" y="2227901"/>
            <a:ext cx="1905393" cy="923330"/>
          </a:xfrm>
          <a:prstGeom prst="rect">
            <a:avLst/>
          </a:prstGeom>
          <a:noFill/>
        </p:spPr>
        <p:txBody>
          <a:bodyPr wrap="none" rtlCol="0">
            <a:spAutoFit/>
          </a:bodyPr>
          <a:lstStyle/>
          <a:p>
            <a:r>
              <a:rPr lang="en-US" b="1" dirty="0" smtClean="0">
                <a:solidFill>
                  <a:srgbClr val="0070C0"/>
                </a:solidFill>
              </a:rPr>
              <a:t>4 data records</a:t>
            </a:r>
          </a:p>
          <a:p>
            <a:r>
              <a:rPr lang="en-US" dirty="0" smtClean="0">
                <a:solidFill>
                  <a:srgbClr val="0070C0"/>
                </a:solidFill>
              </a:rPr>
              <a:t>(list of inventory</a:t>
            </a:r>
          </a:p>
          <a:p>
            <a:r>
              <a:rPr lang="en-US" dirty="0" smtClean="0">
                <a:solidFill>
                  <a:srgbClr val="0070C0"/>
                </a:solidFill>
              </a:rPr>
              <a:t>items in </a:t>
            </a:r>
            <a:r>
              <a:rPr lang="cs-CZ" dirty="0" err="1" smtClean="0">
                <a:solidFill>
                  <a:srgbClr val="0070C0"/>
                </a:solidFill>
              </a:rPr>
              <a:t>the</a:t>
            </a:r>
            <a:r>
              <a:rPr lang="en-US" dirty="0" smtClean="0">
                <a:solidFill>
                  <a:srgbClr val="0070C0"/>
                </a:solidFill>
              </a:rPr>
              <a:t> </a:t>
            </a:r>
            <a:r>
              <a:rPr lang="en-US" dirty="0" err="1" smtClean="0">
                <a:solidFill>
                  <a:srgbClr val="0070C0"/>
                </a:solidFill>
              </a:rPr>
              <a:t>stoc</a:t>
            </a:r>
            <a:r>
              <a:rPr lang="cs-CZ" dirty="0" smtClean="0">
                <a:solidFill>
                  <a:srgbClr val="0070C0"/>
                </a:solidFill>
              </a:rPr>
              <a:t>k</a:t>
            </a:r>
            <a:r>
              <a:rPr lang="cs-CZ" dirty="0">
                <a:solidFill>
                  <a:srgbClr val="0070C0"/>
                </a:solidFill>
              </a:rPr>
              <a:t>)</a:t>
            </a:r>
          </a:p>
        </p:txBody>
      </p:sp>
      <p:pic>
        <p:nvPicPr>
          <p:cNvPr id="7" name="Obrázek 6"/>
          <p:cNvPicPr>
            <a:picLocks noChangeAspect="1"/>
          </p:cNvPicPr>
          <p:nvPr/>
        </p:nvPicPr>
        <p:blipFill>
          <a:blip r:embed="rId3"/>
          <a:stretch>
            <a:fillRect/>
          </a:stretch>
        </p:blipFill>
        <p:spPr>
          <a:xfrm>
            <a:off x="742729" y="3685445"/>
            <a:ext cx="8948026" cy="2037060"/>
          </a:xfrm>
          <a:prstGeom prst="rect">
            <a:avLst/>
          </a:prstGeom>
          <a:ln>
            <a:solidFill>
              <a:schemeClr val="accent1"/>
            </a:solidFill>
          </a:ln>
        </p:spPr>
      </p:pic>
      <p:sp>
        <p:nvSpPr>
          <p:cNvPr id="8" name="Pravá složená závorka 7"/>
          <p:cNvSpPr/>
          <p:nvPr/>
        </p:nvSpPr>
        <p:spPr>
          <a:xfrm>
            <a:off x="9888718" y="4703975"/>
            <a:ext cx="339364" cy="110794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10345500" y="4703975"/>
            <a:ext cx="1388585" cy="1200329"/>
          </a:xfrm>
          <a:prstGeom prst="rect">
            <a:avLst/>
          </a:prstGeom>
          <a:noFill/>
        </p:spPr>
        <p:txBody>
          <a:bodyPr wrap="none" rtlCol="0">
            <a:spAutoFit/>
          </a:bodyPr>
          <a:lstStyle/>
          <a:p>
            <a:r>
              <a:rPr lang="en-US" dirty="0" smtClean="0">
                <a:solidFill>
                  <a:srgbClr val="0070C0"/>
                </a:solidFill>
              </a:rPr>
              <a:t>5 inventory  </a:t>
            </a:r>
          </a:p>
          <a:p>
            <a:r>
              <a:rPr lang="en-US" dirty="0" smtClean="0">
                <a:solidFill>
                  <a:srgbClr val="0070C0"/>
                </a:solidFill>
              </a:rPr>
              <a:t>transactions.</a:t>
            </a:r>
          </a:p>
          <a:p>
            <a:r>
              <a:rPr lang="en-US" dirty="0" smtClean="0">
                <a:solidFill>
                  <a:srgbClr val="0070C0"/>
                </a:solidFill>
              </a:rPr>
              <a:t>Item ledger </a:t>
            </a:r>
          </a:p>
          <a:p>
            <a:r>
              <a:rPr lang="cs-CZ" dirty="0" smtClean="0">
                <a:solidFill>
                  <a:srgbClr val="0070C0"/>
                </a:solidFill>
              </a:rPr>
              <a:t>e</a:t>
            </a:r>
            <a:r>
              <a:rPr lang="en-US" dirty="0" err="1" smtClean="0">
                <a:solidFill>
                  <a:srgbClr val="0070C0"/>
                </a:solidFill>
              </a:rPr>
              <a:t>ntries</a:t>
            </a:r>
            <a:r>
              <a:rPr lang="en-US" dirty="0" smtClean="0">
                <a:solidFill>
                  <a:srgbClr val="0070C0"/>
                </a:solidFill>
              </a:rPr>
              <a:t>.</a:t>
            </a:r>
            <a:endParaRPr lang="en-US" dirty="0">
              <a:solidFill>
                <a:srgbClr val="0070C0"/>
              </a:solidFill>
            </a:endParaRPr>
          </a:p>
        </p:txBody>
      </p:sp>
      <p:sp>
        <p:nvSpPr>
          <p:cNvPr id="10" name="Obdélník 9"/>
          <p:cNvSpPr/>
          <p:nvPr/>
        </p:nvSpPr>
        <p:spPr>
          <a:xfrm>
            <a:off x="923827" y="3308808"/>
            <a:ext cx="4432169" cy="216817"/>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se šipkou 11"/>
          <p:cNvCxnSpPr/>
          <p:nvPr/>
        </p:nvCxnSpPr>
        <p:spPr>
          <a:xfrm>
            <a:off x="3601039" y="3519259"/>
            <a:ext cx="9427" cy="99618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3799003" y="3832683"/>
            <a:ext cx="937629" cy="369332"/>
          </a:xfrm>
          <a:prstGeom prst="rect">
            <a:avLst/>
          </a:prstGeom>
          <a:noFill/>
        </p:spPr>
        <p:txBody>
          <a:bodyPr wrap="none" rtlCol="0">
            <a:spAutoFit/>
          </a:bodyPr>
          <a:lstStyle/>
          <a:p>
            <a:r>
              <a:rPr lang="cs-CZ" b="1" dirty="0">
                <a:solidFill>
                  <a:srgbClr val="7030A0"/>
                </a:solidFill>
              </a:rPr>
              <a:t>CTRL-F7</a:t>
            </a:r>
          </a:p>
        </p:txBody>
      </p:sp>
      <p:sp>
        <p:nvSpPr>
          <p:cNvPr id="14" name="TextovéPole 13"/>
          <p:cNvSpPr txBox="1"/>
          <p:nvPr/>
        </p:nvSpPr>
        <p:spPr>
          <a:xfrm>
            <a:off x="4810639" y="3832683"/>
            <a:ext cx="3917483" cy="369332"/>
          </a:xfrm>
          <a:prstGeom prst="rect">
            <a:avLst/>
          </a:prstGeom>
          <a:noFill/>
        </p:spPr>
        <p:txBody>
          <a:bodyPr wrap="none" rtlCol="0">
            <a:spAutoFit/>
          </a:bodyPr>
          <a:lstStyle/>
          <a:p>
            <a:r>
              <a:rPr lang="cs-CZ" dirty="0" err="1">
                <a:solidFill>
                  <a:srgbClr val="7030A0"/>
                </a:solidFill>
              </a:rPr>
              <a:t>From</a:t>
            </a:r>
            <a:r>
              <a:rPr lang="cs-CZ" dirty="0">
                <a:solidFill>
                  <a:srgbClr val="7030A0"/>
                </a:solidFill>
              </a:rPr>
              <a:t> List </a:t>
            </a:r>
            <a:r>
              <a:rPr lang="cs-CZ" dirty="0" err="1">
                <a:solidFill>
                  <a:srgbClr val="7030A0"/>
                </a:solidFill>
              </a:rPr>
              <a:t>or</a:t>
            </a:r>
            <a:r>
              <a:rPr lang="cs-CZ" dirty="0">
                <a:solidFill>
                  <a:srgbClr val="7030A0"/>
                </a:solidFill>
              </a:rPr>
              <a:t> </a:t>
            </a:r>
            <a:r>
              <a:rPr lang="cs-CZ" dirty="0" err="1">
                <a:solidFill>
                  <a:srgbClr val="7030A0"/>
                </a:solidFill>
              </a:rPr>
              <a:t>Card</a:t>
            </a:r>
            <a:r>
              <a:rPr lang="cs-CZ" dirty="0">
                <a:solidFill>
                  <a:srgbClr val="7030A0"/>
                </a:solidFill>
              </a:rPr>
              <a:t> to </a:t>
            </a:r>
            <a:r>
              <a:rPr lang="cs-CZ" dirty="0" err="1" smtClean="0">
                <a:solidFill>
                  <a:srgbClr val="7030A0"/>
                </a:solidFill>
              </a:rPr>
              <a:t>Item</a:t>
            </a:r>
            <a:r>
              <a:rPr lang="cs-CZ" dirty="0" smtClean="0">
                <a:solidFill>
                  <a:srgbClr val="7030A0"/>
                </a:solidFill>
              </a:rPr>
              <a:t> </a:t>
            </a:r>
            <a:r>
              <a:rPr lang="cs-CZ" dirty="0" err="1">
                <a:solidFill>
                  <a:srgbClr val="7030A0"/>
                </a:solidFill>
              </a:rPr>
              <a:t>ledger</a:t>
            </a:r>
            <a:r>
              <a:rPr lang="cs-CZ" dirty="0">
                <a:solidFill>
                  <a:srgbClr val="7030A0"/>
                </a:solidFill>
              </a:rPr>
              <a:t> </a:t>
            </a:r>
            <a:r>
              <a:rPr lang="cs-CZ" dirty="0" err="1">
                <a:solidFill>
                  <a:srgbClr val="7030A0"/>
                </a:solidFill>
              </a:rPr>
              <a:t>entries</a:t>
            </a:r>
            <a:endParaRPr lang="cs-CZ" dirty="0">
              <a:solidFill>
                <a:srgbClr val="7030A0"/>
              </a:solidFill>
            </a:endParaRPr>
          </a:p>
        </p:txBody>
      </p:sp>
    </p:spTree>
    <p:extLst>
      <p:ext uri="{BB962C8B-B14F-4D97-AF65-F5344CB8AC3E}">
        <p14:creationId xmlns:p14="http://schemas.microsoft.com/office/powerpoint/2010/main" val="904636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4378" y="530545"/>
            <a:ext cx="10515600" cy="1325563"/>
          </a:xfrm>
        </p:spPr>
        <p:txBody>
          <a:bodyPr>
            <a:normAutofit fontScale="90000"/>
          </a:bodyPr>
          <a:lstStyle/>
          <a:p>
            <a:r>
              <a:rPr lang="cs-CZ" dirty="0"/>
              <a:t/>
            </a:r>
            <a:br>
              <a:rPr lang="cs-CZ" dirty="0"/>
            </a:br>
            <a:r>
              <a:rPr lang="en-GB" sz="3100" dirty="0">
                <a:solidFill>
                  <a:srgbClr val="0070C0"/>
                </a:solidFill>
              </a:rPr>
              <a:t>What is the </a:t>
            </a:r>
            <a:r>
              <a:rPr lang="cs-CZ" sz="3100" dirty="0">
                <a:solidFill>
                  <a:srgbClr val="0070C0"/>
                </a:solidFill>
              </a:rPr>
              <a:t>table</a:t>
            </a:r>
            <a:r>
              <a:rPr lang="en-GB" sz="3100" dirty="0">
                <a:solidFill>
                  <a:srgbClr val="0070C0"/>
                </a:solidFill>
              </a:rPr>
              <a:t>? </a:t>
            </a:r>
            <a:r>
              <a:rPr lang="cs-CZ" sz="3100" dirty="0">
                <a:solidFill>
                  <a:srgbClr val="0070C0"/>
                </a:solidFill>
              </a:rPr>
              <a:t/>
            </a:r>
            <a:br>
              <a:rPr lang="cs-CZ" sz="3100" dirty="0">
                <a:solidFill>
                  <a:srgbClr val="0070C0"/>
                </a:solidFill>
              </a:rPr>
            </a:br>
            <a:endParaRPr lang="cs-CZ" sz="3100" dirty="0">
              <a:solidFill>
                <a:srgbClr val="0070C0"/>
              </a:solidFill>
            </a:endParaRPr>
          </a:p>
        </p:txBody>
      </p:sp>
      <p:pic>
        <p:nvPicPr>
          <p:cNvPr id="4" name="Obrázek 3"/>
          <p:cNvPicPr>
            <a:picLocks noChangeAspect="1"/>
          </p:cNvPicPr>
          <p:nvPr/>
        </p:nvPicPr>
        <p:blipFill>
          <a:blip r:embed="rId2"/>
          <a:stretch>
            <a:fillRect/>
          </a:stretch>
        </p:blipFill>
        <p:spPr>
          <a:xfrm>
            <a:off x="734378" y="1856108"/>
            <a:ext cx="9742857" cy="2504762"/>
          </a:xfrm>
          <a:prstGeom prst="rect">
            <a:avLst/>
          </a:prstGeom>
          <a:ln>
            <a:solidFill>
              <a:schemeClr val="accent1"/>
            </a:solidFill>
          </a:ln>
        </p:spPr>
      </p:pic>
      <p:graphicFrame>
        <p:nvGraphicFramePr>
          <p:cNvPr id="5" name="Tabulka 4"/>
          <p:cNvGraphicFramePr>
            <a:graphicFrameLocks noGrp="1"/>
          </p:cNvGraphicFramePr>
          <p:nvPr>
            <p:extLst>
              <p:ext uri="{D42A27DB-BD31-4B8C-83A1-F6EECF244321}">
                <p14:modId xmlns:p14="http://schemas.microsoft.com/office/powerpoint/2010/main" val="1306214458"/>
              </p:ext>
            </p:extLst>
          </p:nvPr>
        </p:nvGraphicFramePr>
        <p:xfrm>
          <a:off x="838200" y="4810899"/>
          <a:ext cx="8128001" cy="148336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2523537565"/>
                    </a:ext>
                  </a:extLst>
                </a:gridCol>
                <a:gridCol w="1161143">
                  <a:extLst>
                    <a:ext uri="{9D8B030D-6E8A-4147-A177-3AD203B41FA5}">
                      <a16:colId xmlns:a16="http://schemas.microsoft.com/office/drawing/2014/main" val="4070756148"/>
                    </a:ext>
                  </a:extLst>
                </a:gridCol>
                <a:gridCol w="1161143">
                  <a:extLst>
                    <a:ext uri="{9D8B030D-6E8A-4147-A177-3AD203B41FA5}">
                      <a16:colId xmlns:a16="http://schemas.microsoft.com/office/drawing/2014/main" val="1005226229"/>
                    </a:ext>
                  </a:extLst>
                </a:gridCol>
                <a:gridCol w="1161143">
                  <a:extLst>
                    <a:ext uri="{9D8B030D-6E8A-4147-A177-3AD203B41FA5}">
                      <a16:colId xmlns:a16="http://schemas.microsoft.com/office/drawing/2014/main" val="321238062"/>
                    </a:ext>
                  </a:extLst>
                </a:gridCol>
                <a:gridCol w="1161143">
                  <a:extLst>
                    <a:ext uri="{9D8B030D-6E8A-4147-A177-3AD203B41FA5}">
                      <a16:colId xmlns:a16="http://schemas.microsoft.com/office/drawing/2014/main" val="2813182003"/>
                    </a:ext>
                  </a:extLst>
                </a:gridCol>
                <a:gridCol w="1161143">
                  <a:extLst>
                    <a:ext uri="{9D8B030D-6E8A-4147-A177-3AD203B41FA5}">
                      <a16:colId xmlns:a16="http://schemas.microsoft.com/office/drawing/2014/main" val="2259322412"/>
                    </a:ext>
                  </a:extLst>
                </a:gridCol>
                <a:gridCol w="1161143">
                  <a:extLst>
                    <a:ext uri="{9D8B030D-6E8A-4147-A177-3AD203B41FA5}">
                      <a16:colId xmlns:a16="http://schemas.microsoft.com/office/drawing/2014/main" val="2549812884"/>
                    </a:ext>
                  </a:extLst>
                </a:gridCol>
              </a:tblGrid>
              <a:tr h="370840">
                <a:tc>
                  <a:txBody>
                    <a:bodyPr/>
                    <a:lstStyle/>
                    <a:p>
                      <a:endParaRPr lang="cs-CZ" dirty="0"/>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extLst>
                  <a:ext uri="{0D108BD9-81ED-4DB2-BD59-A6C34878D82A}">
                    <a16:rowId xmlns:a16="http://schemas.microsoft.com/office/drawing/2014/main" val="310678918"/>
                  </a:ext>
                </a:extLst>
              </a:tr>
              <a:tr h="370840">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extLst>
                  <a:ext uri="{0D108BD9-81ED-4DB2-BD59-A6C34878D82A}">
                    <a16:rowId xmlns:a16="http://schemas.microsoft.com/office/drawing/2014/main" val="3870506162"/>
                  </a:ext>
                </a:extLst>
              </a:tr>
              <a:tr h="370840">
                <a:tc>
                  <a:txBody>
                    <a:bodyPr/>
                    <a:lstStyle/>
                    <a:p>
                      <a:endParaRPr lang="cs-CZ"/>
                    </a:p>
                  </a:txBody>
                  <a:tcPr/>
                </a:tc>
                <a:tc>
                  <a:txBody>
                    <a:bodyPr/>
                    <a:lstStyle/>
                    <a:p>
                      <a:endParaRPr lang="cs-CZ"/>
                    </a:p>
                  </a:txBody>
                  <a:tcPr/>
                </a:tc>
                <a:tc>
                  <a:txBody>
                    <a:bodyPr/>
                    <a:lstStyle/>
                    <a:p>
                      <a:endParaRPr lang="cs-CZ" dirty="0"/>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extLst>
                  <a:ext uri="{0D108BD9-81ED-4DB2-BD59-A6C34878D82A}">
                    <a16:rowId xmlns:a16="http://schemas.microsoft.com/office/drawing/2014/main" val="681098824"/>
                  </a:ext>
                </a:extLst>
              </a:tr>
              <a:tr h="370840">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dirty="0"/>
                    </a:p>
                  </a:txBody>
                  <a:tcPr/>
                </a:tc>
                <a:extLst>
                  <a:ext uri="{0D108BD9-81ED-4DB2-BD59-A6C34878D82A}">
                    <a16:rowId xmlns:a16="http://schemas.microsoft.com/office/drawing/2014/main" val="1664113800"/>
                  </a:ext>
                </a:extLst>
              </a:tr>
            </a:tbl>
          </a:graphicData>
        </a:graphic>
      </p:graphicFrame>
    </p:spTree>
    <p:extLst>
      <p:ext uri="{BB962C8B-B14F-4D97-AF65-F5344CB8AC3E}">
        <p14:creationId xmlns:p14="http://schemas.microsoft.com/office/powerpoint/2010/main" val="2637607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 </a:t>
            </a:r>
            <a:r>
              <a:rPr lang="cs-CZ" sz="2800" dirty="0" err="1">
                <a:solidFill>
                  <a:srgbClr val="0070C0"/>
                </a:solidFill>
              </a:rPr>
              <a:t>How</a:t>
            </a:r>
            <a:r>
              <a:rPr lang="cs-CZ" sz="2800" dirty="0">
                <a:solidFill>
                  <a:srgbClr val="0070C0"/>
                </a:solidFill>
              </a:rPr>
              <a:t> to </a:t>
            </a:r>
            <a:r>
              <a:rPr lang="cs-CZ" sz="2800" dirty="0" err="1">
                <a:solidFill>
                  <a:srgbClr val="0070C0"/>
                </a:solidFill>
              </a:rPr>
              <a:t>access</a:t>
            </a:r>
            <a:r>
              <a:rPr lang="cs-CZ" sz="2800" dirty="0">
                <a:solidFill>
                  <a:srgbClr val="0070C0"/>
                </a:solidFill>
              </a:rPr>
              <a:t> data  (use </a:t>
            </a:r>
            <a:r>
              <a:rPr lang="cs-CZ" sz="2800" dirty="0" err="1">
                <a:solidFill>
                  <a:srgbClr val="0070C0"/>
                </a:solidFill>
              </a:rPr>
              <a:t>of</a:t>
            </a:r>
            <a:r>
              <a:rPr lang="cs-CZ" sz="2800" dirty="0">
                <a:solidFill>
                  <a:srgbClr val="0070C0"/>
                </a:solidFill>
              </a:rPr>
              <a:t> </a:t>
            </a:r>
            <a:r>
              <a:rPr lang="cs-CZ" sz="2800" dirty="0" err="1">
                <a:solidFill>
                  <a:srgbClr val="0070C0"/>
                </a:solidFill>
              </a:rPr>
              <a:t>searching</a:t>
            </a:r>
            <a:r>
              <a:rPr lang="cs-CZ" sz="2800" dirty="0">
                <a:solidFill>
                  <a:srgbClr val="0070C0"/>
                </a:solidFill>
              </a:rPr>
              <a:t> </a:t>
            </a:r>
            <a:r>
              <a:rPr lang="cs-CZ" sz="2800" dirty="0" err="1">
                <a:solidFill>
                  <a:srgbClr val="0070C0"/>
                </a:solidFill>
              </a:rPr>
              <a:t>window</a:t>
            </a:r>
            <a:r>
              <a:rPr lang="cs-CZ" sz="2800" dirty="0">
                <a:solidFill>
                  <a:srgbClr val="0070C0"/>
                </a:solidFill>
              </a:rPr>
              <a:t>)?</a:t>
            </a:r>
            <a:endParaRPr lang="cs-CZ" dirty="0"/>
          </a:p>
        </p:txBody>
      </p:sp>
      <p:sp>
        <p:nvSpPr>
          <p:cNvPr id="5" name="TextovéPole 4"/>
          <p:cNvSpPr txBox="1"/>
          <p:nvPr/>
        </p:nvSpPr>
        <p:spPr>
          <a:xfrm>
            <a:off x="916773" y="5163989"/>
            <a:ext cx="7416902" cy="646331"/>
          </a:xfrm>
          <a:prstGeom prst="rect">
            <a:avLst/>
          </a:prstGeom>
          <a:noFill/>
        </p:spPr>
        <p:txBody>
          <a:bodyPr wrap="none" rtlCol="0">
            <a:spAutoFit/>
          </a:bodyPr>
          <a:lstStyle/>
          <a:p>
            <a:r>
              <a:rPr lang="en-ZA" dirty="0">
                <a:solidFill>
                  <a:srgbClr val="FF0000"/>
                </a:solidFill>
              </a:rPr>
              <a:t>Will be shown by tutor and examined on demo student databases  by them</a:t>
            </a:r>
          </a:p>
          <a:p>
            <a:r>
              <a:rPr lang="en-ZA" dirty="0">
                <a:solidFill>
                  <a:srgbClr val="FF0000"/>
                </a:solidFill>
              </a:rPr>
              <a:t>(Find </a:t>
            </a:r>
            <a:r>
              <a:rPr lang="cs-CZ" dirty="0">
                <a:solidFill>
                  <a:srgbClr val="FF0000"/>
                </a:solidFill>
              </a:rPr>
              <a:t>V</a:t>
            </a:r>
            <a:r>
              <a:rPr lang="en-ZA" dirty="0" err="1">
                <a:solidFill>
                  <a:srgbClr val="FF0000"/>
                </a:solidFill>
              </a:rPr>
              <a:t>endor</a:t>
            </a:r>
            <a:r>
              <a:rPr lang="en-ZA" dirty="0">
                <a:solidFill>
                  <a:srgbClr val="FF0000"/>
                </a:solidFill>
              </a:rPr>
              <a:t>, Item, Customer, General Ledger Account, Profile and so on)</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773" y="1917626"/>
            <a:ext cx="7142163" cy="3019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88715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7767" y="197768"/>
            <a:ext cx="8229600" cy="1143000"/>
          </a:xfrm>
        </p:spPr>
        <p:txBody>
          <a:bodyPr>
            <a:normAutofit/>
          </a:bodyPr>
          <a:lstStyle/>
          <a:p>
            <a:r>
              <a:rPr lang="cs-CZ" dirty="0"/>
              <a:t> </a:t>
            </a:r>
            <a:r>
              <a:rPr lang="en-GB" sz="3100" dirty="0">
                <a:solidFill>
                  <a:srgbClr val="0070C0"/>
                </a:solidFill>
              </a:rPr>
              <a:t>How can we see data?</a:t>
            </a:r>
            <a:r>
              <a:rPr lang="cs-CZ" sz="3100" dirty="0">
                <a:solidFill>
                  <a:srgbClr val="0070C0"/>
                </a:solidFill>
              </a:rPr>
              <a:t/>
            </a:r>
            <a:br>
              <a:rPr lang="cs-CZ" sz="3100" dirty="0">
                <a:solidFill>
                  <a:srgbClr val="0070C0"/>
                </a:solidFill>
              </a:rPr>
            </a:br>
            <a:r>
              <a:rPr lang="cs-CZ" sz="3100" dirty="0">
                <a:solidFill>
                  <a:srgbClr val="0070C0"/>
                </a:solidFill>
              </a:rPr>
              <a:t>  </a:t>
            </a:r>
          </a:p>
        </p:txBody>
      </p:sp>
      <p:graphicFrame>
        <p:nvGraphicFramePr>
          <p:cNvPr id="4" name="Tabulka 3"/>
          <p:cNvGraphicFramePr>
            <a:graphicFrameLocks noGrp="1"/>
          </p:cNvGraphicFramePr>
          <p:nvPr>
            <p:extLst>
              <p:ext uri="{D42A27DB-BD31-4B8C-83A1-F6EECF244321}">
                <p14:modId xmlns:p14="http://schemas.microsoft.com/office/powerpoint/2010/main" val="2325816755"/>
              </p:ext>
            </p:extLst>
          </p:nvPr>
        </p:nvGraphicFramePr>
        <p:xfrm>
          <a:off x="2017336" y="1383168"/>
          <a:ext cx="5563775" cy="2377440"/>
        </p:xfrm>
        <a:graphic>
          <a:graphicData uri="http://schemas.openxmlformats.org/drawingml/2006/table">
            <a:tbl>
              <a:tblPr firstRow="1" bandRow="1">
                <a:tableStyleId>{5C22544A-7EE6-4342-B048-85BDC9FD1C3A}</a:tableStyleId>
              </a:tblPr>
              <a:tblGrid>
                <a:gridCol w="1112755">
                  <a:extLst>
                    <a:ext uri="{9D8B030D-6E8A-4147-A177-3AD203B41FA5}">
                      <a16:colId xmlns:a16="http://schemas.microsoft.com/office/drawing/2014/main" val="20000"/>
                    </a:ext>
                  </a:extLst>
                </a:gridCol>
                <a:gridCol w="1112755">
                  <a:extLst>
                    <a:ext uri="{9D8B030D-6E8A-4147-A177-3AD203B41FA5}">
                      <a16:colId xmlns:a16="http://schemas.microsoft.com/office/drawing/2014/main" val="20001"/>
                    </a:ext>
                  </a:extLst>
                </a:gridCol>
                <a:gridCol w="1112755">
                  <a:extLst>
                    <a:ext uri="{9D8B030D-6E8A-4147-A177-3AD203B41FA5}">
                      <a16:colId xmlns:a16="http://schemas.microsoft.com/office/drawing/2014/main" val="20002"/>
                    </a:ext>
                  </a:extLst>
                </a:gridCol>
                <a:gridCol w="1112755">
                  <a:extLst>
                    <a:ext uri="{9D8B030D-6E8A-4147-A177-3AD203B41FA5}">
                      <a16:colId xmlns:a16="http://schemas.microsoft.com/office/drawing/2014/main" val="20003"/>
                    </a:ext>
                  </a:extLst>
                </a:gridCol>
                <a:gridCol w="1112755">
                  <a:extLst>
                    <a:ext uri="{9D8B030D-6E8A-4147-A177-3AD203B41FA5}">
                      <a16:colId xmlns:a16="http://schemas.microsoft.com/office/drawing/2014/main" val="20004"/>
                    </a:ext>
                  </a:extLst>
                </a:gridCol>
              </a:tblGrid>
              <a:tr h="557438">
                <a:tc>
                  <a:txBody>
                    <a:bodyPr/>
                    <a:lstStyle/>
                    <a:p>
                      <a:r>
                        <a:rPr lang="cs-CZ" dirty="0" err="1"/>
                        <a:t>Customer</a:t>
                      </a:r>
                      <a:r>
                        <a:rPr lang="cs-CZ" baseline="0" dirty="0"/>
                        <a:t> </a:t>
                      </a:r>
                      <a:r>
                        <a:rPr lang="cs-CZ" baseline="0" dirty="0" err="1"/>
                        <a:t>number</a:t>
                      </a:r>
                      <a:endParaRPr lang="cs-CZ" dirty="0"/>
                    </a:p>
                  </a:txBody>
                  <a:tcPr/>
                </a:tc>
                <a:tc>
                  <a:txBody>
                    <a:bodyPr/>
                    <a:lstStyle/>
                    <a:p>
                      <a:r>
                        <a:rPr lang="cs-CZ" dirty="0" err="1"/>
                        <a:t>Customer</a:t>
                      </a:r>
                      <a:r>
                        <a:rPr lang="cs-CZ" dirty="0"/>
                        <a:t>  </a:t>
                      </a:r>
                      <a:r>
                        <a:rPr lang="cs-CZ" dirty="0" err="1"/>
                        <a:t>name</a:t>
                      </a:r>
                      <a:endParaRPr lang="cs-CZ" dirty="0"/>
                    </a:p>
                  </a:txBody>
                  <a:tcPr/>
                </a:tc>
                <a:tc>
                  <a:txBody>
                    <a:bodyPr/>
                    <a:lstStyle/>
                    <a:p>
                      <a:r>
                        <a:rPr lang="cs-CZ" dirty="0"/>
                        <a:t>Balance</a:t>
                      </a:r>
                    </a:p>
                    <a:p>
                      <a:endParaRPr lang="cs-CZ" dirty="0"/>
                    </a:p>
                  </a:txBody>
                  <a:tcPr/>
                </a:tc>
                <a:tc>
                  <a:txBody>
                    <a:bodyPr/>
                    <a:lstStyle/>
                    <a:p>
                      <a:r>
                        <a:rPr lang="cs-CZ" dirty="0" err="1"/>
                        <a:t>Payment</a:t>
                      </a:r>
                      <a:r>
                        <a:rPr lang="cs-CZ" dirty="0"/>
                        <a:t> </a:t>
                      </a:r>
                      <a:r>
                        <a:rPr lang="cs-CZ" dirty="0" err="1"/>
                        <a:t>condition</a:t>
                      </a:r>
                      <a:endParaRPr lang="cs-CZ" dirty="0"/>
                    </a:p>
                  </a:txBody>
                  <a:tcPr/>
                </a:tc>
                <a:tc>
                  <a:txBody>
                    <a:bodyPr/>
                    <a:lstStyle/>
                    <a:p>
                      <a:r>
                        <a:rPr lang="cs-CZ" dirty="0" err="1"/>
                        <a:t>Currency</a:t>
                      </a:r>
                      <a:endParaRPr lang="cs-CZ" dirty="0"/>
                    </a:p>
                  </a:txBody>
                  <a:tcPr/>
                </a:tc>
                <a:extLst>
                  <a:ext uri="{0D108BD9-81ED-4DB2-BD59-A6C34878D82A}">
                    <a16:rowId xmlns:a16="http://schemas.microsoft.com/office/drawing/2014/main" val="10000"/>
                  </a:ext>
                </a:extLst>
              </a:tr>
              <a:tr h="322960">
                <a:tc>
                  <a:txBody>
                    <a:bodyPr/>
                    <a:lstStyle/>
                    <a:p>
                      <a:r>
                        <a:rPr lang="cs-CZ" dirty="0"/>
                        <a:t>10000</a:t>
                      </a:r>
                    </a:p>
                  </a:txBody>
                  <a:tcPr/>
                </a:tc>
                <a:tc>
                  <a:txBody>
                    <a:bodyPr/>
                    <a:lstStyle/>
                    <a:p>
                      <a:pPr marL="0" algn="l" defTabSz="914400" rtl="0" eaLnBrk="1" latinLnBrk="0" hangingPunct="1"/>
                      <a:r>
                        <a:rPr lang="cs-CZ" sz="1000" b="1" kern="1200" dirty="0">
                          <a:solidFill>
                            <a:schemeClr val="dk1"/>
                          </a:solidFill>
                          <a:latin typeface="+mn-lt"/>
                          <a:ea typeface="+mn-ea"/>
                          <a:cs typeface="+mn-cs"/>
                        </a:rPr>
                        <a:t>SW </a:t>
                      </a:r>
                      <a:r>
                        <a:rPr lang="cs-CZ" sz="1000" b="1" kern="1200" dirty="0" err="1">
                          <a:solidFill>
                            <a:schemeClr val="dk1"/>
                          </a:solidFill>
                          <a:latin typeface="+mn-lt"/>
                          <a:ea typeface="+mn-ea"/>
                          <a:cs typeface="+mn-cs"/>
                        </a:rPr>
                        <a:t>Kings</a:t>
                      </a:r>
                      <a:endParaRPr lang="cs-CZ" sz="1000" b="1" kern="1200" dirty="0">
                        <a:solidFill>
                          <a:schemeClr val="dk1"/>
                        </a:solidFill>
                        <a:latin typeface="+mn-lt"/>
                        <a:ea typeface="+mn-ea"/>
                        <a:cs typeface="+mn-cs"/>
                      </a:endParaRPr>
                    </a:p>
                  </a:txBody>
                  <a:tcPr/>
                </a:tc>
                <a:tc>
                  <a:txBody>
                    <a:bodyPr/>
                    <a:lstStyle/>
                    <a:p>
                      <a:r>
                        <a:rPr lang="cs-CZ" dirty="0"/>
                        <a:t>20000</a:t>
                      </a:r>
                    </a:p>
                  </a:txBody>
                  <a:tcPr/>
                </a:tc>
                <a:tc>
                  <a:txBody>
                    <a:bodyPr/>
                    <a:lstStyle/>
                    <a:p>
                      <a:r>
                        <a:rPr lang="cs-CZ" dirty="0"/>
                        <a:t>1M</a:t>
                      </a:r>
                    </a:p>
                  </a:txBody>
                  <a:tcPr/>
                </a:tc>
                <a:tc>
                  <a:txBody>
                    <a:bodyPr/>
                    <a:lstStyle/>
                    <a:p>
                      <a:r>
                        <a:rPr lang="cs-CZ" dirty="0"/>
                        <a:t>USD</a:t>
                      </a:r>
                    </a:p>
                  </a:txBody>
                  <a:tcPr/>
                </a:tc>
                <a:extLst>
                  <a:ext uri="{0D108BD9-81ED-4DB2-BD59-A6C34878D82A}">
                    <a16:rowId xmlns:a16="http://schemas.microsoft.com/office/drawing/2014/main" val="10001"/>
                  </a:ext>
                </a:extLst>
              </a:tr>
              <a:tr h="322960">
                <a:tc>
                  <a:txBody>
                    <a:bodyPr/>
                    <a:lstStyle/>
                    <a:p>
                      <a:r>
                        <a:rPr lang="cs-CZ" dirty="0"/>
                        <a:t>20000</a:t>
                      </a:r>
                    </a:p>
                  </a:txBody>
                  <a:tcPr/>
                </a:tc>
                <a:tc>
                  <a:txBody>
                    <a:bodyPr/>
                    <a:lstStyle/>
                    <a:p>
                      <a:r>
                        <a:rPr lang="cs-CZ" sz="1000" b="1" dirty="0" err="1"/>
                        <a:t>China</a:t>
                      </a:r>
                      <a:r>
                        <a:rPr lang="cs-CZ" sz="1000" b="1" dirty="0"/>
                        <a:t> </a:t>
                      </a:r>
                      <a:r>
                        <a:rPr lang="cs-CZ" sz="1000" b="1" dirty="0" err="1"/>
                        <a:t>computers</a:t>
                      </a:r>
                      <a:endParaRPr lang="cs-CZ" sz="1000" b="1" dirty="0"/>
                    </a:p>
                  </a:txBody>
                  <a:tcPr/>
                </a:tc>
                <a:tc>
                  <a:txBody>
                    <a:bodyPr/>
                    <a:lstStyle/>
                    <a:p>
                      <a:r>
                        <a:rPr lang="cs-CZ" dirty="0"/>
                        <a:t>432444</a:t>
                      </a:r>
                    </a:p>
                  </a:txBody>
                  <a:tcPr/>
                </a:tc>
                <a:tc>
                  <a:txBody>
                    <a:bodyPr/>
                    <a:lstStyle/>
                    <a:p>
                      <a:r>
                        <a:rPr lang="cs-CZ" dirty="0"/>
                        <a:t>21D</a:t>
                      </a:r>
                    </a:p>
                  </a:txBody>
                  <a:tcPr/>
                </a:tc>
                <a:tc>
                  <a:txBody>
                    <a:bodyPr/>
                    <a:lstStyle/>
                    <a:p>
                      <a:r>
                        <a:rPr lang="cs-CZ" dirty="0"/>
                        <a:t>USD</a:t>
                      </a:r>
                    </a:p>
                  </a:txBody>
                  <a:tcPr/>
                </a:tc>
                <a:extLst>
                  <a:ext uri="{0D108BD9-81ED-4DB2-BD59-A6C34878D82A}">
                    <a16:rowId xmlns:a16="http://schemas.microsoft.com/office/drawing/2014/main" val="10002"/>
                  </a:ext>
                </a:extLst>
              </a:tr>
              <a:tr h="557438">
                <a:tc>
                  <a:txBody>
                    <a:bodyPr/>
                    <a:lstStyle/>
                    <a:p>
                      <a:r>
                        <a:rPr lang="cs-CZ" dirty="0"/>
                        <a:t>30000</a:t>
                      </a:r>
                    </a:p>
                    <a:p>
                      <a:endParaRPr lang="cs-CZ" dirty="0"/>
                    </a:p>
                  </a:txBody>
                  <a:tcPr/>
                </a:tc>
                <a:tc>
                  <a:txBody>
                    <a:bodyPr/>
                    <a:lstStyle/>
                    <a:p>
                      <a:pPr marL="0" algn="l" defTabSz="914400" rtl="0" eaLnBrk="1" latinLnBrk="0" hangingPunct="1"/>
                      <a:r>
                        <a:rPr lang="cs-CZ" sz="1000" b="1" kern="1200" dirty="0" err="1">
                          <a:solidFill>
                            <a:schemeClr val="dk1"/>
                          </a:solidFill>
                          <a:latin typeface="+mn-lt"/>
                          <a:ea typeface="+mn-ea"/>
                          <a:cs typeface="+mn-cs"/>
                        </a:rPr>
                        <a:t>Navertica</a:t>
                      </a:r>
                      <a:endParaRPr lang="cs-CZ" sz="1000" b="1" kern="1200" dirty="0">
                        <a:solidFill>
                          <a:schemeClr val="dk1"/>
                        </a:solidFill>
                        <a:latin typeface="+mn-lt"/>
                        <a:ea typeface="+mn-ea"/>
                        <a:cs typeface="+mn-cs"/>
                      </a:endParaRPr>
                    </a:p>
                  </a:txBody>
                  <a:tcPr/>
                </a:tc>
                <a:tc>
                  <a:txBody>
                    <a:bodyPr/>
                    <a:lstStyle/>
                    <a:p>
                      <a:r>
                        <a:rPr lang="cs-CZ" dirty="0"/>
                        <a:t>902</a:t>
                      </a:r>
                    </a:p>
                  </a:txBody>
                  <a:tcPr/>
                </a:tc>
                <a:tc>
                  <a:txBody>
                    <a:bodyPr/>
                    <a:lstStyle/>
                    <a:p>
                      <a:r>
                        <a:rPr lang="cs-CZ" dirty="0"/>
                        <a:t>14D</a:t>
                      </a:r>
                    </a:p>
                  </a:txBody>
                  <a:tcPr/>
                </a:tc>
                <a:tc>
                  <a:txBody>
                    <a:bodyPr/>
                    <a:lstStyle/>
                    <a:p>
                      <a:r>
                        <a:rPr lang="cs-CZ" dirty="0"/>
                        <a:t>CZK</a:t>
                      </a:r>
                    </a:p>
                  </a:txBody>
                  <a:tcPr/>
                </a:tc>
                <a:extLst>
                  <a:ext uri="{0D108BD9-81ED-4DB2-BD59-A6C34878D82A}">
                    <a16:rowId xmlns:a16="http://schemas.microsoft.com/office/drawing/2014/main" val="10003"/>
                  </a:ext>
                </a:extLst>
              </a:tr>
              <a:tr h="322960">
                <a:tc>
                  <a:txBody>
                    <a:bodyPr/>
                    <a:lstStyle/>
                    <a:p>
                      <a:r>
                        <a:rPr lang="cs-CZ" dirty="0"/>
                        <a:t>40000</a:t>
                      </a:r>
                    </a:p>
                  </a:txBody>
                  <a:tcPr/>
                </a:tc>
                <a:tc>
                  <a:txBody>
                    <a:bodyPr/>
                    <a:lstStyle/>
                    <a:p>
                      <a:pPr marL="0" algn="l" defTabSz="914400" rtl="0" eaLnBrk="1" latinLnBrk="0" hangingPunct="1"/>
                      <a:r>
                        <a:rPr lang="cs-CZ" sz="1000" b="1" kern="1200" dirty="0" err="1">
                          <a:solidFill>
                            <a:schemeClr val="dk1"/>
                          </a:solidFill>
                          <a:latin typeface="+mn-lt"/>
                          <a:ea typeface="+mn-ea"/>
                          <a:cs typeface="+mn-cs"/>
                        </a:rPr>
                        <a:t>Berlin</a:t>
                      </a:r>
                      <a:r>
                        <a:rPr lang="cs-CZ" sz="1000" b="1" kern="1200" dirty="0">
                          <a:solidFill>
                            <a:schemeClr val="dk1"/>
                          </a:solidFill>
                          <a:latin typeface="+mn-lt"/>
                          <a:ea typeface="+mn-ea"/>
                          <a:cs typeface="+mn-cs"/>
                        </a:rPr>
                        <a:t> </a:t>
                      </a:r>
                      <a:r>
                        <a:rPr lang="cs-CZ" sz="1000" b="1" kern="1200" dirty="0" err="1">
                          <a:solidFill>
                            <a:schemeClr val="dk1"/>
                          </a:solidFill>
                          <a:latin typeface="+mn-lt"/>
                          <a:ea typeface="+mn-ea"/>
                          <a:cs typeface="+mn-cs"/>
                        </a:rPr>
                        <a:t>Experts</a:t>
                      </a:r>
                      <a:endParaRPr lang="cs-CZ" sz="1000" b="1" kern="1200" dirty="0">
                        <a:solidFill>
                          <a:schemeClr val="dk1"/>
                        </a:solidFill>
                        <a:latin typeface="+mn-lt"/>
                        <a:ea typeface="+mn-ea"/>
                        <a:cs typeface="+mn-cs"/>
                      </a:endParaRPr>
                    </a:p>
                  </a:txBody>
                  <a:tcPr/>
                </a:tc>
                <a:tc>
                  <a:txBody>
                    <a:bodyPr/>
                    <a:lstStyle/>
                    <a:p>
                      <a:r>
                        <a:rPr lang="cs-CZ" dirty="0"/>
                        <a:t>20002</a:t>
                      </a:r>
                    </a:p>
                  </a:txBody>
                  <a:tcPr/>
                </a:tc>
                <a:tc>
                  <a:txBody>
                    <a:bodyPr/>
                    <a:lstStyle/>
                    <a:p>
                      <a:r>
                        <a:rPr lang="cs-CZ" dirty="0"/>
                        <a:t>1W</a:t>
                      </a:r>
                    </a:p>
                  </a:txBody>
                  <a:tcPr/>
                </a:tc>
                <a:tc>
                  <a:txBody>
                    <a:bodyPr/>
                    <a:lstStyle/>
                    <a:p>
                      <a:r>
                        <a:rPr lang="cs-CZ" dirty="0"/>
                        <a:t>EUR</a:t>
                      </a:r>
                    </a:p>
                  </a:txBody>
                  <a:tcPr/>
                </a:tc>
                <a:extLst>
                  <a:ext uri="{0D108BD9-81ED-4DB2-BD59-A6C34878D82A}">
                    <a16:rowId xmlns:a16="http://schemas.microsoft.com/office/drawing/2014/main" val="10004"/>
                  </a:ext>
                </a:extLst>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2716" y="4013137"/>
            <a:ext cx="3207213" cy="2336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avá složená závorka 4"/>
          <p:cNvSpPr/>
          <p:nvPr/>
        </p:nvSpPr>
        <p:spPr>
          <a:xfrm>
            <a:off x="7774532" y="1513216"/>
            <a:ext cx="172264" cy="22473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 name="TextovéPole 5"/>
          <p:cNvSpPr txBox="1"/>
          <p:nvPr/>
        </p:nvSpPr>
        <p:spPr>
          <a:xfrm>
            <a:off x="8051228" y="2452246"/>
            <a:ext cx="620554" cy="369332"/>
          </a:xfrm>
          <a:prstGeom prst="rect">
            <a:avLst/>
          </a:prstGeom>
          <a:noFill/>
        </p:spPr>
        <p:txBody>
          <a:bodyPr wrap="none" rtlCol="0">
            <a:spAutoFit/>
          </a:bodyPr>
          <a:lstStyle/>
          <a:p>
            <a:r>
              <a:rPr lang="cs-CZ" dirty="0">
                <a:solidFill>
                  <a:srgbClr val="0070C0"/>
                </a:solidFill>
              </a:rPr>
              <a:t>Data</a:t>
            </a:r>
          </a:p>
        </p:txBody>
      </p:sp>
      <p:sp>
        <p:nvSpPr>
          <p:cNvPr id="8" name="Pravá složená závorka 7"/>
          <p:cNvSpPr/>
          <p:nvPr/>
        </p:nvSpPr>
        <p:spPr>
          <a:xfrm>
            <a:off x="7774532" y="4013136"/>
            <a:ext cx="172264" cy="23363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8285570" y="4581126"/>
            <a:ext cx="1919308" cy="1200329"/>
          </a:xfrm>
          <a:prstGeom prst="rect">
            <a:avLst/>
          </a:prstGeom>
          <a:noFill/>
        </p:spPr>
        <p:txBody>
          <a:bodyPr wrap="none" rtlCol="0">
            <a:spAutoFit/>
          </a:bodyPr>
          <a:lstStyle/>
          <a:p>
            <a:r>
              <a:rPr lang="cs-CZ" dirty="0" err="1">
                <a:solidFill>
                  <a:srgbClr val="0070C0"/>
                </a:solidFill>
              </a:rPr>
              <a:t>How</a:t>
            </a:r>
            <a:r>
              <a:rPr lang="cs-CZ" dirty="0">
                <a:solidFill>
                  <a:srgbClr val="0070C0"/>
                </a:solidFill>
              </a:rPr>
              <a:t> to </a:t>
            </a:r>
          </a:p>
          <a:p>
            <a:r>
              <a:rPr lang="cs-CZ" dirty="0" err="1">
                <a:solidFill>
                  <a:srgbClr val="0070C0"/>
                </a:solidFill>
              </a:rPr>
              <a:t>see</a:t>
            </a:r>
            <a:r>
              <a:rPr lang="cs-CZ" dirty="0">
                <a:solidFill>
                  <a:srgbClr val="0070C0"/>
                </a:solidFill>
              </a:rPr>
              <a:t> </a:t>
            </a:r>
          </a:p>
          <a:p>
            <a:r>
              <a:rPr lang="cs-CZ" dirty="0">
                <a:solidFill>
                  <a:srgbClr val="0070C0"/>
                </a:solidFill>
              </a:rPr>
              <a:t>data</a:t>
            </a:r>
          </a:p>
          <a:p>
            <a:r>
              <a:rPr lang="cs-CZ" dirty="0">
                <a:solidFill>
                  <a:srgbClr val="0070C0"/>
                </a:solidFill>
              </a:rPr>
              <a:t>(Windows - </a:t>
            </a:r>
            <a:r>
              <a:rPr lang="cs-CZ" dirty="0" err="1">
                <a:solidFill>
                  <a:srgbClr val="0070C0"/>
                </a:solidFill>
              </a:rPr>
              <a:t>forms</a:t>
            </a:r>
            <a:r>
              <a:rPr lang="cs-CZ" dirty="0">
                <a:solidFill>
                  <a:srgbClr val="0070C0"/>
                </a:solidFill>
              </a:rPr>
              <a:t>)</a:t>
            </a:r>
          </a:p>
        </p:txBody>
      </p:sp>
    </p:spTree>
    <p:extLst>
      <p:ext uri="{BB962C8B-B14F-4D97-AF65-F5344CB8AC3E}">
        <p14:creationId xmlns:p14="http://schemas.microsoft.com/office/powerpoint/2010/main" val="400746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solidFill>
                  <a:srgbClr val="0070C0"/>
                </a:solidFill>
              </a:rPr>
              <a:t/>
            </a:r>
            <a:br>
              <a:rPr lang="cs-CZ" sz="2800" dirty="0">
                <a:solidFill>
                  <a:srgbClr val="0070C0"/>
                </a:solidFill>
              </a:rPr>
            </a:br>
            <a:r>
              <a:rPr lang="cs-CZ" sz="2800" dirty="0">
                <a:solidFill>
                  <a:srgbClr val="0070C0"/>
                </a:solidFill>
              </a:rPr>
              <a:t> </a:t>
            </a:r>
            <a:r>
              <a:rPr lang="en-GB" sz="2800" dirty="0">
                <a:solidFill>
                  <a:srgbClr val="0070C0"/>
                </a:solidFill>
              </a:rPr>
              <a:t>How can we see data?</a:t>
            </a:r>
            <a:r>
              <a:rPr lang="cs-CZ" sz="2800" dirty="0">
                <a:solidFill>
                  <a:srgbClr val="0070C0"/>
                </a:solidFill>
              </a:rPr>
              <a:t/>
            </a:r>
            <a:br>
              <a:rPr lang="cs-CZ" sz="2800" dirty="0">
                <a:solidFill>
                  <a:srgbClr val="0070C0"/>
                </a:solidFill>
              </a:rPr>
            </a:br>
            <a:r>
              <a:rPr lang="cs-CZ" sz="2800" dirty="0">
                <a:solidFill>
                  <a:srgbClr val="0070C0"/>
                </a:solidFill>
              </a:rPr>
              <a:t> </a:t>
            </a:r>
          </a:p>
        </p:txBody>
      </p:sp>
      <p:sp>
        <p:nvSpPr>
          <p:cNvPr id="3" name="Zástupný symbol pro obsah 2"/>
          <p:cNvSpPr>
            <a:spLocks noGrp="1"/>
          </p:cNvSpPr>
          <p:nvPr>
            <p:ph idx="1"/>
          </p:nvPr>
        </p:nvSpPr>
        <p:spPr/>
        <p:txBody>
          <a:bodyPr>
            <a:normAutofit/>
          </a:bodyPr>
          <a:lstStyle/>
          <a:p>
            <a:r>
              <a:rPr lang="en-US" sz="2000" dirty="0"/>
              <a:t>From the different window structures accessed by use of menu of Hot keys combination </a:t>
            </a:r>
          </a:p>
          <a:p>
            <a:pPr lvl="1"/>
            <a:r>
              <a:rPr lang="en-US" sz="1600" dirty="0"/>
              <a:t>Card</a:t>
            </a:r>
          </a:p>
          <a:p>
            <a:pPr lvl="1"/>
            <a:r>
              <a:rPr lang="en-US" sz="1600" dirty="0"/>
              <a:t>List (many cards)</a:t>
            </a:r>
          </a:p>
          <a:p>
            <a:pPr lvl="1"/>
            <a:r>
              <a:rPr lang="en-US" sz="1600" dirty="0"/>
              <a:t>Matrix</a:t>
            </a:r>
          </a:p>
          <a:p>
            <a:pPr lvl="1"/>
            <a:r>
              <a:rPr lang="en-US" sz="1600" dirty="0"/>
              <a:t>Form and Sub</a:t>
            </a:r>
            <a:r>
              <a:rPr lang="cs-CZ" sz="1600" dirty="0"/>
              <a:t>-</a:t>
            </a:r>
            <a:r>
              <a:rPr lang="en-US" sz="1600" dirty="0"/>
              <a:t>form (Documents – header and lines) </a:t>
            </a:r>
          </a:p>
        </p:txBody>
      </p:sp>
      <p:pic>
        <p:nvPicPr>
          <p:cNvPr id="4" name="Obrázek 3"/>
          <p:cNvPicPr>
            <a:picLocks noChangeAspect="1"/>
          </p:cNvPicPr>
          <p:nvPr/>
        </p:nvPicPr>
        <p:blipFill>
          <a:blip r:embed="rId2"/>
          <a:stretch>
            <a:fillRect/>
          </a:stretch>
        </p:blipFill>
        <p:spPr>
          <a:xfrm>
            <a:off x="838200" y="3591612"/>
            <a:ext cx="2343072" cy="1794072"/>
          </a:xfrm>
          <a:prstGeom prst="rect">
            <a:avLst/>
          </a:prstGeom>
          <a:ln>
            <a:solidFill>
              <a:schemeClr val="accent1"/>
            </a:solidFill>
          </a:ln>
        </p:spPr>
      </p:pic>
      <p:sp>
        <p:nvSpPr>
          <p:cNvPr id="5" name="TextovéPole 4"/>
          <p:cNvSpPr txBox="1"/>
          <p:nvPr/>
        </p:nvSpPr>
        <p:spPr>
          <a:xfrm>
            <a:off x="2171784" y="3724295"/>
            <a:ext cx="590226" cy="276999"/>
          </a:xfrm>
          <a:prstGeom prst="rect">
            <a:avLst/>
          </a:prstGeom>
          <a:noFill/>
          <a:ln>
            <a:solidFill>
              <a:schemeClr val="accent1"/>
            </a:solidFill>
          </a:ln>
        </p:spPr>
        <p:txBody>
          <a:bodyPr wrap="none" rtlCol="0">
            <a:spAutoFit/>
          </a:bodyPr>
          <a:lstStyle/>
          <a:p>
            <a:r>
              <a:rPr lang="cs-CZ" sz="1200" dirty="0">
                <a:solidFill>
                  <a:srgbClr val="7030A0"/>
                </a:solidFill>
              </a:rPr>
              <a:t>MENU</a:t>
            </a:r>
          </a:p>
        </p:txBody>
      </p:sp>
      <p:pic>
        <p:nvPicPr>
          <p:cNvPr id="6" name="Obrázek 5"/>
          <p:cNvPicPr>
            <a:picLocks noChangeAspect="1"/>
          </p:cNvPicPr>
          <p:nvPr/>
        </p:nvPicPr>
        <p:blipFill>
          <a:blip r:embed="rId3"/>
          <a:stretch>
            <a:fillRect/>
          </a:stretch>
        </p:blipFill>
        <p:spPr>
          <a:xfrm>
            <a:off x="3371255" y="3591612"/>
            <a:ext cx="2303681" cy="1794072"/>
          </a:xfrm>
          <a:prstGeom prst="rect">
            <a:avLst/>
          </a:prstGeom>
          <a:ln>
            <a:solidFill>
              <a:schemeClr val="accent1"/>
            </a:solidFill>
          </a:ln>
        </p:spPr>
      </p:pic>
      <p:sp>
        <p:nvSpPr>
          <p:cNvPr id="8" name="TextovéPole 7"/>
          <p:cNvSpPr txBox="1"/>
          <p:nvPr/>
        </p:nvSpPr>
        <p:spPr>
          <a:xfrm>
            <a:off x="4613089" y="3724294"/>
            <a:ext cx="920445" cy="276999"/>
          </a:xfrm>
          <a:prstGeom prst="rect">
            <a:avLst/>
          </a:prstGeom>
          <a:noFill/>
          <a:ln>
            <a:solidFill>
              <a:schemeClr val="accent1"/>
            </a:solidFill>
          </a:ln>
        </p:spPr>
        <p:txBody>
          <a:bodyPr wrap="none" rtlCol="0">
            <a:spAutoFit/>
          </a:bodyPr>
          <a:lstStyle/>
          <a:p>
            <a:r>
              <a:rPr lang="cs-CZ" sz="1200" dirty="0">
                <a:solidFill>
                  <a:srgbClr val="7030A0"/>
                </a:solidFill>
              </a:rPr>
              <a:t>SUB_MENU</a:t>
            </a:r>
          </a:p>
        </p:txBody>
      </p:sp>
      <p:sp>
        <p:nvSpPr>
          <p:cNvPr id="9" name="Obdélník 8"/>
          <p:cNvSpPr/>
          <p:nvPr/>
        </p:nvSpPr>
        <p:spPr>
          <a:xfrm>
            <a:off x="4166647" y="5024487"/>
            <a:ext cx="1366887" cy="3016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ek 9"/>
          <p:cNvPicPr>
            <a:picLocks noChangeAspect="1"/>
          </p:cNvPicPr>
          <p:nvPr/>
        </p:nvPicPr>
        <p:blipFill>
          <a:blip r:embed="rId4"/>
          <a:stretch>
            <a:fillRect/>
          </a:stretch>
        </p:blipFill>
        <p:spPr>
          <a:xfrm>
            <a:off x="5864919" y="3591612"/>
            <a:ext cx="1952381" cy="2609524"/>
          </a:xfrm>
          <a:prstGeom prst="rect">
            <a:avLst/>
          </a:prstGeom>
          <a:ln>
            <a:solidFill>
              <a:srgbClr val="FF0000"/>
            </a:solidFill>
          </a:ln>
        </p:spPr>
      </p:pic>
      <p:sp>
        <p:nvSpPr>
          <p:cNvPr id="14" name="Šipka doprava 13"/>
          <p:cNvSpPr/>
          <p:nvPr/>
        </p:nvSpPr>
        <p:spPr>
          <a:xfrm>
            <a:off x="8389856" y="4128940"/>
            <a:ext cx="3101418" cy="11972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6" name="Přímá spojnice se šipkou 15"/>
          <p:cNvCxnSpPr>
            <a:endCxn id="9" idx="1"/>
          </p:cNvCxnSpPr>
          <p:nvPr/>
        </p:nvCxnSpPr>
        <p:spPr>
          <a:xfrm>
            <a:off x="2460396" y="5024487"/>
            <a:ext cx="1706251" cy="150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p:nvPr/>
        </p:nvCxnSpPr>
        <p:spPr>
          <a:xfrm flipV="1">
            <a:off x="5544202" y="4896374"/>
            <a:ext cx="630355" cy="2977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67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solidFill>
                  <a:srgbClr val="0070C0"/>
                </a:solidFill>
              </a:rPr>
              <a:t/>
            </a:r>
            <a:br>
              <a:rPr lang="cs-CZ" sz="2800" dirty="0">
                <a:solidFill>
                  <a:srgbClr val="0070C0"/>
                </a:solidFill>
              </a:rPr>
            </a:br>
            <a:r>
              <a:rPr lang="cs-CZ" sz="2800" dirty="0">
                <a:solidFill>
                  <a:srgbClr val="0070C0"/>
                </a:solidFill>
              </a:rPr>
              <a:t> </a:t>
            </a:r>
            <a:r>
              <a:rPr lang="en-GB" sz="2800" dirty="0">
                <a:solidFill>
                  <a:srgbClr val="0070C0"/>
                </a:solidFill>
              </a:rPr>
              <a:t>How can we see data?</a:t>
            </a:r>
            <a:r>
              <a:rPr lang="cs-CZ" sz="2800" dirty="0">
                <a:solidFill>
                  <a:srgbClr val="0070C0"/>
                </a:solidFill>
              </a:rPr>
              <a:t/>
            </a:r>
            <a:br>
              <a:rPr lang="cs-CZ" sz="2800" dirty="0">
                <a:solidFill>
                  <a:srgbClr val="0070C0"/>
                </a:solidFill>
              </a:rPr>
            </a:br>
            <a:r>
              <a:rPr lang="cs-CZ" sz="2800" dirty="0">
                <a:solidFill>
                  <a:srgbClr val="0070C0"/>
                </a:solidFill>
              </a:rPr>
              <a:t> </a:t>
            </a:r>
          </a:p>
        </p:txBody>
      </p:sp>
      <p:sp>
        <p:nvSpPr>
          <p:cNvPr id="5" name="TextovéPole 4"/>
          <p:cNvSpPr txBox="1"/>
          <p:nvPr/>
        </p:nvSpPr>
        <p:spPr>
          <a:xfrm>
            <a:off x="1398786" y="1765097"/>
            <a:ext cx="590226" cy="276999"/>
          </a:xfrm>
          <a:prstGeom prst="rect">
            <a:avLst/>
          </a:prstGeom>
          <a:noFill/>
          <a:ln>
            <a:solidFill>
              <a:schemeClr val="accent1"/>
            </a:solidFill>
          </a:ln>
        </p:spPr>
        <p:txBody>
          <a:bodyPr wrap="none" rtlCol="0">
            <a:spAutoFit/>
          </a:bodyPr>
          <a:lstStyle/>
          <a:p>
            <a:r>
              <a:rPr lang="cs-CZ" sz="1200" dirty="0">
                <a:solidFill>
                  <a:srgbClr val="7030A0"/>
                </a:solidFill>
              </a:rPr>
              <a:t>MENU</a:t>
            </a:r>
          </a:p>
        </p:txBody>
      </p:sp>
      <p:pic>
        <p:nvPicPr>
          <p:cNvPr id="11" name="Obrázek 10"/>
          <p:cNvPicPr>
            <a:picLocks noChangeAspect="1"/>
          </p:cNvPicPr>
          <p:nvPr/>
        </p:nvPicPr>
        <p:blipFill>
          <a:blip r:embed="rId2"/>
          <a:stretch>
            <a:fillRect/>
          </a:stretch>
        </p:blipFill>
        <p:spPr>
          <a:xfrm>
            <a:off x="501056" y="4393224"/>
            <a:ext cx="7761905" cy="1371429"/>
          </a:xfrm>
          <a:prstGeom prst="rect">
            <a:avLst/>
          </a:prstGeom>
          <a:ln>
            <a:solidFill>
              <a:srgbClr val="FF0000"/>
            </a:solidFill>
          </a:ln>
        </p:spPr>
      </p:pic>
      <p:pic>
        <p:nvPicPr>
          <p:cNvPr id="12" name="Obrázek 11"/>
          <p:cNvPicPr>
            <a:picLocks noChangeAspect="1"/>
          </p:cNvPicPr>
          <p:nvPr/>
        </p:nvPicPr>
        <p:blipFill>
          <a:blip r:embed="rId3"/>
          <a:stretch>
            <a:fillRect/>
          </a:stretch>
        </p:blipFill>
        <p:spPr>
          <a:xfrm>
            <a:off x="501056" y="1391769"/>
            <a:ext cx="1952381" cy="2609524"/>
          </a:xfrm>
          <a:prstGeom prst="rect">
            <a:avLst/>
          </a:prstGeom>
          <a:ln>
            <a:solidFill>
              <a:schemeClr val="accent1"/>
            </a:solidFill>
          </a:ln>
        </p:spPr>
      </p:pic>
      <p:sp>
        <p:nvSpPr>
          <p:cNvPr id="13" name="Obdélník 12"/>
          <p:cNvSpPr/>
          <p:nvPr/>
        </p:nvSpPr>
        <p:spPr>
          <a:xfrm>
            <a:off x="492121" y="5335571"/>
            <a:ext cx="7770840" cy="1862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extovéPole 13"/>
          <p:cNvSpPr txBox="1"/>
          <p:nvPr/>
        </p:nvSpPr>
        <p:spPr>
          <a:xfrm>
            <a:off x="1398786" y="1839506"/>
            <a:ext cx="920445" cy="276999"/>
          </a:xfrm>
          <a:prstGeom prst="rect">
            <a:avLst/>
          </a:prstGeom>
          <a:noFill/>
          <a:ln>
            <a:solidFill>
              <a:schemeClr val="accent1"/>
            </a:solidFill>
          </a:ln>
        </p:spPr>
        <p:txBody>
          <a:bodyPr wrap="none" rtlCol="0">
            <a:spAutoFit/>
          </a:bodyPr>
          <a:lstStyle/>
          <a:p>
            <a:r>
              <a:rPr lang="cs-CZ" sz="1200" dirty="0">
                <a:solidFill>
                  <a:srgbClr val="7030A0"/>
                </a:solidFill>
              </a:rPr>
              <a:t>SUB_MENU</a:t>
            </a:r>
          </a:p>
        </p:txBody>
      </p:sp>
      <p:cxnSp>
        <p:nvCxnSpPr>
          <p:cNvPr id="16" name="Přímá spojnice se šipkou 15"/>
          <p:cNvCxnSpPr/>
          <p:nvPr/>
        </p:nvCxnSpPr>
        <p:spPr>
          <a:xfrm>
            <a:off x="838200" y="2819322"/>
            <a:ext cx="0" cy="157390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p:nvPr/>
        </p:nvCxnSpPr>
        <p:spPr>
          <a:xfrm flipH="1" flipV="1">
            <a:off x="3563332" y="4110087"/>
            <a:ext cx="786" cy="122679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Obrázek 19"/>
          <p:cNvPicPr>
            <a:picLocks noChangeAspect="1"/>
          </p:cNvPicPr>
          <p:nvPr/>
        </p:nvPicPr>
        <p:blipFill>
          <a:blip r:embed="rId4"/>
          <a:stretch>
            <a:fillRect/>
          </a:stretch>
        </p:blipFill>
        <p:spPr>
          <a:xfrm>
            <a:off x="2863621" y="3058436"/>
            <a:ext cx="1904762" cy="942857"/>
          </a:xfrm>
          <a:prstGeom prst="rect">
            <a:avLst/>
          </a:prstGeom>
          <a:ln>
            <a:solidFill>
              <a:srgbClr val="FF0000"/>
            </a:solidFill>
          </a:ln>
        </p:spPr>
      </p:pic>
      <p:cxnSp>
        <p:nvCxnSpPr>
          <p:cNvPr id="21" name="Přímá spojnice se šipkou 20"/>
          <p:cNvCxnSpPr/>
          <p:nvPr/>
        </p:nvCxnSpPr>
        <p:spPr>
          <a:xfrm flipV="1">
            <a:off x="4769169" y="3583863"/>
            <a:ext cx="820926" cy="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Obrázek 22"/>
          <p:cNvPicPr>
            <a:picLocks noChangeAspect="1"/>
          </p:cNvPicPr>
          <p:nvPr/>
        </p:nvPicPr>
        <p:blipFill>
          <a:blip r:embed="rId5"/>
          <a:stretch>
            <a:fillRect/>
          </a:stretch>
        </p:blipFill>
        <p:spPr>
          <a:xfrm>
            <a:off x="5590095" y="1275804"/>
            <a:ext cx="3945963" cy="2834283"/>
          </a:xfrm>
          <a:prstGeom prst="rect">
            <a:avLst/>
          </a:prstGeom>
          <a:ln>
            <a:solidFill>
              <a:srgbClr val="FF0000"/>
            </a:solidFill>
          </a:ln>
        </p:spPr>
      </p:pic>
    </p:spTree>
    <p:extLst>
      <p:ext uri="{BB962C8B-B14F-4D97-AF65-F5344CB8AC3E}">
        <p14:creationId xmlns:p14="http://schemas.microsoft.com/office/powerpoint/2010/main" val="4036326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solidFill>
                  <a:srgbClr val="0070C0"/>
                </a:solidFill>
              </a:rPr>
              <a:t/>
            </a:r>
            <a:br>
              <a:rPr lang="cs-CZ" dirty="0">
                <a:solidFill>
                  <a:srgbClr val="0070C0"/>
                </a:solidFill>
              </a:rPr>
            </a:br>
            <a:r>
              <a:rPr lang="cs-CZ" sz="3100" dirty="0" err="1">
                <a:solidFill>
                  <a:srgbClr val="0070C0"/>
                </a:solidFill>
              </a:rPr>
              <a:t>What</a:t>
            </a:r>
            <a:r>
              <a:rPr lang="cs-CZ" sz="3100" dirty="0">
                <a:solidFill>
                  <a:srgbClr val="0070C0"/>
                </a:solidFill>
              </a:rPr>
              <a:t> </a:t>
            </a:r>
            <a:r>
              <a:rPr lang="cs-CZ" sz="3100" dirty="0" err="1">
                <a:solidFill>
                  <a:srgbClr val="0070C0"/>
                </a:solidFill>
              </a:rPr>
              <a:t>is</a:t>
            </a:r>
            <a:r>
              <a:rPr lang="cs-CZ" sz="3100" dirty="0">
                <a:solidFill>
                  <a:srgbClr val="0070C0"/>
                </a:solidFill>
              </a:rPr>
              <a:t> </a:t>
            </a:r>
            <a:r>
              <a:rPr lang="cs-CZ" sz="3100" dirty="0" err="1">
                <a:solidFill>
                  <a:srgbClr val="0070C0"/>
                </a:solidFill>
              </a:rPr>
              <a:t>the</a:t>
            </a:r>
            <a:r>
              <a:rPr lang="cs-CZ" sz="3100" dirty="0">
                <a:solidFill>
                  <a:srgbClr val="0070C0"/>
                </a:solidFill>
              </a:rPr>
              <a:t> </a:t>
            </a:r>
            <a:r>
              <a:rPr lang="cs-CZ" sz="3100" dirty="0" err="1">
                <a:solidFill>
                  <a:srgbClr val="0070C0"/>
                </a:solidFill>
              </a:rPr>
              <a:t>form</a:t>
            </a:r>
            <a:r>
              <a:rPr lang="en-GB" sz="3100" dirty="0">
                <a:solidFill>
                  <a:srgbClr val="0070C0"/>
                </a:solidFill>
              </a:rPr>
              <a:t>?</a:t>
            </a:r>
            <a:r>
              <a:rPr lang="cs-CZ" sz="3100" dirty="0">
                <a:solidFill>
                  <a:srgbClr val="0070C0"/>
                </a:solidFill>
              </a:rPr>
              <a:t/>
            </a:r>
            <a:br>
              <a:rPr lang="cs-CZ" sz="3100" dirty="0">
                <a:solidFill>
                  <a:srgbClr val="0070C0"/>
                </a:solidFill>
              </a:rPr>
            </a:br>
            <a:endParaRPr lang="cs-CZ" sz="3100" dirty="0">
              <a:solidFill>
                <a:srgbClr val="0070C0"/>
              </a:solidFill>
            </a:endParaRPr>
          </a:p>
        </p:txBody>
      </p:sp>
      <p:pic>
        <p:nvPicPr>
          <p:cNvPr id="5" name="Obrázek 4"/>
          <p:cNvPicPr>
            <a:picLocks noChangeAspect="1"/>
          </p:cNvPicPr>
          <p:nvPr/>
        </p:nvPicPr>
        <p:blipFill>
          <a:blip r:embed="rId2"/>
          <a:stretch>
            <a:fillRect/>
          </a:stretch>
        </p:blipFill>
        <p:spPr>
          <a:xfrm>
            <a:off x="629995" y="1690688"/>
            <a:ext cx="8952381" cy="1047619"/>
          </a:xfrm>
          <a:prstGeom prst="rect">
            <a:avLst/>
          </a:prstGeom>
          <a:ln>
            <a:solidFill>
              <a:srgbClr val="FF0000"/>
            </a:solidFill>
          </a:ln>
        </p:spPr>
      </p:pic>
      <p:sp>
        <p:nvSpPr>
          <p:cNvPr id="6" name="Pravá složená závorka 5"/>
          <p:cNvSpPr/>
          <p:nvPr/>
        </p:nvSpPr>
        <p:spPr>
          <a:xfrm>
            <a:off x="9700182" y="1739430"/>
            <a:ext cx="339364" cy="9393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 name="TextovéPole 6"/>
          <p:cNvSpPr txBox="1"/>
          <p:nvPr/>
        </p:nvSpPr>
        <p:spPr>
          <a:xfrm>
            <a:off x="10157352" y="2029831"/>
            <a:ext cx="563937" cy="369332"/>
          </a:xfrm>
          <a:prstGeom prst="rect">
            <a:avLst/>
          </a:prstGeom>
          <a:noFill/>
        </p:spPr>
        <p:txBody>
          <a:bodyPr wrap="none" rtlCol="0">
            <a:spAutoFit/>
          </a:bodyPr>
          <a:lstStyle/>
          <a:p>
            <a:r>
              <a:rPr lang="cs-CZ" b="1" dirty="0">
                <a:solidFill>
                  <a:srgbClr val="0070C0"/>
                </a:solidFill>
              </a:rPr>
              <a:t>LIST</a:t>
            </a:r>
            <a:endParaRPr lang="cs-CZ" dirty="0">
              <a:solidFill>
                <a:srgbClr val="0070C0"/>
              </a:solidFill>
            </a:endParaRPr>
          </a:p>
        </p:txBody>
      </p:sp>
      <p:pic>
        <p:nvPicPr>
          <p:cNvPr id="8" name="Obrázek 7"/>
          <p:cNvPicPr>
            <a:picLocks noChangeAspect="1"/>
          </p:cNvPicPr>
          <p:nvPr/>
        </p:nvPicPr>
        <p:blipFill>
          <a:blip r:embed="rId3"/>
          <a:stretch>
            <a:fillRect/>
          </a:stretch>
        </p:blipFill>
        <p:spPr>
          <a:xfrm>
            <a:off x="629995" y="2970034"/>
            <a:ext cx="9014506" cy="1950758"/>
          </a:xfrm>
          <a:prstGeom prst="rect">
            <a:avLst/>
          </a:prstGeom>
          <a:ln>
            <a:solidFill>
              <a:schemeClr val="accent1"/>
            </a:solidFill>
          </a:ln>
        </p:spPr>
      </p:pic>
      <p:sp>
        <p:nvSpPr>
          <p:cNvPr id="9" name="Pravá složená závorka 8"/>
          <p:cNvSpPr/>
          <p:nvPr/>
        </p:nvSpPr>
        <p:spPr>
          <a:xfrm>
            <a:off x="9855695" y="2970034"/>
            <a:ext cx="339364" cy="186591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0" name="TextovéPole 9"/>
          <p:cNvSpPr txBox="1"/>
          <p:nvPr/>
        </p:nvSpPr>
        <p:spPr>
          <a:xfrm>
            <a:off x="10272045" y="3718326"/>
            <a:ext cx="721672" cy="369332"/>
          </a:xfrm>
          <a:prstGeom prst="rect">
            <a:avLst/>
          </a:prstGeom>
          <a:noFill/>
        </p:spPr>
        <p:txBody>
          <a:bodyPr wrap="none" rtlCol="0">
            <a:spAutoFit/>
          </a:bodyPr>
          <a:lstStyle/>
          <a:p>
            <a:r>
              <a:rPr lang="cs-CZ" b="1" dirty="0">
                <a:solidFill>
                  <a:srgbClr val="0070C0"/>
                </a:solidFill>
              </a:rPr>
              <a:t>CARD</a:t>
            </a:r>
            <a:endParaRPr lang="cs-CZ" dirty="0">
              <a:solidFill>
                <a:srgbClr val="0070C0"/>
              </a:solidFill>
            </a:endParaRPr>
          </a:p>
        </p:txBody>
      </p:sp>
    </p:spTree>
    <p:extLst>
      <p:ext uri="{BB962C8B-B14F-4D97-AF65-F5344CB8AC3E}">
        <p14:creationId xmlns:p14="http://schemas.microsoft.com/office/powerpoint/2010/main" val="3859358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solidFill>
                  <a:srgbClr val="0070C0"/>
                </a:solidFill>
              </a:rPr>
              <a:t/>
            </a:r>
            <a:br>
              <a:rPr lang="cs-CZ" dirty="0">
                <a:solidFill>
                  <a:srgbClr val="0070C0"/>
                </a:solidFill>
              </a:rPr>
            </a:br>
            <a:r>
              <a:rPr lang="cs-CZ" sz="3100" dirty="0" err="1">
                <a:solidFill>
                  <a:srgbClr val="0070C0"/>
                </a:solidFill>
              </a:rPr>
              <a:t>What</a:t>
            </a:r>
            <a:r>
              <a:rPr lang="cs-CZ" sz="3100" dirty="0">
                <a:solidFill>
                  <a:srgbClr val="0070C0"/>
                </a:solidFill>
              </a:rPr>
              <a:t> </a:t>
            </a:r>
            <a:r>
              <a:rPr lang="cs-CZ" sz="3100" dirty="0" err="1">
                <a:solidFill>
                  <a:srgbClr val="0070C0"/>
                </a:solidFill>
              </a:rPr>
              <a:t>is</a:t>
            </a:r>
            <a:r>
              <a:rPr lang="cs-CZ" sz="3100" dirty="0">
                <a:solidFill>
                  <a:srgbClr val="0070C0"/>
                </a:solidFill>
              </a:rPr>
              <a:t> </a:t>
            </a:r>
            <a:r>
              <a:rPr lang="cs-CZ" sz="3100" dirty="0" err="1">
                <a:solidFill>
                  <a:srgbClr val="0070C0"/>
                </a:solidFill>
              </a:rPr>
              <a:t>the</a:t>
            </a:r>
            <a:r>
              <a:rPr lang="cs-CZ" sz="3100" dirty="0">
                <a:solidFill>
                  <a:srgbClr val="0070C0"/>
                </a:solidFill>
              </a:rPr>
              <a:t> </a:t>
            </a:r>
            <a:r>
              <a:rPr lang="cs-CZ" sz="3100" dirty="0" err="1" smtClean="0">
                <a:solidFill>
                  <a:srgbClr val="0070C0"/>
                </a:solidFill>
              </a:rPr>
              <a:t>form</a:t>
            </a:r>
            <a:r>
              <a:rPr lang="cs-CZ" sz="3100" dirty="0" smtClean="0">
                <a:solidFill>
                  <a:srgbClr val="0070C0"/>
                </a:solidFill>
              </a:rPr>
              <a:t> </a:t>
            </a:r>
            <a:r>
              <a:rPr lang="cs-CZ" sz="3100" dirty="0" err="1" smtClean="0">
                <a:solidFill>
                  <a:srgbClr val="0070C0"/>
                </a:solidFill>
              </a:rPr>
              <a:t>related</a:t>
            </a:r>
            <a:r>
              <a:rPr lang="cs-CZ" sz="3100" dirty="0" smtClean="0">
                <a:solidFill>
                  <a:srgbClr val="0070C0"/>
                </a:solidFill>
              </a:rPr>
              <a:t> to </a:t>
            </a:r>
            <a:r>
              <a:rPr lang="cs-CZ" sz="3100" dirty="0" err="1" smtClean="0">
                <a:solidFill>
                  <a:srgbClr val="0070C0"/>
                </a:solidFill>
              </a:rPr>
              <a:t>documents</a:t>
            </a:r>
            <a:r>
              <a:rPr lang="en-GB" sz="3100" dirty="0" smtClean="0">
                <a:solidFill>
                  <a:srgbClr val="0070C0"/>
                </a:solidFill>
              </a:rPr>
              <a:t>?</a:t>
            </a:r>
            <a:r>
              <a:rPr lang="cs-CZ" sz="3100" dirty="0">
                <a:solidFill>
                  <a:srgbClr val="0070C0"/>
                </a:solidFill>
              </a:rPr>
              <a:t/>
            </a:r>
            <a:br>
              <a:rPr lang="cs-CZ" sz="3100" dirty="0">
                <a:solidFill>
                  <a:srgbClr val="0070C0"/>
                </a:solidFill>
              </a:rPr>
            </a:br>
            <a:r>
              <a:rPr lang="cs-CZ" sz="3100" dirty="0">
                <a:solidFill>
                  <a:srgbClr val="0070C0"/>
                </a:solidFill>
              </a:rPr>
              <a:t> </a:t>
            </a:r>
          </a:p>
        </p:txBody>
      </p:sp>
      <p:pic>
        <p:nvPicPr>
          <p:cNvPr id="5" name="Obrázek 4"/>
          <p:cNvPicPr>
            <a:picLocks noChangeAspect="1"/>
          </p:cNvPicPr>
          <p:nvPr/>
        </p:nvPicPr>
        <p:blipFill>
          <a:blip r:embed="rId2"/>
          <a:stretch>
            <a:fillRect/>
          </a:stretch>
        </p:blipFill>
        <p:spPr>
          <a:xfrm>
            <a:off x="838200" y="1690688"/>
            <a:ext cx="6354452" cy="4564238"/>
          </a:xfrm>
          <a:prstGeom prst="rect">
            <a:avLst/>
          </a:prstGeom>
          <a:ln>
            <a:solidFill>
              <a:srgbClr val="FF0000"/>
            </a:solidFill>
          </a:ln>
        </p:spPr>
      </p:pic>
      <p:sp>
        <p:nvSpPr>
          <p:cNvPr id="6" name="Pravá složená závorka 5"/>
          <p:cNvSpPr/>
          <p:nvPr/>
        </p:nvSpPr>
        <p:spPr>
          <a:xfrm>
            <a:off x="7800651" y="1801110"/>
            <a:ext cx="339364" cy="32705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 name="TextovéPole 6"/>
          <p:cNvSpPr txBox="1"/>
          <p:nvPr/>
        </p:nvSpPr>
        <p:spPr>
          <a:xfrm>
            <a:off x="8217001" y="2549402"/>
            <a:ext cx="967316" cy="369332"/>
          </a:xfrm>
          <a:prstGeom prst="rect">
            <a:avLst/>
          </a:prstGeom>
          <a:noFill/>
        </p:spPr>
        <p:txBody>
          <a:bodyPr wrap="none" rtlCol="0">
            <a:spAutoFit/>
          </a:bodyPr>
          <a:lstStyle/>
          <a:p>
            <a:r>
              <a:rPr lang="cs-CZ" b="1" dirty="0">
                <a:solidFill>
                  <a:srgbClr val="0070C0"/>
                </a:solidFill>
              </a:rPr>
              <a:t>HEADER</a:t>
            </a:r>
            <a:endParaRPr lang="cs-CZ" dirty="0">
              <a:solidFill>
                <a:srgbClr val="0070C0"/>
              </a:solidFill>
            </a:endParaRPr>
          </a:p>
        </p:txBody>
      </p:sp>
      <p:sp>
        <p:nvSpPr>
          <p:cNvPr id="8" name="Pravá složená závorka 7"/>
          <p:cNvSpPr/>
          <p:nvPr/>
        </p:nvSpPr>
        <p:spPr>
          <a:xfrm>
            <a:off x="7877637" y="5182043"/>
            <a:ext cx="339364" cy="9393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8334807" y="5472444"/>
            <a:ext cx="714619" cy="369332"/>
          </a:xfrm>
          <a:prstGeom prst="rect">
            <a:avLst/>
          </a:prstGeom>
          <a:noFill/>
        </p:spPr>
        <p:txBody>
          <a:bodyPr wrap="none" rtlCol="0">
            <a:spAutoFit/>
          </a:bodyPr>
          <a:lstStyle/>
          <a:p>
            <a:r>
              <a:rPr lang="cs-CZ" b="1" dirty="0">
                <a:solidFill>
                  <a:srgbClr val="0070C0"/>
                </a:solidFill>
              </a:rPr>
              <a:t>LINES</a:t>
            </a:r>
            <a:endParaRPr lang="cs-CZ" dirty="0">
              <a:solidFill>
                <a:srgbClr val="0070C0"/>
              </a:solidFill>
            </a:endParaRPr>
          </a:p>
        </p:txBody>
      </p:sp>
    </p:spTree>
    <p:extLst>
      <p:ext uri="{BB962C8B-B14F-4D97-AF65-F5344CB8AC3E}">
        <p14:creationId xmlns:p14="http://schemas.microsoft.com/office/powerpoint/2010/main" val="1344151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Introduction</a:t>
            </a:r>
            <a:r>
              <a:rPr lang="cs-CZ" dirty="0"/>
              <a:t> </a:t>
            </a:r>
          </a:p>
        </p:txBody>
      </p:sp>
      <p:sp>
        <p:nvSpPr>
          <p:cNvPr id="3" name="Zástupný symbol pro obsah 2"/>
          <p:cNvSpPr>
            <a:spLocks noGrp="1"/>
          </p:cNvSpPr>
          <p:nvPr>
            <p:ph idx="1"/>
          </p:nvPr>
        </p:nvSpPr>
        <p:spPr/>
        <p:txBody>
          <a:bodyPr/>
          <a:lstStyle/>
          <a:p>
            <a:r>
              <a:rPr lang="en-US" dirty="0" smtClean="0"/>
              <a:t>Relation to the file and the questions asked in this fil</a:t>
            </a:r>
            <a:r>
              <a:rPr lang="cs-CZ" dirty="0" smtClean="0"/>
              <a:t>e </a:t>
            </a:r>
            <a:r>
              <a:rPr lang="en-US" dirty="0" smtClean="0"/>
              <a:t> </a:t>
            </a:r>
            <a:endParaRPr lang="en-US" dirty="0"/>
          </a:p>
          <a:p>
            <a:r>
              <a:rPr lang="en-US" sz="1600" dirty="0"/>
              <a:t>Simple scenario of the first and second ERP Microsoft Dynamics NAV session I.</a:t>
            </a:r>
          </a:p>
          <a:p>
            <a:endParaRPr lang="en-US" sz="1600" dirty="0"/>
          </a:p>
          <a:p>
            <a:pPr marL="0" indent="0">
              <a:buNone/>
            </a:pPr>
            <a:r>
              <a:rPr lang="cs-CZ" dirty="0"/>
              <a:t> </a:t>
            </a:r>
          </a:p>
        </p:txBody>
      </p:sp>
      <p:pic>
        <p:nvPicPr>
          <p:cNvPr id="4" name="Obrázek 3"/>
          <p:cNvPicPr>
            <a:picLocks noChangeAspect="1"/>
          </p:cNvPicPr>
          <p:nvPr/>
        </p:nvPicPr>
        <p:blipFill>
          <a:blip r:embed="rId2"/>
          <a:stretch>
            <a:fillRect/>
          </a:stretch>
        </p:blipFill>
        <p:spPr>
          <a:xfrm>
            <a:off x="1281923" y="2820342"/>
            <a:ext cx="4657143" cy="1180952"/>
          </a:xfrm>
          <a:prstGeom prst="rect">
            <a:avLst/>
          </a:prstGeom>
          <a:ln>
            <a:solidFill>
              <a:schemeClr val="accent1"/>
            </a:solidFill>
          </a:ln>
        </p:spPr>
      </p:pic>
      <p:pic>
        <p:nvPicPr>
          <p:cNvPr id="5" name="Obrázek 4"/>
          <p:cNvPicPr>
            <a:picLocks noChangeAspect="1"/>
          </p:cNvPicPr>
          <p:nvPr/>
        </p:nvPicPr>
        <p:blipFill>
          <a:blip r:embed="rId3"/>
          <a:stretch>
            <a:fillRect/>
          </a:stretch>
        </p:blipFill>
        <p:spPr>
          <a:xfrm>
            <a:off x="1281923" y="4734155"/>
            <a:ext cx="638095" cy="914286"/>
          </a:xfrm>
          <a:prstGeom prst="rect">
            <a:avLst/>
          </a:prstGeom>
        </p:spPr>
      </p:pic>
      <p:pic>
        <p:nvPicPr>
          <p:cNvPr id="6" name="Obrázek 5"/>
          <p:cNvPicPr>
            <a:picLocks noChangeAspect="1"/>
          </p:cNvPicPr>
          <p:nvPr/>
        </p:nvPicPr>
        <p:blipFill>
          <a:blip r:embed="rId4"/>
          <a:stretch>
            <a:fillRect/>
          </a:stretch>
        </p:blipFill>
        <p:spPr>
          <a:xfrm>
            <a:off x="6146647" y="3474316"/>
            <a:ext cx="5351618" cy="2958166"/>
          </a:xfrm>
          <a:prstGeom prst="rect">
            <a:avLst/>
          </a:prstGeom>
          <a:ln>
            <a:solidFill>
              <a:schemeClr val="accent1"/>
            </a:solidFill>
          </a:ln>
        </p:spPr>
      </p:pic>
      <p:cxnSp>
        <p:nvCxnSpPr>
          <p:cNvPr id="8" name="Přímá spojnice se šipkou 7"/>
          <p:cNvCxnSpPr>
            <a:stCxn id="5" idx="3"/>
          </p:cNvCxnSpPr>
          <p:nvPr/>
        </p:nvCxnSpPr>
        <p:spPr>
          <a:xfrm>
            <a:off x="1920018" y="5191298"/>
            <a:ext cx="41759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424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144F63-812E-400D-95F8-6FA408799F6B}"/>
              </a:ext>
            </a:extLst>
          </p:cNvPr>
          <p:cNvSpPr>
            <a:spLocks noGrp="1"/>
          </p:cNvSpPr>
          <p:nvPr>
            <p:ph type="title"/>
          </p:nvPr>
        </p:nvSpPr>
        <p:spPr/>
        <p:txBody>
          <a:bodyPr/>
          <a:lstStyle/>
          <a:p>
            <a:r>
              <a:rPr lang="cs-CZ" sz="2800" dirty="0">
                <a:solidFill>
                  <a:srgbClr val="0070C0"/>
                </a:solidFill>
              </a:rPr>
              <a:t>Matrix type </a:t>
            </a:r>
            <a:r>
              <a:rPr lang="cs-CZ" sz="2800" dirty="0" err="1">
                <a:solidFill>
                  <a:srgbClr val="0070C0"/>
                </a:solidFill>
              </a:rPr>
              <a:t>form</a:t>
            </a:r>
            <a:endParaRPr lang="cs-CZ" sz="2800" dirty="0">
              <a:solidFill>
                <a:srgbClr val="0070C0"/>
              </a:solidFill>
            </a:endParaRPr>
          </a:p>
        </p:txBody>
      </p:sp>
      <p:pic>
        <p:nvPicPr>
          <p:cNvPr id="4" name="Obrázek 3">
            <a:extLst>
              <a:ext uri="{FF2B5EF4-FFF2-40B4-BE49-F238E27FC236}">
                <a16:creationId xmlns:a16="http://schemas.microsoft.com/office/drawing/2014/main" id="{8294DCBC-C35E-4843-B005-AA33B5BFB3FD}"/>
              </a:ext>
            </a:extLst>
          </p:cNvPr>
          <p:cNvPicPr>
            <a:picLocks noChangeAspect="1"/>
          </p:cNvPicPr>
          <p:nvPr/>
        </p:nvPicPr>
        <p:blipFill>
          <a:blip r:embed="rId2"/>
          <a:stretch>
            <a:fillRect/>
          </a:stretch>
        </p:blipFill>
        <p:spPr>
          <a:xfrm>
            <a:off x="956180" y="1358179"/>
            <a:ext cx="1866667" cy="2761905"/>
          </a:xfrm>
          <a:prstGeom prst="rect">
            <a:avLst/>
          </a:prstGeom>
          <a:ln>
            <a:solidFill>
              <a:schemeClr val="tx1"/>
            </a:solidFill>
          </a:ln>
        </p:spPr>
      </p:pic>
      <p:cxnSp>
        <p:nvCxnSpPr>
          <p:cNvPr id="5" name="Přímá spojnice se šipkou 4">
            <a:extLst>
              <a:ext uri="{FF2B5EF4-FFF2-40B4-BE49-F238E27FC236}">
                <a16:creationId xmlns:a16="http://schemas.microsoft.com/office/drawing/2014/main" id="{1EF86D25-988F-4113-88C6-CAFB3CD89E0C}"/>
              </a:ext>
            </a:extLst>
          </p:cNvPr>
          <p:cNvCxnSpPr>
            <a:cxnSpLocks/>
          </p:cNvCxnSpPr>
          <p:nvPr/>
        </p:nvCxnSpPr>
        <p:spPr>
          <a:xfrm>
            <a:off x="1916267" y="3086371"/>
            <a:ext cx="1127848" cy="398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ovéPole 5">
            <a:extLst>
              <a:ext uri="{FF2B5EF4-FFF2-40B4-BE49-F238E27FC236}">
                <a16:creationId xmlns:a16="http://schemas.microsoft.com/office/drawing/2014/main" id="{A1A894BC-E3F2-49EF-8FA4-25FC5F6F9998}"/>
              </a:ext>
            </a:extLst>
          </p:cNvPr>
          <p:cNvSpPr txBox="1"/>
          <p:nvPr/>
        </p:nvSpPr>
        <p:spPr>
          <a:xfrm>
            <a:off x="2970957" y="3003763"/>
            <a:ext cx="1319592" cy="369332"/>
          </a:xfrm>
          <a:prstGeom prst="rect">
            <a:avLst/>
          </a:prstGeom>
          <a:noFill/>
        </p:spPr>
        <p:txBody>
          <a:bodyPr wrap="none" rtlCol="0">
            <a:spAutoFit/>
          </a:bodyPr>
          <a:lstStyle/>
          <a:p>
            <a:r>
              <a:rPr lang="cs-CZ" dirty="0"/>
              <a:t>Double </a:t>
            </a:r>
            <a:r>
              <a:rPr lang="cs-CZ" dirty="0" err="1"/>
              <a:t>click</a:t>
            </a:r>
            <a:endParaRPr lang="cs-CZ" dirty="0"/>
          </a:p>
        </p:txBody>
      </p:sp>
      <p:pic>
        <p:nvPicPr>
          <p:cNvPr id="7" name="Obrázek 6">
            <a:extLst>
              <a:ext uri="{FF2B5EF4-FFF2-40B4-BE49-F238E27FC236}">
                <a16:creationId xmlns:a16="http://schemas.microsoft.com/office/drawing/2014/main" id="{1C042D4C-504B-4106-A53C-E81BF437DCBB}"/>
              </a:ext>
            </a:extLst>
          </p:cNvPr>
          <p:cNvPicPr>
            <a:picLocks noChangeAspect="1"/>
          </p:cNvPicPr>
          <p:nvPr/>
        </p:nvPicPr>
        <p:blipFill>
          <a:blip r:embed="rId3"/>
          <a:stretch>
            <a:fillRect/>
          </a:stretch>
        </p:blipFill>
        <p:spPr>
          <a:xfrm>
            <a:off x="3044115" y="3484905"/>
            <a:ext cx="6170587" cy="2265762"/>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3268791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9347" y="365125"/>
            <a:ext cx="10515600" cy="1325563"/>
          </a:xfrm>
        </p:spPr>
        <p:txBody>
          <a:bodyPr>
            <a:normAutofit fontScale="90000"/>
          </a:bodyPr>
          <a:lstStyle/>
          <a:p>
            <a:r>
              <a:rPr lang="cs-CZ" dirty="0">
                <a:solidFill>
                  <a:srgbClr val="0070C0"/>
                </a:solidFill>
              </a:rPr>
              <a:t/>
            </a:r>
            <a:br>
              <a:rPr lang="cs-CZ" dirty="0">
                <a:solidFill>
                  <a:srgbClr val="0070C0"/>
                </a:solidFill>
              </a:rPr>
            </a:br>
            <a:r>
              <a:rPr lang="cs-CZ" sz="3100" dirty="0" err="1">
                <a:solidFill>
                  <a:srgbClr val="0070C0"/>
                </a:solidFill>
              </a:rPr>
              <a:t>What</a:t>
            </a:r>
            <a:r>
              <a:rPr lang="cs-CZ" sz="3100" dirty="0">
                <a:solidFill>
                  <a:srgbClr val="0070C0"/>
                </a:solidFill>
              </a:rPr>
              <a:t> </a:t>
            </a:r>
            <a:r>
              <a:rPr lang="cs-CZ" sz="3100" dirty="0" err="1">
                <a:solidFill>
                  <a:srgbClr val="0070C0"/>
                </a:solidFill>
              </a:rPr>
              <a:t>is</a:t>
            </a:r>
            <a:r>
              <a:rPr lang="cs-CZ" sz="3100" dirty="0">
                <a:solidFill>
                  <a:srgbClr val="0070C0"/>
                </a:solidFill>
              </a:rPr>
              <a:t> </a:t>
            </a:r>
            <a:r>
              <a:rPr lang="cs-CZ" sz="3100" dirty="0" err="1">
                <a:solidFill>
                  <a:srgbClr val="0070C0"/>
                </a:solidFill>
              </a:rPr>
              <a:t>the</a:t>
            </a:r>
            <a:r>
              <a:rPr lang="cs-CZ" sz="3100" dirty="0">
                <a:solidFill>
                  <a:srgbClr val="0070C0"/>
                </a:solidFill>
              </a:rPr>
              <a:t> </a:t>
            </a:r>
            <a:r>
              <a:rPr lang="cs-CZ" sz="3100" dirty="0" err="1">
                <a:solidFill>
                  <a:srgbClr val="0070C0"/>
                </a:solidFill>
              </a:rPr>
              <a:t>form</a:t>
            </a:r>
            <a:r>
              <a:rPr lang="cs-CZ" sz="3100" dirty="0">
                <a:solidFill>
                  <a:srgbClr val="0070C0"/>
                </a:solidFill>
              </a:rPr>
              <a:t> (matrix type </a:t>
            </a:r>
            <a:r>
              <a:rPr lang="cs-CZ" sz="3100" dirty="0" err="1">
                <a:solidFill>
                  <a:srgbClr val="0070C0"/>
                </a:solidFill>
              </a:rPr>
              <a:t>form</a:t>
            </a:r>
            <a:r>
              <a:rPr lang="cs-CZ" sz="3100" dirty="0">
                <a:solidFill>
                  <a:srgbClr val="0070C0"/>
                </a:solidFill>
              </a:rPr>
              <a:t>)</a:t>
            </a:r>
            <a:r>
              <a:rPr lang="en-GB" sz="3100" dirty="0">
                <a:solidFill>
                  <a:srgbClr val="0070C0"/>
                </a:solidFill>
              </a:rPr>
              <a:t>?</a:t>
            </a:r>
            <a:r>
              <a:rPr lang="cs-CZ" sz="3100" dirty="0">
                <a:solidFill>
                  <a:srgbClr val="0070C0"/>
                </a:solidFill>
              </a:rPr>
              <a:t/>
            </a:r>
            <a:br>
              <a:rPr lang="cs-CZ" sz="3100" dirty="0">
                <a:solidFill>
                  <a:srgbClr val="0070C0"/>
                </a:solidFill>
              </a:rPr>
            </a:br>
            <a:r>
              <a:rPr lang="cs-CZ" sz="3100" dirty="0">
                <a:solidFill>
                  <a:srgbClr val="0070C0"/>
                </a:solidFill>
              </a:rPr>
              <a:t> </a:t>
            </a:r>
          </a:p>
        </p:txBody>
      </p:sp>
      <p:pic>
        <p:nvPicPr>
          <p:cNvPr id="5" name="Obrázek 4"/>
          <p:cNvPicPr>
            <a:picLocks noChangeAspect="1"/>
          </p:cNvPicPr>
          <p:nvPr/>
        </p:nvPicPr>
        <p:blipFill>
          <a:blip r:embed="rId2"/>
          <a:stretch>
            <a:fillRect/>
          </a:stretch>
        </p:blipFill>
        <p:spPr>
          <a:xfrm>
            <a:off x="677129" y="1690688"/>
            <a:ext cx="8952381" cy="4247619"/>
          </a:xfrm>
          <a:prstGeom prst="rect">
            <a:avLst/>
          </a:prstGeom>
          <a:ln>
            <a:solidFill>
              <a:schemeClr val="accent1"/>
            </a:solidFill>
          </a:ln>
        </p:spPr>
      </p:pic>
      <p:sp>
        <p:nvSpPr>
          <p:cNvPr id="6" name="Pravá složená závorka 5"/>
          <p:cNvSpPr/>
          <p:nvPr/>
        </p:nvSpPr>
        <p:spPr>
          <a:xfrm>
            <a:off x="9799822" y="3091992"/>
            <a:ext cx="339364" cy="284631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 name="TextovéPole 6"/>
          <p:cNvSpPr txBox="1"/>
          <p:nvPr/>
        </p:nvSpPr>
        <p:spPr>
          <a:xfrm>
            <a:off x="10216172" y="3416088"/>
            <a:ext cx="939296" cy="369332"/>
          </a:xfrm>
          <a:prstGeom prst="rect">
            <a:avLst/>
          </a:prstGeom>
          <a:noFill/>
        </p:spPr>
        <p:txBody>
          <a:bodyPr wrap="none" rtlCol="0">
            <a:spAutoFit/>
          </a:bodyPr>
          <a:lstStyle/>
          <a:p>
            <a:r>
              <a:rPr lang="cs-CZ" b="1" dirty="0">
                <a:solidFill>
                  <a:srgbClr val="0070C0"/>
                </a:solidFill>
              </a:rPr>
              <a:t>MATRIX</a:t>
            </a:r>
            <a:endParaRPr lang="cs-CZ" dirty="0">
              <a:solidFill>
                <a:srgbClr val="0070C0"/>
              </a:solidFill>
            </a:endParaRPr>
          </a:p>
        </p:txBody>
      </p:sp>
    </p:spTree>
    <p:extLst>
      <p:ext uri="{BB962C8B-B14F-4D97-AF65-F5344CB8AC3E}">
        <p14:creationId xmlns:p14="http://schemas.microsoft.com/office/powerpoint/2010/main" val="3666272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err="1">
                <a:solidFill>
                  <a:srgbClr val="0070C0"/>
                </a:solidFill>
              </a:rPr>
              <a:t>What</a:t>
            </a:r>
            <a:r>
              <a:rPr lang="cs-CZ" sz="2800" dirty="0">
                <a:solidFill>
                  <a:srgbClr val="0070C0"/>
                </a:solidFill>
              </a:rPr>
              <a:t> </a:t>
            </a:r>
            <a:r>
              <a:rPr lang="cs-CZ" sz="2800" dirty="0" err="1">
                <a:solidFill>
                  <a:srgbClr val="0070C0"/>
                </a:solidFill>
              </a:rPr>
              <a:t>is</a:t>
            </a:r>
            <a:r>
              <a:rPr lang="cs-CZ" sz="2800" dirty="0">
                <a:solidFill>
                  <a:srgbClr val="0070C0"/>
                </a:solidFill>
              </a:rPr>
              <a:t> MS Dynamics NAV (</a:t>
            </a:r>
            <a:r>
              <a:rPr lang="cs-CZ" sz="2800" b="1" dirty="0" err="1">
                <a:solidFill>
                  <a:srgbClr val="0070C0"/>
                </a:solidFill>
              </a:rPr>
              <a:t>home</a:t>
            </a:r>
            <a:r>
              <a:rPr lang="cs-CZ" sz="2800" b="1" dirty="0">
                <a:solidFill>
                  <a:srgbClr val="0070C0"/>
                </a:solidFill>
              </a:rPr>
              <a:t> study</a:t>
            </a:r>
            <a:r>
              <a:rPr lang="cs-CZ" sz="2800" dirty="0">
                <a:solidFill>
                  <a:srgbClr val="0070C0"/>
                </a:solidFill>
              </a:rPr>
              <a:t>) ?</a:t>
            </a:r>
          </a:p>
        </p:txBody>
      </p:sp>
      <p:sp>
        <p:nvSpPr>
          <p:cNvPr id="3" name="Zástupný symbol pro obsah 2"/>
          <p:cNvSpPr>
            <a:spLocks noGrp="1"/>
          </p:cNvSpPr>
          <p:nvPr>
            <p:ph idx="1"/>
          </p:nvPr>
        </p:nvSpPr>
        <p:spPr/>
        <p:txBody>
          <a:bodyPr>
            <a:normAutofit/>
          </a:bodyPr>
          <a:lstStyle/>
          <a:p>
            <a:r>
              <a:rPr lang="cs-CZ" sz="1800" dirty="0" err="1"/>
              <a:t>If</a:t>
            </a:r>
            <a:r>
              <a:rPr lang="cs-CZ" sz="1800" dirty="0"/>
              <a:t> </a:t>
            </a:r>
            <a:r>
              <a:rPr lang="en-US" sz="1800" dirty="0"/>
              <a:t>your business is growing and ready to take on more opportunities, </a:t>
            </a:r>
            <a:r>
              <a:rPr lang="cs-CZ" sz="1800" dirty="0"/>
              <a:t>MS </a:t>
            </a:r>
            <a:r>
              <a:rPr lang="en-US" sz="1800" dirty="0"/>
              <a:t>Dynamics NAV can help. An easily adaptable enterprise resource planning (ERP) solution, it helps your business automate and connect your sales, purchasing, operations, accounting, and inventory management</a:t>
            </a:r>
            <a:endParaRPr lang="cs-CZ" sz="1800" dirty="0"/>
          </a:p>
          <a:p>
            <a:r>
              <a:rPr lang="en-ZA" sz="1800" dirty="0"/>
              <a:t>Microsoft Dynamics NAV enables every individual in your company to turn hunches (intuitions, feeling</a:t>
            </a:r>
            <a:r>
              <a:rPr lang="cs-CZ" sz="1800" dirty="0"/>
              <a:t>s</a:t>
            </a:r>
            <a:r>
              <a:rPr lang="en-ZA" sz="1800" dirty="0"/>
              <a:t>) into genuine insight, and insight into decisions. With access to real-time data and a wide range of analytical and reporting tools—including graphical displays, online analytical processing (OLAP) cubes, and Web-based delivery options—people can make informed, confident decisions that help drive business success.</a:t>
            </a:r>
            <a:endParaRPr lang="en-ZA" sz="18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065" y="4365104"/>
            <a:ext cx="2847691" cy="1655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7809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2800" dirty="0" smtClean="0">
                <a:solidFill>
                  <a:srgbClr val="0070C0"/>
                </a:solidFill>
              </a:rPr>
              <a:t>Navigation (NAV) - tool </a:t>
            </a:r>
            <a:endParaRPr lang="en-US" sz="2800" dirty="0">
              <a:solidFill>
                <a:srgbClr val="0070C0"/>
              </a:solidFill>
            </a:endParaRPr>
          </a:p>
        </p:txBody>
      </p:sp>
      <p:sp>
        <p:nvSpPr>
          <p:cNvPr id="3" name="Zástupný symbol pro obsah 2"/>
          <p:cNvSpPr>
            <a:spLocks noGrp="1"/>
          </p:cNvSpPr>
          <p:nvPr>
            <p:ph idx="1"/>
          </p:nvPr>
        </p:nvSpPr>
        <p:spPr/>
        <p:txBody>
          <a:bodyPr/>
          <a:lstStyle/>
          <a:p>
            <a:r>
              <a:rPr lang="en-US" dirty="0"/>
              <a:t>To find the way in the see of big data and to get  important information</a:t>
            </a:r>
          </a:p>
        </p:txBody>
      </p:sp>
      <p:pic>
        <p:nvPicPr>
          <p:cNvPr id="3074" name="Picture 2" descr="Výsledek obrázku pro Navigation in old ship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2852936"/>
            <a:ext cx="4943872" cy="314399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7464153" y="2882719"/>
            <a:ext cx="4248022" cy="369332"/>
          </a:xfrm>
          <a:prstGeom prst="rect">
            <a:avLst/>
          </a:prstGeom>
          <a:noFill/>
        </p:spPr>
        <p:txBody>
          <a:bodyPr wrap="none" rtlCol="0">
            <a:spAutoFit/>
          </a:bodyPr>
          <a:lstStyle/>
          <a:p>
            <a:r>
              <a:rPr lang="en-ZA" b="1" dirty="0"/>
              <a:t>Information = data + structure</a:t>
            </a:r>
            <a:r>
              <a:rPr lang="cs-CZ" b="1" dirty="0"/>
              <a:t> (</a:t>
            </a:r>
            <a:r>
              <a:rPr lang="cs-CZ" b="1" dirty="0" err="1"/>
              <a:t>see</a:t>
            </a:r>
            <a:r>
              <a:rPr lang="cs-CZ" b="1" dirty="0"/>
              <a:t> </a:t>
            </a:r>
            <a:r>
              <a:rPr lang="cs-CZ" b="1" dirty="0" err="1"/>
              <a:t>slide</a:t>
            </a:r>
            <a:r>
              <a:rPr lang="cs-CZ" b="1" dirty="0"/>
              <a:t> 6)</a:t>
            </a:r>
            <a:endParaRPr lang="en-ZA" b="1" dirty="0"/>
          </a:p>
        </p:txBody>
      </p:sp>
      <p:sp>
        <p:nvSpPr>
          <p:cNvPr id="5" name="Šipka dolů 4"/>
          <p:cNvSpPr/>
          <p:nvPr/>
        </p:nvSpPr>
        <p:spPr>
          <a:xfrm>
            <a:off x="7968208" y="3252052"/>
            <a:ext cx="432048" cy="5369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040" y="3789041"/>
            <a:ext cx="3600400" cy="24330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9345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75"/>
                                        </p:tgtEl>
                                        <p:attrNameLst>
                                          <p:attrName>style.visibility</p:attrName>
                                        </p:attrNameLst>
                                      </p:cBhvr>
                                      <p:to>
                                        <p:strVal val="visible"/>
                                      </p:to>
                                    </p:set>
                                    <p:anim calcmode="lin" valueType="num">
                                      <p:cBhvr additive="base">
                                        <p:cTn id="23" dur="500" fill="hold"/>
                                        <p:tgtEl>
                                          <p:spTgt spid="3075"/>
                                        </p:tgtEl>
                                        <p:attrNameLst>
                                          <p:attrName>ppt_x</p:attrName>
                                        </p:attrNameLst>
                                      </p:cBhvr>
                                      <p:tavLst>
                                        <p:tav tm="0">
                                          <p:val>
                                            <p:strVal val="#ppt_x"/>
                                          </p:val>
                                        </p:tav>
                                        <p:tav tm="100000">
                                          <p:val>
                                            <p:strVal val="#ppt_x"/>
                                          </p:val>
                                        </p:tav>
                                      </p:tavLst>
                                    </p:anim>
                                    <p:anim calcmode="lin" valueType="num">
                                      <p:cBhvr additive="base">
                                        <p:cTn id="2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3600" dirty="0" smtClean="0">
                <a:solidFill>
                  <a:srgbClr val="0070C0"/>
                </a:solidFill>
              </a:rPr>
              <a:t>Navigation- explanation (home study)  </a:t>
            </a:r>
            <a:endParaRPr lang="en-US" sz="3600" dirty="0">
              <a:solidFill>
                <a:srgbClr val="0070C0"/>
              </a:solidFill>
            </a:endParaRPr>
          </a:p>
        </p:txBody>
      </p:sp>
      <p:sp>
        <p:nvSpPr>
          <p:cNvPr id="3" name="Zástupný symbol pro obsah 2"/>
          <p:cNvSpPr>
            <a:spLocks noGrp="1"/>
          </p:cNvSpPr>
          <p:nvPr>
            <p:ph idx="1"/>
          </p:nvPr>
        </p:nvSpPr>
        <p:spPr/>
        <p:txBody>
          <a:bodyPr/>
          <a:lstStyle/>
          <a:p>
            <a:r>
              <a:rPr lang="en-US" dirty="0" smtClean="0"/>
              <a:t>The navigation tool traces the cause-effect relations. </a:t>
            </a:r>
          </a:p>
          <a:p>
            <a:r>
              <a:rPr lang="en-US" dirty="0" smtClean="0"/>
              <a:t>Let's have a look at the posting of a sales order. It represents, in our example, the cause. </a:t>
            </a:r>
          </a:p>
          <a:p>
            <a:r>
              <a:rPr lang="en-US" dirty="0" smtClean="0"/>
              <a:t>This action's consequences are two created documents, such as a delivery note and a sales invoice.</a:t>
            </a:r>
          </a:p>
          <a:p>
            <a:r>
              <a:rPr lang="en-US" dirty="0" smtClean="0"/>
              <a:t>Furthermore, the system creates a Customer ledger entry for the customer and an item ledger entry for the item sold. Eventually, system creates other records in the General ledger area on predefined accounts. It will all take place in the background.</a:t>
            </a:r>
          </a:p>
          <a:p>
            <a:endParaRPr lang="en-US" dirty="0"/>
          </a:p>
        </p:txBody>
      </p:sp>
    </p:spTree>
    <p:extLst>
      <p:ext uri="{BB962C8B-B14F-4D97-AF65-F5344CB8AC3E}">
        <p14:creationId xmlns:p14="http://schemas.microsoft.com/office/powerpoint/2010/main" val="3067688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3600" dirty="0" smtClean="0">
                <a:solidFill>
                  <a:srgbClr val="0070C0"/>
                </a:solidFill>
              </a:rPr>
              <a:t>Posting of Sales Order - process diagram</a:t>
            </a:r>
            <a:endParaRPr lang="en-US" sz="3600" dirty="0">
              <a:solidFill>
                <a:srgbClr val="0070C0"/>
              </a:solidFill>
            </a:endParaRPr>
          </a:p>
        </p:txBody>
      </p:sp>
      <p:sp>
        <p:nvSpPr>
          <p:cNvPr id="4" name="Obdélník 3"/>
          <p:cNvSpPr/>
          <p:nvPr/>
        </p:nvSpPr>
        <p:spPr>
          <a:xfrm>
            <a:off x="2680394" y="1459526"/>
            <a:ext cx="1656184" cy="10232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Customer</a:t>
            </a:r>
            <a:endParaRPr lang="cs-CZ" dirty="0"/>
          </a:p>
        </p:txBody>
      </p:sp>
      <p:sp>
        <p:nvSpPr>
          <p:cNvPr id="5" name="Obdélník 4"/>
          <p:cNvSpPr/>
          <p:nvPr/>
        </p:nvSpPr>
        <p:spPr>
          <a:xfrm>
            <a:off x="2680394" y="2788320"/>
            <a:ext cx="165618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2680394" y="4502064"/>
            <a:ext cx="1656184" cy="7920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solidFill>
                  <a:schemeClr val="tx1"/>
                </a:solidFill>
              </a:rPr>
              <a:t>Item</a:t>
            </a:r>
            <a:endParaRPr lang="cs-CZ" dirty="0">
              <a:solidFill>
                <a:schemeClr val="tx1"/>
              </a:solidFill>
            </a:endParaRPr>
          </a:p>
        </p:txBody>
      </p:sp>
      <p:sp>
        <p:nvSpPr>
          <p:cNvPr id="7" name="Obdélník 6"/>
          <p:cNvSpPr/>
          <p:nvPr/>
        </p:nvSpPr>
        <p:spPr>
          <a:xfrm>
            <a:off x="2710164" y="3724424"/>
            <a:ext cx="165618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3</a:t>
            </a:r>
          </a:p>
        </p:txBody>
      </p:sp>
      <p:cxnSp>
        <p:nvCxnSpPr>
          <p:cNvPr id="8" name="Přímá spojnice se šipkou 7"/>
          <p:cNvCxnSpPr>
            <a:stCxn id="4" idx="2"/>
          </p:cNvCxnSpPr>
          <p:nvPr/>
        </p:nvCxnSpPr>
        <p:spPr>
          <a:xfrm>
            <a:off x="3508486" y="2482776"/>
            <a:ext cx="0" cy="3055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Obdélník 8"/>
          <p:cNvSpPr/>
          <p:nvPr/>
        </p:nvSpPr>
        <p:spPr>
          <a:xfrm>
            <a:off x="2710164" y="3724424"/>
            <a:ext cx="504056" cy="2193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 </a:t>
            </a:r>
          </a:p>
        </p:txBody>
      </p:sp>
      <p:cxnSp>
        <p:nvCxnSpPr>
          <p:cNvPr id="10" name="Přímá spojnice se šipkou 9"/>
          <p:cNvCxnSpPr/>
          <p:nvPr/>
        </p:nvCxnSpPr>
        <p:spPr>
          <a:xfrm flipV="1">
            <a:off x="1558036" y="3952540"/>
            <a:ext cx="972513" cy="3796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324378" y="4188779"/>
            <a:ext cx="1238801" cy="523220"/>
          </a:xfrm>
          <a:prstGeom prst="rect">
            <a:avLst/>
          </a:prstGeom>
          <a:noFill/>
        </p:spPr>
        <p:txBody>
          <a:bodyPr wrap="none" rtlCol="0">
            <a:spAutoFit/>
          </a:bodyPr>
          <a:lstStyle/>
          <a:p>
            <a:r>
              <a:rPr lang="cs-CZ" sz="1400" dirty="0" err="1" smtClean="0">
                <a:solidFill>
                  <a:srgbClr val="0070C0"/>
                </a:solidFill>
              </a:rPr>
              <a:t>Item</a:t>
            </a:r>
            <a:r>
              <a:rPr lang="cs-CZ" sz="1400" dirty="0" smtClean="0">
                <a:solidFill>
                  <a:srgbClr val="0070C0"/>
                </a:solidFill>
              </a:rPr>
              <a:t> </a:t>
            </a:r>
            <a:r>
              <a:rPr lang="cs-CZ" sz="1400" dirty="0" err="1" smtClean="0">
                <a:solidFill>
                  <a:srgbClr val="0070C0"/>
                </a:solidFill>
              </a:rPr>
              <a:t>quantity</a:t>
            </a:r>
            <a:r>
              <a:rPr lang="cs-CZ" sz="1400" dirty="0" smtClean="0">
                <a:solidFill>
                  <a:srgbClr val="0070C0"/>
                </a:solidFill>
              </a:rPr>
              <a:t> </a:t>
            </a:r>
          </a:p>
          <a:p>
            <a:r>
              <a:rPr lang="cs-CZ" sz="1400" dirty="0" smtClean="0">
                <a:solidFill>
                  <a:srgbClr val="0070C0"/>
                </a:solidFill>
              </a:rPr>
              <a:t>to </a:t>
            </a:r>
            <a:r>
              <a:rPr lang="cs-CZ" sz="1400" dirty="0" err="1" smtClean="0">
                <a:solidFill>
                  <a:srgbClr val="0070C0"/>
                </a:solidFill>
              </a:rPr>
              <a:t>be</a:t>
            </a:r>
            <a:r>
              <a:rPr lang="cs-CZ" sz="1400" dirty="0" smtClean="0">
                <a:solidFill>
                  <a:srgbClr val="0070C0"/>
                </a:solidFill>
              </a:rPr>
              <a:t> sold </a:t>
            </a:r>
            <a:endParaRPr lang="en-ZA" sz="1400" dirty="0">
              <a:solidFill>
                <a:srgbClr val="0070C0"/>
              </a:solidFill>
            </a:endParaRPr>
          </a:p>
        </p:txBody>
      </p:sp>
      <p:sp>
        <p:nvSpPr>
          <p:cNvPr id="12" name="Obdélník 11"/>
          <p:cNvSpPr/>
          <p:nvPr/>
        </p:nvSpPr>
        <p:spPr>
          <a:xfrm>
            <a:off x="729699" y="1585366"/>
            <a:ext cx="1167306" cy="461665"/>
          </a:xfrm>
          <a:prstGeom prst="rect">
            <a:avLst/>
          </a:prstGeom>
          <a:noFill/>
        </p:spPr>
        <p:txBody>
          <a:bodyPr wrap="none" lIns="91440" tIns="45720" rIns="91440" bIns="45720">
            <a:spAutoFit/>
          </a:bodyPr>
          <a:lstStyle/>
          <a:p>
            <a:pPr algn="ctr"/>
            <a:r>
              <a:rPr lang="cs-CZ" sz="2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Ctrl-N</a:t>
            </a:r>
          </a:p>
        </p:txBody>
      </p:sp>
      <p:sp>
        <p:nvSpPr>
          <p:cNvPr id="18" name="TextovéPole 17"/>
          <p:cNvSpPr txBox="1"/>
          <p:nvPr/>
        </p:nvSpPr>
        <p:spPr>
          <a:xfrm>
            <a:off x="647507" y="3082606"/>
            <a:ext cx="1228285" cy="369332"/>
          </a:xfrm>
          <a:prstGeom prst="rect">
            <a:avLst/>
          </a:prstGeom>
          <a:noFill/>
        </p:spPr>
        <p:txBody>
          <a:bodyPr wrap="none" rtlCol="0">
            <a:spAutoFit/>
          </a:bodyPr>
          <a:lstStyle/>
          <a:p>
            <a:r>
              <a:rPr lang="cs-CZ" dirty="0" smtClean="0">
                <a:solidFill>
                  <a:srgbClr val="0070C0"/>
                </a:solidFill>
              </a:rPr>
              <a:t>Sales </a:t>
            </a:r>
            <a:r>
              <a:rPr lang="cs-CZ" dirty="0" err="1" smtClean="0">
                <a:solidFill>
                  <a:srgbClr val="0070C0"/>
                </a:solidFill>
              </a:rPr>
              <a:t>order</a:t>
            </a:r>
            <a:endParaRPr lang="en-ZA" dirty="0">
              <a:solidFill>
                <a:srgbClr val="0070C0"/>
              </a:solidFill>
            </a:endParaRPr>
          </a:p>
        </p:txBody>
      </p:sp>
      <p:sp>
        <p:nvSpPr>
          <p:cNvPr id="20" name="Levá složená závorka 19"/>
          <p:cNvSpPr/>
          <p:nvPr/>
        </p:nvSpPr>
        <p:spPr>
          <a:xfrm>
            <a:off x="1977656" y="2788320"/>
            <a:ext cx="321818" cy="104411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Přímá spojnice se šipkou 21"/>
          <p:cNvCxnSpPr>
            <a:endCxn id="9" idx="2"/>
          </p:cNvCxnSpPr>
          <p:nvPr/>
        </p:nvCxnSpPr>
        <p:spPr>
          <a:xfrm flipV="1">
            <a:off x="2962192" y="3943737"/>
            <a:ext cx="0" cy="572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Šipka doprava 25"/>
          <p:cNvSpPr/>
          <p:nvPr/>
        </p:nvSpPr>
        <p:spPr>
          <a:xfrm>
            <a:off x="4529470" y="2788320"/>
            <a:ext cx="1016120" cy="792088"/>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0070C0"/>
                </a:solidFill>
              </a:rPr>
              <a:t>Post</a:t>
            </a:r>
            <a:endParaRPr lang="en-US" dirty="0">
              <a:solidFill>
                <a:srgbClr val="0070C0"/>
              </a:solidFill>
            </a:endParaRPr>
          </a:p>
        </p:txBody>
      </p:sp>
      <p:sp>
        <p:nvSpPr>
          <p:cNvPr id="27" name="Obdélník 26"/>
          <p:cNvSpPr/>
          <p:nvPr/>
        </p:nvSpPr>
        <p:spPr>
          <a:xfrm>
            <a:off x="6115553" y="1930478"/>
            <a:ext cx="165618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solidFill>
                  <a:srgbClr val="FF0000"/>
                </a:solidFill>
              </a:rPr>
              <a:t>Delivery</a:t>
            </a:r>
            <a:endParaRPr lang="cs-CZ" dirty="0" smtClean="0">
              <a:solidFill>
                <a:srgbClr val="FF0000"/>
              </a:solidFill>
            </a:endParaRPr>
          </a:p>
          <a:p>
            <a:pPr algn="ctr"/>
            <a:r>
              <a:rPr lang="cs-CZ" dirty="0" err="1" smtClean="0">
                <a:solidFill>
                  <a:srgbClr val="FF0000"/>
                </a:solidFill>
              </a:rPr>
              <a:t>Note</a:t>
            </a:r>
            <a:r>
              <a:rPr lang="cs-CZ" dirty="0" smtClean="0">
                <a:solidFill>
                  <a:srgbClr val="FF0000"/>
                </a:solidFill>
              </a:rPr>
              <a:t> </a:t>
            </a:r>
            <a:r>
              <a:rPr lang="cs-CZ" dirty="0" err="1" smtClean="0">
                <a:solidFill>
                  <a:srgbClr val="FF0000"/>
                </a:solidFill>
              </a:rPr>
              <a:t>header</a:t>
            </a:r>
            <a:r>
              <a:rPr lang="cs-CZ" dirty="0" smtClean="0">
                <a:solidFill>
                  <a:srgbClr val="FF0000"/>
                </a:solidFill>
              </a:rPr>
              <a:t> </a:t>
            </a:r>
            <a:endParaRPr lang="cs-CZ" dirty="0">
              <a:solidFill>
                <a:srgbClr val="FF0000"/>
              </a:solidFill>
            </a:endParaRPr>
          </a:p>
        </p:txBody>
      </p:sp>
      <p:sp>
        <p:nvSpPr>
          <p:cNvPr id="28" name="Obdélník 27"/>
          <p:cNvSpPr/>
          <p:nvPr/>
        </p:nvSpPr>
        <p:spPr>
          <a:xfrm>
            <a:off x="6145323" y="2866582"/>
            <a:ext cx="165618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3</a:t>
            </a:r>
          </a:p>
        </p:txBody>
      </p:sp>
      <p:sp>
        <p:nvSpPr>
          <p:cNvPr id="29" name="Obdélník 28"/>
          <p:cNvSpPr/>
          <p:nvPr/>
        </p:nvSpPr>
        <p:spPr>
          <a:xfrm>
            <a:off x="6145323" y="2866582"/>
            <a:ext cx="504056" cy="2193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 </a:t>
            </a:r>
          </a:p>
        </p:txBody>
      </p:sp>
      <p:sp>
        <p:nvSpPr>
          <p:cNvPr id="30" name="Obdélník 29"/>
          <p:cNvSpPr/>
          <p:nvPr/>
        </p:nvSpPr>
        <p:spPr>
          <a:xfrm>
            <a:off x="6114580" y="3396063"/>
            <a:ext cx="165618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FF0000"/>
                </a:solidFill>
              </a:rPr>
              <a:t>Sales </a:t>
            </a:r>
            <a:r>
              <a:rPr lang="cs-CZ" dirty="0" err="1" smtClean="0">
                <a:solidFill>
                  <a:srgbClr val="FF0000"/>
                </a:solidFill>
              </a:rPr>
              <a:t>Invioce</a:t>
            </a:r>
            <a:endParaRPr lang="cs-CZ" dirty="0" smtClean="0">
              <a:solidFill>
                <a:srgbClr val="FF0000"/>
              </a:solidFill>
            </a:endParaRPr>
          </a:p>
          <a:p>
            <a:pPr algn="ctr"/>
            <a:r>
              <a:rPr lang="cs-CZ" dirty="0" err="1" smtClean="0">
                <a:solidFill>
                  <a:srgbClr val="FF0000"/>
                </a:solidFill>
              </a:rPr>
              <a:t>header</a:t>
            </a:r>
            <a:endParaRPr lang="cs-CZ" dirty="0">
              <a:solidFill>
                <a:srgbClr val="FF0000"/>
              </a:solidFill>
            </a:endParaRPr>
          </a:p>
        </p:txBody>
      </p:sp>
      <p:sp>
        <p:nvSpPr>
          <p:cNvPr id="31" name="Obdélník 30"/>
          <p:cNvSpPr/>
          <p:nvPr/>
        </p:nvSpPr>
        <p:spPr>
          <a:xfrm>
            <a:off x="6144350" y="4332167"/>
            <a:ext cx="165618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3</a:t>
            </a:r>
          </a:p>
        </p:txBody>
      </p:sp>
      <p:sp>
        <p:nvSpPr>
          <p:cNvPr id="32" name="Obdélník 31"/>
          <p:cNvSpPr/>
          <p:nvPr/>
        </p:nvSpPr>
        <p:spPr>
          <a:xfrm>
            <a:off x="6114580" y="4332168"/>
            <a:ext cx="533826"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 </a:t>
            </a:r>
          </a:p>
        </p:txBody>
      </p:sp>
      <p:sp>
        <p:nvSpPr>
          <p:cNvPr id="36" name="TextovéPole 35"/>
          <p:cNvSpPr txBox="1"/>
          <p:nvPr/>
        </p:nvSpPr>
        <p:spPr>
          <a:xfrm>
            <a:off x="3655808" y="3663159"/>
            <a:ext cx="652743" cy="338554"/>
          </a:xfrm>
          <a:prstGeom prst="rect">
            <a:avLst/>
          </a:prstGeom>
          <a:noFill/>
        </p:spPr>
        <p:txBody>
          <a:bodyPr wrap="none" rtlCol="0">
            <a:spAutoFit/>
          </a:bodyPr>
          <a:lstStyle/>
          <a:p>
            <a:r>
              <a:rPr lang="cs-CZ" sz="1600" dirty="0" smtClean="0">
                <a:solidFill>
                  <a:schemeClr val="bg1"/>
                </a:solidFill>
              </a:rPr>
              <a:t>12,30</a:t>
            </a:r>
            <a:endParaRPr lang="en-US" sz="1600" dirty="0">
              <a:solidFill>
                <a:schemeClr val="bg1"/>
              </a:solidFill>
            </a:endParaRPr>
          </a:p>
        </p:txBody>
      </p:sp>
      <p:sp>
        <p:nvSpPr>
          <p:cNvPr id="37" name="TextovéPole 36"/>
          <p:cNvSpPr txBox="1"/>
          <p:nvPr/>
        </p:nvSpPr>
        <p:spPr>
          <a:xfrm>
            <a:off x="7118021" y="4270902"/>
            <a:ext cx="652743" cy="338554"/>
          </a:xfrm>
          <a:prstGeom prst="rect">
            <a:avLst/>
          </a:prstGeom>
          <a:noFill/>
        </p:spPr>
        <p:txBody>
          <a:bodyPr wrap="none" rtlCol="0">
            <a:spAutoFit/>
          </a:bodyPr>
          <a:lstStyle/>
          <a:p>
            <a:r>
              <a:rPr lang="cs-CZ" sz="1600" dirty="0" smtClean="0">
                <a:solidFill>
                  <a:schemeClr val="bg1"/>
                </a:solidFill>
              </a:rPr>
              <a:t>12,30</a:t>
            </a:r>
            <a:endParaRPr lang="en-US" sz="1600" dirty="0">
              <a:solidFill>
                <a:schemeClr val="bg1"/>
              </a:solidFill>
            </a:endParaRPr>
          </a:p>
        </p:txBody>
      </p:sp>
      <p:sp>
        <p:nvSpPr>
          <p:cNvPr id="38" name="Obdélník 37"/>
          <p:cNvSpPr/>
          <p:nvPr/>
        </p:nvSpPr>
        <p:spPr>
          <a:xfrm>
            <a:off x="8426408" y="1459526"/>
            <a:ext cx="2440066" cy="792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Customer</a:t>
            </a:r>
            <a:endParaRPr lang="cs-CZ" dirty="0"/>
          </a:p>
        </p:txBody>
      </p:sp>
      <p:sp>
        <p:nvSpPr>
          <p:cNvPr id="39" name="Obdélník 38"/>
          <p:cNvSpPr/>
          <p:nvPr/>
        </p:nvSpPr>
        <p:spPr>
          <a:xfrm>
            <a:off x="8426408" y="4270902"/>
            <a:ext cx="2377826" cy="7920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solidFill>
                  <a:schemeClr val="tx1"/>
                </a:solidFill>
              </a:rPr>
              <a:t>Item</a:t>
            </a:r>
            <a:endParaRPr lang="cs-CZ" dirty="0">
              <a:solidFill>
                <a:schemeClr val="tx1"/>
              </a:solidFill>
            </a:endParaRPr>
          </a:p>
        </p:txBody>
      </p:sp>
      <p:sp>
        <p:nvSpPr>
          <p:cNvPr id="40" name="Obdélník 39"/>
          <p:cNvSpPr/>
          <p:nvPr/>
        </p:nvSpPr>
        <p:spPr>
          <a:xfrm>
            <a:off x="8426408" y="2435363"/>
            <a:ext cx="2440066" cy="26530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dirty="0" err="1" smtClean="0">
                <a:solidFill>
                  <a:srgbClr val="002060"/>
                </a:solidFill>
              </a:rPr>
              <a:t>Customer</a:t>
            </a:r>
            <a:r>
              <a:rPr lang="cs-CZ" sz="1050" dirty="0" smtClean="0">
                <a:solidFill>
                  <a:srgbClr val="002060"/>
                </a:solidFill>
              </a:rPr>
              <a:t> </a:t>
            </a:r>
            <a:r>
              <a:rPr lang="cs-CZ" sz="1050" dirty="0" err="1" smtClean="0">
                <a:solidFill>
                  <a:srgbClr val="002060"/>
                </a:solidFill>
              </a:rPr>
              <a:t>Ledger</a:t>
            </a:r>
            <a:r>
              <a:rPr lang="cs-CZ" sz="1050" dirty="0" smtClean="0">
                <a:solidFill>
                  <a:srgbClr val="002060"/>
                </a:solidFill>
              </a:rPr>
              <a:t> </a:t>
            </a:r>
            <a:r>
              <a:rPr lang="cs-CZ" sz="1050" dirty="0" err="1" smtClean="0">
                <a:solidFill>
                  <a:srgbClr val="002060"/>
                </a:solidFill>
              </a:rPr>
              <a:t>Entry</a:t>
            </a:r>
            <a:endParaRPr lang="cs-CZ" sz="1050" dirty="0">
              <a:solidFill>
                <a:srgbClr val="002060"/>
              </a:solidFill>
            </a:endParaRPr>
          </a:p>
        </p:txBody>
      </p:sp>
      <p:sp>
        <p:nvSpPr>
          <p:cNvPr id="41" name="Obdélník 40"/>
          <p:cNvSpPr/>
          <p:nvPr/>
        </p:nvSpPr>
        <p:spPr>
          <a:xfrm>
            <a:off x="8426408" y="5294152"/>
            <a:ext cx="2440066" cy="26530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dirty="0" err="1" smtClean="0">
                <a:solidFill>
                  <a:srgbClr val="002060"/>
                </a:solidFill>
              </a:rPr>
              <a:t>Item</a:t>
            </a:r>
            <a:r>
              <a:rPr lang="cs-CZ" sz="1050" dirty="0" smtClean="0">
                <a:solidFill>
                  <a:srgbClr val="002060"/>
                </a:solidFill>
              </a:rPr>
              <a:t>  </a:t>
            </a:r>
            <a:r>
              <a:rPr lang="cs-CZ" sz="1050" dirty="0" err="1" smtClean="0">
                <a:solidFill>
                  <a:srgbClr val="002060"/>
                </a:solidFill>
              </a:rPr>
              <a:t>Ledger</a:t>
            </a:r>
            <a:r>
              <a:rPr lang="cs-CZ" sz="1050" dirty="0" smtClean="0">
                <a:solidFill>
                  <a:srgbClr val="002060"/>
                </a:solidFill>
              </a:rPr>
              <a:t> </a:t>
            </a:r>
            <a:r>
              <a:rPr lang="cs-CZ" sz="1050" dirty="0" err="1" smtClean="0">
                <a:solidFill>
                  <a:srgbClr val="002060"/>
                </a:solidFill>
              </a:rPr>
              <a:t>Entry</a:t>
            </a:r>
            <a:endParaRPr lang="cs-CZ" sz="1050" dirty="0">
              <a:solidFill>
                <a:srgbClr val="002060"/>
              </a:solidFill>
            </a:endParaRPr>
          </a:p>
        </p:txBody>
      </p:sp>
      <p:cxnSp>
        <p:nvCxnSpPr>
          <p:cNvPr id="43" name="Přímá spojnice se šipkou 42"/>
          <p:cNvCxnSpPr>
            <a:stCxn id="38" idx="2"/>
            <a:endCxn id="40" idx="0"/>
          </p:cNvCxnSpPr>
          <p:nvPr/>
        </p:nvCxnSpPr>
        <p:spPr>
          <a:xfrm>
            <a:off x="9646441" y="2251614"/>
            <a:ext cx="0" cy="183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Přímá spojnice se šipkou 44"/>
          <p:cNvCxnSpPr>
            <a:stCxn id="39" idx="2"/>
            <a:endCxn id="41" idx="0"/>
          </p:cNvCxnSpPr>
          <p:nvPr/>
        </p:nvCxnSpPr>
        <p:spPr>
          <a:xfrm>
            <a:off x="9615321" y="5062990"/>
            <a:ext cx="31120" cy="231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6" name="Obrázek 45"/>
          <p:cNvPicPr>
            <a:picLocks noChangeAspect="1"/>
          </p:cNvPicPr>
          <p:nvPr/>
        </p:nvPicPr>
        <p:blipFill>
          <a:blip r:embed="rId2"/>
          <a:stretch>
            <a:fillRect/>
          </a:stretch>
        </p:blipFill>
        <p:spPr>
          <a:xfrm>
            <a:off x="2962192" y="5719315"/>
            <a:ext cx="5850634" cy="913907"/>
          </a:xfrm>
          <a:prstGeom prst="rect">
            <a:avLst/>
          </a:prstGeom>
          <a:ln>
            <a:solidFill>
              <a:schemeClr val="accent1"/>
            </a:solidFill>
          </a:ln>
        </p:spPr>
      </p:pic>
      <p:sp>
        <p:nvSpPr>
          <p:cNvPr id="47" name="Šipka doprava 46"/>
          <p:cNvSpPr/>
          <p:nvPr/>
        </p:nvSpPr>
        <p:spPr>
          <a:xfrm>
            <a:off x="1694044" y="5794503"/>
            <a:ext cx="1016120" cy="792088"/>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0070C0"/>
                </a:solidFill>
              </a:rPr>
              <a:t>Post</a:t>
            </a:r>
            <a:endParaRPr lang="en-US" dirty="0">
              <a:solidFill>
                <a:srgbClr val="0070C0"/>
              </a:solidFill>
            </a:endParaRPr>
          </a:p>
        </p:txBody>
      </p:sp>
      <p:cxnSp>
        <p:nvCxnSpPr>
          <p:cNvPr id="50" name="Přímá spojnice se šipkou 49"/>
          <p:cNvCxnSpPr/>
          <p:nvPr/>
        </p:nvCxnSpPr>
        <p:spPr>
          <a:xfrm>
            <a:off x="4366348" y="1585366"/>
            <a:ext cx="40600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Přímá spojnice se šipkou 50"/>
          <p:cNvCxnSpPr/>
          <p:nvPr/>
        </p:nvCxnSpPr>
        <p:spPr>
          <a:xfrm>
            <a:off x="4308551" y="4817142"/>
            <a:ext cx="40600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56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fade">
                                      <p:cBhvr>
                                        <p:cTn id="22" dur="500"/>
                                        <p:tgtEl>
                                          <p:spTgt spid="2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
                                            <p:txEl>
                                              <p:pRg st="0" end="0"/>
                                            </p:txEl>
                                          </p:spTgt>
                                        </p:tgtEl>
                                        <p:attrNameLst>
                                          <p:attrName>style.visibility</p:attrName>
                                        </p:attrNameLst>
                                      </p:cBhvr>
                                      <p:to>
                                        <p:strVal val="visible"/>
                                      </p:to>
                                    </p:set>
                                    <p:animEffect transition="in" filter="fade">
                                      <p:cBhvr>
                                        <p:cTn id="27" dur="500"/>
                                        <p:tgtEl>
                                          <p:spTgt spid="3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
                                            <p:txEl>
                                              <p:pRg st="0" end="0"/>
                                            </p:txEl>
                                          </p:spTgt>
                                        </p:tgtEl>
                                        <p:attrNameLst>
                                          <p:attrName>style.visibility</p:attrName>
                                        </p:attrNameLst>
                                      </p:cBhvr>
                                      <p:to>
                                        <p:strVal val="visible"/>
                                      </p:to>
                                    </p:set>
                                    <p:animEffect transition="in" filter="fade">
                                      <p:cBhvr>
                                        <p:cTn id="32" dur="500"/>
                                        <p:tgtEl>
                                          <p:spTgt spid="4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
                                            <p:txEl>
                                              <p:pRg st="0" end="0"/>
                                            </p:txEl>
                                          </p:spTgt>
                                        </p:tgtEl>
                                        <p:attrNameLst>
                                          <p:attrName>style.visibility</p:attrName>
                                        </p:attrNameLst>
                                      </p:cBhvr>
                                      <p:to>
                                        <p:strVal val="visible"/>
                                      </p:to>
                                    </p:set>
                                    <p:animEffect transition="in" filter="fade">
                                      <p:cBhvr>
                                        <p:cTn id="37"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sz="2800" dirty="0">
                <a:solidFill>
                  <a:srgbClr val="0070C0"/>
                </a:solidFill>
              </a:rPr>
              <a:t>What is an entry (created transaction)</a:t>
            </a:r>
            <a:endParaRPr lang="en-US" sz="2800" dirty="0">
              <a:solidFill>
                <a:srgbClr val="0070C0"/>
              </a:solidFill>
            </a:endParaRPr>
          </a:p>
        </p:txBody>
      </p:sp>
      <p:sp>
        <p:nvSpPr>
          <p:cNvPr id="3" name="Zástupný symbol pro obsah 2"/>
          <p:cNvSpPr>
            <a:spLocks noGrp="1"/>
          </p:cNvSpPr>
          <p:nvPr>
            <p:ph idx="1"/>
          </p:nvPr>
        </p:nvSpPr>
        <p:spPr/>
        <p:txBody>
          <a:bodyPr>
            <a:normAutofit/>
          </a:bodyPr>
          <a:lstStyle/>
          <a:p>
            <a:r>
              <a:rPr lang="en-GB" sz="1900" dirty="0">
                <a:latin typeface="Calibri" panose="020F0502020204030204" pitchFamily="34" charset="0"/>
                <a:cs typeface="Times New Roman" panose="02020603050405020304" pitchFamily="18" charset="0"/>
              </a:rPr>
              <a:t>The entry represents created transaction</a:t>
            </a:r>
          </a:p>
          <a:p>
            <a:r>
              <a:rPr lang="en-GB" sz="1900" dirty="0">
                <a:latin typeface="Calibri" panose="020F0502020204030204" pitchFamily="34" charset="0"/>
                <a:cs typeface="Times New Roman" panose="02020603050405020304" pitchFamily="18" charset="0"/>
              </a:rPr>
              <a:t>You create for example a document called Sales Order </a:t>
            </a:r>
          </a:p>
          <a:p>
            <a:r>
              <a:rPr lang="en-GB" sz="1900" dirty="0">
                <a:latin typeface="Calibri" panose="020F0502020204030204" pitchFamily="34" charset="0"/>
                <a:cs typeface="Times New Roman" panose="02020603050405020304" pitchFamily="18" charset="0"/>
              </a:rPr>
              <a:t>When you have completed all the lines and entered all the information on the sales order, you can post it. Posting creates a shipment and an invoice.</a:t>
            </a:r>
          </a:p>
          <a:p>
            <a:r>
              <a:rPr lang="en-GB" sz="1900" dirty="0">
                <a:latin typeface="Calibri" panose="020F0502020204030204" pitchFamily="34" charset="0"/>
                <a:cs typeface="Times New Roman" panose="02020603050405020304" pitchFamily="18" charset="0"/>
              </a:rPr>
              <a:t>When a sales order is posted, the customer's account, the general ledger, and the item ledger entries are updated.</a:t>
            </a:r>
          </a:p>
          <a:p>
            <a:r>
              <a:rPr lang="en-GB" sz="1900" dirty="0">
                <a:latin typeface="Calibri" panose="020F0502020204030204" pitchFamily="34" charset="0"/>
                <a:cs typeface="Times New Roman" panose="02020603050405020304" pitchFamily="18" charset="0"/>
              </a:rPr>
              <a:t>For each sales order, a sales entry is created in the G/L Entry table. An entry is also created in the customer's account in the Customer  Ledger Entry table and a general ledger entry is created in the relevant receivables account. Besides, posting the order may result in a VAT entry and a general ledger entry for the discount amount.</a:t>
            </a:r>
          </a:p>
          <a:p>
            <a:endParaRPr lang="en-US" dirty="0"/>
          </a:p>
        </p:txBody>
      </p:sp>
    </p:spTree>
    <p:extLst>
      <p:ext uri="{BB962C8B-B14F-4D97-AF65-F5344CB8AC3E}">
        <p14:creationId xmlns:p14="http://schemas.microsoft.com/office/powerpoint/2010/main" val="2769215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err="1">
                <a:solidFill>
                  <a:srgbClr val="0070C0"/>
                </a:solidFill>
              </a:rPr>
              <a:t>Navigation</a:t>
            </a:r>
            <a:r>
              <a:rPr lang="cs-CZ" sz="2800" dirty="0">
                <a:solidFill>
                  <a:srgbClr val="0070C0"/>
                </a:solidFill>
              </a:rPr>
              <a:t> (NAV)</a:t>
            </a:r>
          </a:p>
        </p:txBody>
      </p:sp>
      <p:pic>
        <p:nvPicPr>
          <p:cNvPr id="4" name="Obrázek 3"/>
          <p:cNvPicPr>
            <a:picLocks noChangeAspect="1"/>
          </p:cNvPicPr>
          <p:nvPr/>
        </p:nvPicPr>
        <p:blipFill>
          <a:blip r:embed="rId2"/>
          <a:stretch>
            <a:fillRect/>
          </a:stretch>
        </p:blipFill>
        <p:spPr>
          <a:xfrm>
            <a:off x="838200" y="1551813"/>
            <a:ext cx="6429866" cy="817863"/>
          </a:xfrm>
          <a:prstGeom prst="rect">
            <a:avLst/>
          </a:prstGeom>
          <a:ln>
            <a:solidFill>
              <a:schemeClr val="accent1"/>
            </a:solidFill>
          </a:ln>
        </p:spPr>
      </p:pic>
      <p:pic>
        <p:nvPicPr>
          <p:cNvPr id="5" name="Obrázek 4"/>
          <p:cNvPicPr>
            <a:picLocks noChangeAspect="1"/>
          </p:cNvPicPr>
          <p:nvPr/>
        </p:nvPicPr>
        <p:blipFill>
          <a:blip r:embed="rId3"/>
          <a:stretch>
            <a:fillRect/>
          </a:stretch>
        </p:blipFill>
        <p:spPr>
          <a:xfrm>
            <a:off x="969219" y="2647659"/>
            <a:ext cx="3484889" cy="1311599"/>
          </a:xfrm>
          <a:prstGeom prst="rect">
            <a:avLst/>
          </a:prstGeom>
          <a:ln>
            <a:solidFill>
              <a:schemeClr val="accent1"/>
            </a:solidFill>
          </a:ln>
        </p:spPr>
      </p:pic>
      <p:pic>
        <p:nvPicPr>
          <p:cNvPr id="6" name="Obrázek 5"/>
          <p:cNvPicPr>
            <a:picLocks noChangeAspect="1"/>
          </p:cNvPicPr>
          <p:nvPr/>
        </p:nvPicPr>
        <p:blipFill>
          <a:blip r:embed="rId4"/>
          <a:stretch>
            <a:fillRect/>
          </a:stretch>
        </p:blipFill>
        <p:spPr>
          <a:xfrm>
            <a:off x="838200" y="4157993"/>
            <a:ext cx="10200000" cy="2161905"/>
          </a:xfrm>
          <a:prstGeom prst="rect">
            <a:avLst/>
          </a:prstGeom>
          <a:ln>
            <a:solidFill>
              <a:schemeClr val="accent1"/>
            </a:solidFill>
          </a:ln>
        </p:spPr>
      </p:pic>
    </p:spTree>
    <p:extLst>
      <p:ext uri="{BB962C8B-B14F-4D97-AF65-F5344CB8AC3E}">
        <p14:creationId xmlns:p14="http://schemas.microsoft.com/office/powerpoint/2010/main" val="3987050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err="1">
                <a:solidFill>
                  <a:srgbClr val="0070C0"/>
                </a:solidFill>
              </a:rPr>
              <a:t>Navigation</a:t>
            </a:r>
            <a:r>
              <a:rPr lang="cs-CZ" sz="2800" dirty="0">
                <a:solidFill>
                  <a:srgbClr val="0070C0"/>
                </a:solidFill>
              </a:rPr>
              <a:t> (NAV)</a:t>
            </a:r>
          </a:p>
        </p:txBody>
      </p:sp>
      <p:pic>
        <p:nvPicPr>
          <p:cNvPr id="6" name="Obrázek 5"/>
          <p:cNvPicPr>
            <a:picLocks noChangeAspect="1"/>
          </p:cNvPicPr>
          <p:nvPr/>
        </p:nvPicPr>
        <p:blipFill>
          <a:blip r:embed="rId2"/>
          <a:stretch>
            <a:fillRect/>
          </a:stretch>
        </p:blipFill>
        <p:spPr>
          <a:xfrm>
            <a:off x="838200" y="1495950"/>
            <a:ext cx="7759046" cy="1644541"/>
          </a:xfrm>
          <a:prstGeom prst="rect">
            <a:avLst/>
          </a:prstGeom>
          <a:ln>
            <a:solidFill>
              <a:schemeClr val="accent1"/>
            </a:solidFill>
          </a:ln>
        </p:spPr>
      </p:pic>
      <p:pic>
        <p:nvPicPr>
          <p:cNvPr id="3" name="Obrázek 2"/>
          <p:cNvPicPr>
            <a:picLocks noChangeAspect="1"/>
          </p:cNvPicPr>
          <p:nvPr/>
        </p:nvPicPr>
        <p:blipFill>
          <a:blip r:embed="rId3"/>
          <a:stretch>
            <a:fillRect/>
          </a:stretch>
        </p:blipFill>
        <p:spPr>
          <a:xfrm>
            <a:off x="838200" y="3437968"/>
            <a:ext cx="1731709" cy="950742"/>
          </a:xfrm>
          <a:prstGeom prst="rect">
            <a:avLst/>
          </a:prstGeom>
          <a:ln>
            <a:solidFill>
              <a:schemeClr val="accent1"/>
            </a:solidFill>
          </a:ln>
        </p:spPr>
      </p:pic>
      <p:pic>
        <p:nvPicPr>
          <p:cNvPr id="7" name="Obrázek 6"/>
          <p:cNvPicPr>
            <a:picLocks noChangeAspect="1"/>
          </p:cNvPicPr>
          <p:nvPr/>
        </p:nvPicPr>
        <p:blipFill>
          <a:blip r:embed="rId4"/>
          <a:stretch>
            <a:fillRect/>
          </a:stretch>
        </p:blipFill>
        <p:spPr>
          <a:xfrm>
            <a:off x="3084101" y="3324813"/>
            <a:ext cx="1899921" cy="1671393"/>
          </a:xfrm>
          <a:prstGeom prst="rect">
            <a:avLst/>
          </a:prstGeom>
          <a:ln>
            <a:solidFill>
              <a:schemeClr val="accent1"/>
            </a:solidFill>
          </a:ln>
        </p:spPr>
      </p:pic>
      <p:cxnSp>
        <p:nvCxnSpPr>
          <p:cNvPr id="9" name="Přímá spojnice se šipkou 8"/>
          <p:cNvCxnSpPr/>
          <p:nvPr/>
        </p:nvCxnSpPr>
        <p:spPr>
          <a:xfrm>
            <a:off x="2569909" y="4081806"/>
            <a:ext cx="493802" cy="94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1535783" y="2906942"/>
            <a:ext cx="0" cy="5310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bdélník 11"/>
          <p:cNvSpPr/>
          <p:nvPr/>
        </p:nvSpPr>
        <p:spPr>
          <a:xfrm>
            <a:off x="1535784" y="2799761"/>
            <a:ext cx="6957768" cy="1791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3205899" y="4468305"/>
            <a:ext cx="1752599" cy="1696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se šipkou 13"/>
          <p:cNvCxnSpPr/>
          <p:nvPr/>
        </p:nvCxnSpPr>
        <p:spPr>
          <a:xfrm>
            <a:off x="4200850" y="4684471"/>
            <a:ext cx="3504" cy="6234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Obrázek 15"/>
          <p:cNvPicPr>
            <a:picLocks noChangeAspect="1"/>
          </p:cNvPicPr>
          <p:nvPr/>
        </p:nvPicPr>
        <p:blipFill>
          <a:blip r:embed="rId5"/>
          <a:stretch>
            <a:fillRect/>
          </a:stretch>
        </p:blipFill>
        <p:spPr>
          <a:xfrm>
            <a:off x="3084101" y="5354422"/>
            <a:ext cx="6352301" cy="1189210"/>
          </a:xfrm>
          <a:prstGeom prst="rect">
            <a:avLst/>
          </a:prstGeom>
          <a:ln>
            <a:solidFill>
              <a:srgbClr val="FF0000"/>
            </a:solidFill>
          </a:ln>
        </p:spPr>
      </p:pic>
    </p:spTree>
    <p:extLst>
      <p:ext uri="{BB962C8B-B14F-4D97-AF65-F5344CB8AC3E}">
        <p14:creationId xmlns:p14="http://schemas.microsoft.com/office/powerpoint/2010/main" val="3412857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2800" dirty="0" smtClean="0">
                <a:solidFill>
                  <a:srgbClr val="0070C0"/>
                </a:solidFill>
              </a:rPr>
              <a:t>Feedback to control all processes</a:t>
            </a:r>
            <a:endParaRPr lang="en-US" sz="2800" dirty="0">
              <a:solidFill>
                <a:srgbClr val="0070C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592" y="1412777"/>
            <a:ext cx="6984776" cy="4980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9213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E56969-1A7D-43C2-A542-3BBECA33A4C1}"/>
              </a:ext>
            </a:extLst>
          </p:cNvPr>
          <p:cNvSpPr>
            <a:spLocks noGrp="1"/>
          </p:cNvSpPr>
          <p:nvPr>
            <p:ph type="title"/>
          </p:nvPr>
        </p:nvSpPr>
        <p:spPr/>
        <p:txBody>
          <a:bodyPr/>
          <a:lstStyle/>
          <a:p>
            <a:r>
              <a:rPr lang="cs-CZ" dirty="0" err="1"/>
              <a:t>Questions</a:t>
            </a:r>
            <a:r>
              <a:rPr lang="cs-CZ" dirty="0"/>
              <a:t> I</a:t>
            </a:r>
          </a:p>
        </p:txBody>
      </p:sp>
      <p:sp>
        <p:nvSpPr>
          <p:cNvPr id="3" name="Zástupný obsah 2">
            <a:extLst>
              <a:ext uri="{FF2B5EF4-FFF2-40B4-BE49-F238E27FC236}">
                <a16:creationId xmlns:a16="http://schemas.microsoft.com/office/drawing/2014/main" id="{89F8844A-DB23-42E2-B907-7ACFA6EB540B}"/>
              </a:ext>
            </a:extLst>
          </p:cNvPr>
          <p:cNvSpPr>
            <a:spLocks noGrp="1"/>
          </p:cNvSpPr>
          <p:nvPr>
            <p:ph idx="1"/>
          </p:nvPr>
        </p:nvSpPr>
        <p:spPr/>
        <p:txBody>
          <a:bodyPr>
            <a:normAutofit fontScale="85000" lnSpcReduction="20000"/>
          </a:bodyPr>
          <a:lstStyle/>
          <a:p>
            <a:pPr marL="342900" lvl="0" indent="-342900" algn="jus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we need every day when running the business? </a:t>
            </a:r>
            <a:endParaRPr lang="cs-CZ" sz="1800" dirty="0">
              <a:effectLst/>
              <a:latin typeface="Times New Roman" panose="02020603050405020304" pitchFamily="18" charset="0"/>
              <a:ea typeface="Calibri" panose="020F0502020204030204" pitchFamily="34" charset="0"/>
            </a:endParaRPr>
          </a:p>
          <a:p>
            <a:pPr marL="342900" lvl="0" indent="-342900" algn="jus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is data?</a:t>
            </a:r>
            <a:endParaRPr lang="cs-CZ" sz="1800" dirty="0">
              <a:effectLst/>
              <a:latin typeface="Times New Roman" panose="02020603050405020304" pitchFamily="18" charset="0"/>
              <a:ea typeface="Calibri" panose="020F0502020204030204" pitchFamily="34" charset="0"/>
            </a:endParaRPr>
          </a:p>
          <a:p>
            <a:pPr marL="342900" lvl="0" indent="-342900" algn="jus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Data + Structure = Information </a:t>
            </a:r>
            <a:endParaRPr lang="cs-CZ" sz="1800" dirty="0">
              <a:effectLst/>
              <a:latin typeface="Times New Roman" panose="02020603050405020304" pitchFamily="18" charset="0"/>
              <a:ea typeface="Calibri" panose="020F0502020204030204" pitchFamily="34" charset="0"/>
            </a:endParaRPr>
          </a:p>
          <a:p>
            <a:pPr marL="342900" lvl="0" indent="-342900" algn="jus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is the data field? </a:t>
            </a:r>
            <a:endParaRPr lang="cs-CZ" sz="1800" dirty="0">
              <a:effectLst/>
              <a:latin typeface="Times New Roman" panose="02020603050405020304" pitchFamily="18" charset="0"/>
              <a:ea typeface="Calibri" panose="020F0502020204030204" pitchFamily="34" charset="0"/>
            </a:endParaRPr>
          </a:p>
          <a:p>
            <a:pPr marL="342900" lvl="0" indent="-342900" algn="jus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is a record?</a:t>
            </a:r>
            <a:endParaRPr lang="cs-CZ" sz="1800" dirty="0">
              <a:effectLst/>
              <a:latin typeface="Times New Roman" panose="02020603050405020304" pitchFamily="18" charset="0"/>
              <a:ea typeface="Calibri" panose="020F0502020204030204" pitchFamily="34" charset="0"/>
            </a:endParaRPr>
          </a:p>
          <a:p>
            <a:pPr marL="342900" lvl="0" indent="-342900" algn="jus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is the table?  </a:t>
            </a:r>
            <a:endParaRPr lang="cs-CZ" sz="1800" dirty="0">
              <a:effectLst/>
              <a:latin typeface="Times New Roman" panose="02020603050405020304" pitchFamily="18" charset="0"/>
              <a:ea typeface="Calibri" panose="020F0502020204030204" pitchFamily="34" charset="0"/>
            </a:endParaRPr>
          </a:p>
          <a:p>
            <a:pPr marL="342900" lvl="0" indent="-342900" algn="jus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can we see data?</a:t>
            </a:r>
            <a:endParaRPr lang="cs-CZ" sz="1800" dirty="0">
              <a:effectLst/>
              <a:latin typeface="Times New Roman" panose="02020603050405020304" pitchFamily="18" charset="0"/>
              <a:ea typeface="Calibri" panose="020F0502020204030204" pitchFamily="34" charset="0"/>
            </a:endParaRPr>
          </a:p>
          <a:p>
            <a:pPr marL="342900" lvl="0" indent="-342900" algn="jus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is the form (window)?</a:t>
            </a:r>
            <a:endParaRPr lang="cs-CZ" sz="1800" dirty="0">
              <a:effectLst/>
              <a:latin typeface="Times New Roman" panose="02020603050405020304" pitchFamily="18" charset="0"/>
              <a:ea typeface="Calibri" panose="020F0502020204030204" pitchFamily="34" charset="0"/>
            </a:endParaRPr>
          </a:p>
          <a:p>
            <a:pPr marL="342900" lvl="0" indent="-342900" algn="jus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types of forms does ERP use?</a:t>
            </a:r>
            <a:endParaRPr lang="cs-CZ" sz="1800" dirty="0">
              <a:effectLst/>
              <a:latin typeface="Times New Roman" panose="02020603050405020304" pitchFamily="18" charset="0"/>
              <a:ea typeface="Calibri" panose="020F0502020204030204" pitchFamily="34" charset="0"/>
            </a:endParaRPr>
          </a:p>
          <a:p>
            <a:pPr marL="342900" lvl="0" indent="-342900" algn="jus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is ERP?</a:t>
            </a:r>
            <a:endParaRPr lang="cs-CZ" sz="1800" dirty="0">
              <a:effectLst/>
              <a:latin typeface="Times New Roman" panose="02020603050405020304" pitchFamily="18" charset="0"/>
              <a:ea typeface="Calibri" panose="020F0502020204030204" pitchFamily="34" charset="0"/>
            </a:endParaRPr>
          </a:p>
          <a:p>
            <a:pPr marL="342900" lvl="0" indent="-342900" algn="jus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is the working area?</a:t>
            </a:r>
            <a:endParaRPr lang="cs-CZ" sz="1800" dirty="0">
              <a:effectLst/>
              <a:latin typeface="Times New Roman" panose="02020603050405020304" pitchFamily="18" charset="0"/>
              <a:ea typeface="Calibri" panose="020F0502020204030204" pitchFamily="34" charset="0"/>
            </a:endParaRPr>
          </a:p>
          <a:p>
            <a:pPr marL="342900" lvl="0" indent="-342900" algn="jus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is the menu?  </a:t>
            </a:r>
            <a:endParaRPr lang="cs-CZ" sz="1800" dirty="0">
              <a:effectLst/>
              <a:latin typeface="Times New Roman" panose="02020603050405020304" pitchFamily="18" charset="0"/>
              <a:ea typeface="Calibri" panose="020F0502020204030204" pitchFamily="34" charset="0"/>
            </a:endParaRPr>
          </a:p>
          <a:p>
            <a:pPr marL="342900" lvl="0" indent="-342900" algn="jus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to see only one record? </a:t>
            </a:r>
            <a:endParaRPr lang="cs-CZ" sz="1800" dirty="0">
              <a:effectLst/>
              <a:latin typeface="Times New Roman" panose="02020603050405020304" pitchFamily="18" charset="0"/>
              <a:ea typeface="Calibri" panose="020F0502020204030204" pitchFamily="34" charset="0"/>
            </a:endParaRPr>
          </a:p>
          <a:p>
            <a:pPr marL="342900" lvl="0" indent="-342900" algn="jus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to see a list of records? </a:t>
            </a:r>
            <a:endParaRPr lang="cs-CZ" sz="1800" dirty="0">
              <a:effectLst/>
              <a:latin typeface="Times New Roman" panose="02020603050405020304" pitchFamily="18" charset="0"/>
              <a:ea typeface="Calibri" panose="020F0502020204030204" pitchFamily="34" charset="0"/>
            </a:endParaRPr>
          </a:p>
          <a:p>
            <a:pPr marL="342900" lvl="0" indent="-342900" algn="just">
              <a:spcAft>
                <a:spcPts val="600"/>
              </a:spcAf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is the relation between fields (F4)? </a:t>
            </a:r>
            <a:endParaRPr lang="cs-CZ" sz="1800" dirty="0">
              <a:effectLst/>
              <a:latin typeface="Times New Roman" panose="02020603050405020304" pitchFamily="18" charset="0"/>
              <a:ea typeface="Calibri" panose="020F0502020204030204" pitchFamily="34" charset="0"/>
            </a:endParaRPr>
          </a:p>
          <a:p>
            <a:endParaRPr lang="cs-CZ" dirty="0"/>
          </a:p>
        </p:txBody>
      </p:sp>
    </p:spTree>
    <p:extLst>
      <p:ext uri="{BB962C8B-B14F-4D97-AF65-F5344CB8AC3E}">
        <p14:creationId xmlns:p14="http://schemas.microsoft.com/office/powerpoint/2010/main" val="1092171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solidFill>
                  <a:srgbClr val="0070C0"/>
                </a:solidFill>
              </a:rPr>
              <a:t> </a:t>
            </a:r>
            <a:r>
              <a:rPr lang="cs-CZ" sz="2800" dirty="0" err="1">
                <a:solidFill>
                  <a:srgbClr val="0070C0"/>
                </a:solidFill>
              </a:rPr>
              <a:t>What</a:t>
            </a:r>
            <a:r>
              <a:rPr lang="cs-CZ" sz="2800" dirty="0">
                <a:solidFill>
                  <a:srgbClr val="0070C0"/>
                </a:solidFill>
              </a:rPr>
              <a:t> </a:t>
            </a:r>
            <a:r>
              <a:rPr lang="cs-CZ" sz="2800" dirty="0" err="1">
                <a:solidFill>
                  <a:srgbClr val="0070C0"/>
                </a:solidFill>
              </a:rPr>
              <a:t>is</a:t>
            </a:r>
            <a:r>
              <a:rPr lang="cs-CZ" sz="2800" dirty="0">
                <a:solidFill>
                  <a:srgbClr val="0070C0"/>
                </a:solidFill>
              </a:rPr>
              <a:t> ERP = </a:t>
            </a:r>
            <a:r>
              <a:rPr lang="cs-CZ" sz="2800" dirty="0" err="1">
                <a:solidFill>
                  <a:srgbClr val="0070C0"/>
                </a:solidFill>
              </a:rPr>
              <a:t>Enterprise</a:t>
            </a:r>
            <a:r>
              <a:rPr lang="cs-CZ" sz="2800" dirty="0">
                <a:solidFill>
                  <a:srgbClr val="0070C0"/>
                </a:solidFill>
              </a:rPr>
              <a:t> </a:t>
            </a:r>
            <a:r>
              <a:rPr lang="cs-CZ" sz="2800" dirty="0" err="1">
                <a:solidFill>
                  <a:srgbClr val="0070C0"/>
                </a:solidFill>
              </a:rPr>
              <a:t>Resource</a:t>
            </a:r>
            <a:r>
              <a:rPr lang="cs-CZ" sz="2800" dirty="0">
                <a:solidFill>
                  <a:srgbClr val="0070C0"/>
                </a:solidFill>
              </a:rPr>
              <a:t> </a:t>
            </a:r>
            <a:r>
              <a:rPr lang="cs-CZ" sz="2800" dirty="0" err="1">
                <a:solidFill>
                  <a:srgbClr val="0070C0"/>
                </a:solidFill>
              </a:rPr>
              <a:t>Planning</a:t>
            </a:r>
            <a:r>
              <a:rPr lang="cs-CZ" sz="2800" dirty="0">
                <a:solidFill>
                  <a:srgbClr val="0070C0"/>
                </a:solidFill>
              </a:rPr>
              <a:t> </a:t>
            </a:r>
            <a:r>
              <a:rPr lang="cs-CZ" sz="2800" dirty="0" err="1">
                <a:solidFill>
                  <a:srgbClr val="0070C0"/>
                </a:solidFill>
              </a:rPr>
              <a:t>System</a:t>
            </a:r>
            <a:r>
              <a:rPr lang="cs-CZ" sz="2800" dirty="0">
                <a:solidFill>
                  <a:srgbClr val="0070C0"/>
                </a:solidFill>
              </a:rPr>
              <a:t> ?</a:t>
            </a:r>
            <a:r>
              <a:rPr lang="cs-CZ" sz="2800" dirty="0"/>
              <a:t/>
            </a:r>
            <a:br>
              <a:rPr lang="cs-CZ" sz="2800" dirty="0"/>
            </a:br>
            <a:r>
              <a:rPr lang="cs-CZ" sz="2800" dirty="0">
                <a:solidFill>
                  <a:srgbClr val="0070C0"/>
                </a:solidFill>
              </a:rPr>
              <a:t> </a:t>
            </a:r>
          </a:p>
        </p:txBody>
      </p:sp>
      <p:sp>
        <p:nvSpPr>
          <p:cNvPr id="4" name="Obdélník 3"/>
          <p:cNvSpPr/>
          <p:nvPr/>
        </p:nvSpPr>
        <p:spPr>
          <a:xfrm>
            <a:off x="1019791" y="1550772"/>
            <a:ext cx="7560840" cy="1754326"/>
          </a:xfrm>
          <a:prstGeom prst="rect">
            <a:avLst/>
          </a:prstGeom>
        </p:spPr>
        <p:txBody>
          <a:bodyPr wrap="square">
            <a:spAutoFit/>
          </a:bodyPr>
          <a:lstStyle/>
          <a:p>
            <a:r>
              <a:rPr lang="en-GB" dirty="0"/>
              <a:t>Microsoft Dynamics NAV </a:t>
            </a:r>
            <a:r>
              <a:rPr lang="cs-CZ" dirty="0" smtClean="0"/>
              <a:t>2018 </a:t>
            </a:r>
            <a:r>
              <a:rPr lang="en-GB" dirty="0" smtClean="0"/>
              <a:t>is </a:t>
            </a:r>
            <a:r>
              <a:rPr lang="en-GB" dirty="0"/>
              <a:t>an ERP system.  But why is it an ERP system? What are the main features of an ERP </a:t>
            </a:r>
            <a:r>
              <a:rPr lang="en-GB" dirty="0" err="1"/>
              <a:t>syst</a:t>
            </a:r>
            <a:r>
              <a:rPr lang="cs-CZ" dirty="0"/>
              <a:t>e</a:t>
            </a:r>
            <a:r>
              <a:rPr lang="en-GB" dirty="0"/>
              <a:t>m</a:t>
            </a:r>
            <a:r>
              <a:rPr lang="cs-CZ" dirty="0"/>
              <a:t>,</a:t>
            </a:r>
            <a:r>
              <a:rPr lang="en-GB" dirty="0"/>
              <a:t> and how do we recognize these in Microsoft Dynamics NAV? </a:t>
            </a:r>
            <a:endParaRPr lang="cs-CZ" dirty="0"/>
          </a:p>
          <a:p>
            <a:endParaRPr lang="cs-CZ" dirty="0"/>
          </a:p>
          <a:p>
            <a:r>
              <a:rPr lang="en-GB" dirty="0"/>
              <a:t>Let's have a look at the overview slide.  So one of the challenges that some companies might have to address is one </a:t>
            </a:r>
            <a:r>
              <a:rPr lang="en-GB" b="1" dirty="0"/>
              <a:t>of island systems</a:t>
            </a:r>
            <a:r>
              <a:rPr lang="en-GB" dirty="0"/>
              <a:t>.  </a:t>
            </a:r>
            <a:endParaRPr lang="cs-CZ" dirty="0"/>
          </a:p>
        </p:txBody>
      </p:sp>
      <p:pic>
        <p:nvPicPr>
          <p:cNvPr id="5" name="Obrázek 4"/>
          <p:cNvPicPr/>
          <p:nvPr/>
        </p:nvPicPr>
        <p:blipFill>
          <a:blip r:embed="rId2"/>
          <a:stretch>
            <a:fillRect/>
          </a:stretch>
        </p:blipFill>
        <p:spPr>
          <a:xfrm>
            <a:off x="1019791" y="3635192"/>
            <a:ext cx="4392568" cy="2973591"/>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2268" y="3645025"/>
            <a:ext cx="4416893" cy="2953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36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2800" dirty="0" smtClean="0">
                <a:solidFill>
                  <a:srgbClr val="0070C0"/>
                </a:solidFill>
              </a:rPr>
              <a:t>What is ERP (home study)?</a:t>
            </a:r>
            <a:br>
              <a:rPr lang="en-US" sz="2800" dirty="0" smtClean="0">
                <a:solidFill>
                  <a:srgbClr val="0070C0"/>
                </a:solidFill>
              </a:rPr>
            </a:br>
            <a:endParaRPr lang="en-US" sz="2800" dirty="0">
              <a:solidFill>
                <a:srgbClr val="0070C0"/>
              </a:solidFill>
            </a:endParaRPr>
          </a:p>
        </p:txBody>
      </p:sp>
      <p:sp>
        <p:nvSpPr>
          <p:cNvPr id="3" name="Zástupný symbol pro obsah 2"/>
          <p:cNvSpPr>
            <a:spLocks noGrp="1"/>
          </p:cNvSpPr>
          <p:nvPr>
            <p:ph idx="1"/>
          </p:nvPr>
        </p:nvSpPr>
        <p:spPr/>
        <p:txBody>
          <a:bodyPr>
            <a:normAutofit/>
          </a:bodyPr>
          <a:lstStyle/>
          <a:p>
            <a:r>
              <a:rPr lang="en-US" sz="2400" dirty="0" smtClean="0">
                <a:solidFill>
                  <a:srgbClr val="0070C0"/>
                </a:solidFill>
              </a:rPr>
              <a:t>So everyone working with the system, for example, the bookkeeper in financial management, the sales representative in sales and marketing, the warehouse worker in the warehouse management, the HR manager in human resources and so on, so they all work with the system in their specific application department but with a </a:t>
            </a:r>
            <a:r>
              <a:rPr lang="en-US" sz="2400" b="1" dirty="0" smtClean="0">
                <a:solidFill>
                  <a:srgbClr val="0070C0"/>
                </a:solidFill>
              </a:rPr>
              <a:t>shared database</a:t>
            </a:r>
            <a:r>
              <a:rPr lang="en-US" sz="2400" dirty="0" smtClean="0">
                <a:solidFill>
                  <a:srgbClr val="0070C0"/>
                </a:solidFill>
              </a:rPr>
              <a:t>.  And that's very, very important.  </a:t>
            </a:r>
            <a:r>
              <a:rPr lang="en-US" sz="2400" b="1" dirty="0" smtClean="0">
                <a:solidFill>
                  <a:srgbClr val="0070C0"/>
                </a:solidFill>
              </a:rPr>
              <a:t>That's one of the main features of an ERP system </a:t>
            </a:r>
            <a:r>
              <a:rPr lang="en-US" sz="2400" dirty="0" smtClean="0">
                <a:solidFill>
                  <a:srgbClr val="0070C0"/>
                </a:solidFill>
              </a:rPr>
              <a:t>which stands as Enterprise Resource Planning System </a:t>
            </a:r>
            <a:endParaRPr lang="en-US" sz="2400" dirty="0">
              <a:solidFill>
                <a:srgbClr val="0070C0"/>
              </a:solidFill>
            </a:endParaRPr>
          </a:p>
        </p:txBody>
      </p:sp>
    </p:spTree>
    <p:extLst>
      <p:ext uri="{BB962C8B-B14F-4D97-AF65-F5344CB8AC3E}">
        <p14:creationId xmlns:p14="http://schemas.microsoft.com/office/powerpoint/2010/main" val="84477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z="2800" dirty="0">
                <a:solidFill>
                  <a:srgbClr val="0070C0"/>
                </a:solidFill>
              </a:rPr>
              <a:t>What is the relation between fields </a:t>
            </a:r>
            <a:r>
              <a:rPr lang="en-GB" sz="2800" dirty="0" smtClean="0">
                <a:solidFill>
                  <a:srgbClr val="0070C0"/>
                </a:solidFill>
              </a:rPr>
              <a:t>(</a:t>
            </a:r>
            <a:r>
              <a:rPr lang="cs-CZ" sz="2800" dirty="0" err="1" smtClean="0">
                <a:solidFill>
                  <a:srgbClr val="0070C0"/>
                </a:solidFill>
              </a:rPr>
              <a:t>key</a:t>
            </a:r>
            <a:r>
              <a:rPr lang="cs-CZ" sz="2800" dirty="0" smtClean="0">
                <a:solidFill>
                  <a:srgbClr val="0070C0"/>
                </a:solidFill>
              </a:rPr>
              <a:t> </a:t>
            </a:r>
            <a:r>
              <a:rPr lang="en-GB" sz="2800" dirty="0" smtClean="0">
                <a:solidFill>
                  <a:srgbClr val="0070C0"/>
                </a:solidFill>
              </a:rPr>
              <a:t>F4</a:t>
            </a:r>
            <a:r>
              <a:rPr lang="cs-CZ" sz="2800" dirty="0" smtClean="0">
                <a:solidFill>
                  <a:srgbClr val="0070C0"/>
                </a:solidFill>
              </a:rPr>
              <a:t> </a:t>
            </a:r>
            <a:r>
              <a:rPr lang="cs-CZ" sz="2800" dirty="0" err="1">
                <a:solidFill>
                  <a:srgbClr val="0070C0"/>
                </a:solidFill>
              </a:rPr>
              <a:t>or</a:t>
            </a:r>
            <a:r>
              <a:rPr lang="cs-CZ" sz="2800" dirty="0">
                <a:solidFill>
                  <a:srgbClr val="0070C0"/>
                </a:solidFill>
              </a:rPr>
              <a:t> </a:t>
            </a:r>
            <a:r>
              <a:rPr lang="cs-CZ" sz="2800" dirty="0" err="1">
                <a:solidFill>
                  <a:srgbClr val="0070C0"/>
                </a:solidFill>
              </a:rPr>
              <a:t>mouse</a:t>
            </a:r>
            <a:r>
              <a:rPr lang="cs-CZ" sz="2800" dirty="0">
                <a:solidFill>
                  <a:srgbClr val="0070C0"/>
                </a:solidFill>
              </a:rPr>
              <a:t> </a:t>
            </a:r>
            <a:r>
              <a:rPr lang="cs-CZ" sz="2800" dirty="0" err="1">
                <a:solidFill>
                  <a:srgbClr val="0070C0"/>
                </a:solidFill>
              </a:rPr>
              <a:t>click</a:t>
            </a:r>
            <a:r>
              <a:rPr lang="en-GB" sz="2800" dirty="0">
                <a:solidFill>
                  <a:srgbClr val="0070C0"/>
                </a:solidFill>
              </a:rPr>
              <a:t>)? </a:t>
            </a:r>
            <a:r>
              <a:rPr lang="cs-CZ" dirty="0"/>
              <a:t/>
            </a:r>
            <a:br>
              <a:rPr lang="cs-CZ" dirty="0"/>
            </a:br>
            <a:endParaRPr lang="cs-CZ" dirty="0"/>
          </a:p>
        </p:txBody>
      </p:sp>
      <p:pic>
        <p:nvPicPr>
          <p:cNvPr id="4" name="Obrázek 3"/>
          <p:cNvPicPr>
            <a:picLocks noChangeAspect="1"/>
          </p:cNvPicPr>
          <p:nvPr/>
        </p:nvPicPr>
        <p:blipFill>
          <a:blip r:embed="rId2"/>
          <a:stretch>
            <a:fillRect/>
          </a:stretch>
        </p:blipFill>
        <p:spPr>
          <a:xfrm>
            <a:off x="609872" y="1292528"/>
            <a:ext cx="8276190" cy="1180952"/>
          </a:xfrm>
          <a:prstGeom prst="rect">
            <a:avLst/>
          </a:prstGeom>
          <a:ln>
            <a:solidFill>
              <a:srgbClr val="FF0000"/>
            </a:solidFill>
          </a:ln>
        </p:spPr>
      </p:pic>
      <p:cxnSp>
        <p:nvCxnSpPr>
          <p:cNvPr id="6" name="Přímá spojnice se šipkou 5"/>
          <p:cNvCxnSpPr/>
          <p:nvPr/>
        </p:nvCxnSpPr>
        <p:spPr>
          <a:xfrm>
            <a:off x="4006392" y="2441542"/>
            <a:ext cx="9427" cy="707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Obrázek 6"/>
          <p:cNvPicPr>
            <a:picLocks noChangeAspect="1"/>
          </p:cNvPicPr>
          <p:nvPr/>
        </p:nvPicPr>
        <p:blipFill>
          <a:blip r:embed="rId3"/>
          <a:stretch>
            <a:fillRect/>
          </a:stretch>
        </p:blipFill>
        <p:spPr>
          <a:xfrm>
            <a:off x="3026186" y="3148553"/>
            <a:ext cx="2123810" cy="1914286"/>
          </a:xfrm>
          <a:prstGeom prst="rect">
            <a:avLst/>
          </a:prstGeom>
        </p:spPr>
      </p:pic>
      <p:sp>
        <p:nvSpPr>
          <p:cNvPr id="9" name="Obdélník 8"/>
          <p:cNvSpPr/>
          <p:nvPr/>
        </p:nvSpPr>
        <p:spPr>
          <a:xfrm>
            <a:off x="3393649" y="4845377"/>
            <a:ext cx="612743" cy="17911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 name="Přímá spojnice se šipkou 10"/>
          <p:cNvCxnSpPr/>
          <p:nvPr/>
        </p:nvCxnSpPr>
        <p:spPr>
          <a:xfrm>
            <a:off x="4015819" y="4934932"/>
            <a:ext cx="141402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Obrázek 11"/>
          <p:cNvPicPr>
            <a:picLocks noChangeAspect="1"/>
          </p:cNvPicPr>
          <p:nvPr/>
        </p:nvPicPr>
        <p:blipFill>
          <a:blip r:embed="rId4"/>
          <a:stretch>
            <a:fillRect/>
          </a:stretch>
        </p:blipFill>
        <p:spPr>
          <a:xfrm>
            <a:off x="5429839" y="3155795"/>
            <a:ext cx="1505335" cy="1868692"/>
          </a:xfrm>
          <a:prstGeom prst="rect">
            <a:avLst/>
          </a:prstGeom>
          <a:ln>
            <a:solidFill>
              <a:srgbClr val="FF0000"/>
            </a:solidFill>
          </a:ln>
        </p:spPr>
      </p:pic>
      <p:cxnSp>
        <p:nvCxnSpPr>
          <p:cNvPr id="13" name="Přímá spojnice se šipkou 12"/>
          <p:cNvCxnSpPr/>
          <p:nvPr/>
        </p:nvCxnSpPr>
        <p:spPr>
          <a:xfrm>
            <a:off x="6779444" y="4738540"/>
            <a:ext cx="435573" cy="31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Obrázek 14"/>
          <p:cNvPicPr>
            <a:picLocks noChangeAspect="1"/>
          </p:cNvPicPr>
          <p:nvPr/>
        </p:nvPicPr>
        <p:blipFill>
          <a:blip r:embed="rId5"/>
          <a:stretch>
            <a:fillRect/>
          </a:stretch>
        </p:blipFill>
        <p:spPr>
          <a:xfrm>
            <a:off x="7240089" y="5223024"/>
            <a:ext cx="1320418" cy="778708"/>
          </a:xfrm>
          <a:prstGeom prst="rect">
            <a:avLst/>
          </a:prstGeom>
          <a:ln>
            <a:solidFill>
              <a:srgbClr val="FF0000"/>
            </a:solidFill>
          </a:ln>
        </p:spPr>
      </p:pic>
      <p:pic>
        <p:nvPicPr>
          <p:cNvPr id="17" name="Obrázek 16"/>
          <p:cNvPicPr>
            <a:picLocks noChangeAspect="1"/>
          </p:cNvPicPr>
          <p:nvPr/>
        </p:nvPicPr>
        <p:blipFill>
          <a:blip r:embed="rId6"/>
          <a:stretch>
            <a:fillRect/>
          </a:stretch>
        </p:blipFill>
        <p:spPr>
          <a:xfrm>
            <a:off x="7183322" y="3148553"/>
            <a:ext cx="2488172" cy="1871221"/>
          </a:xfrm>
          <a:prstGeom prst="rect">
            <a:avLst/>
          </a:prstGeom>
          <a:ln>
            <a:solidFill>
              <a:srgbClr val="FF0000"/>
            </a:solidFill>
          </a:ln>
        </p:spPr>
      </p:pic>
      <p:cxnSp>
        <p:nvCxnSpPr>
          <p:cNvPr id="19" name="Přímá spojnice se šipkou 18"/>
          <p:cNvCxnSpPr>
            <a:stCxn id="15" idx="1"/>
          </p:cNvCxnSpPr>
          <p:nvPr/>
        </p:nvCxnSpPr>
        <p:spPr>
          <a:xfrm flipH="1">
            <a:off x="6306532" y="5612378"/>
            <a:ext cx="933557"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21" name="Obrázek 20"/>
          <p:cNvPicPr>
            <a:picLocks noChangeAspect="1"/>
          </p:cNvPicPr>
          <p:nvPr/>
        </p:nvPicPr>
        <p:blipFill>
          <a:blip r:embed="rId7"/>
          <a:stretch>
            <a:fillRect/>
          </a:stretch>
        </p:blipFill>
        <p:spPr>
          <a:xfrm>
            <a:off x="4124296" y="5223024"/>
            <a:ext cx="2191301" cy="1098424"/>
          </a:xfrm>
          <a:prstGeom prst="rect">
            <a:avLst/>
          </a:prstGeom>
          <a:ln>
            <a:solidFill>
              <a:srgbClr val="00B050"/>
            </a:solidFill>
          </a:ln>
        </p:spPr>
      </p:pic>
      <p:pic>
        <p:nvPicPr>
          <p:cNvPr id="23" name="Obrázek 22"/>
          <p:cNvPicPr>
            <a:picLocks noChangeAspect="1"/>
          </p:cNvPicPr>
          <p:nvPr/>
        </p:nvPicPr>
        <p:blipFill>
          <a:blip r:embed="rId8"/>
          <a:stretch>
            <a:fillRect/>
          </a:stretch>
        </p:blipFill>
        <p:spPr>
          <a:xfrm>
            <a:off x="1180123" y="5236641"/>
            <a:ext cx="2552295" cy="765091"/>
          </a:xfrm>
          <a:prstGeom prst="rect">
            <a:avLst/>
          </a:prstGeom>
          <a:ln>
            <a:solidFill>
              <a:srgbClr val="00B050"/>
            </a:solidFill>
          </a:ln>
        </p:spPr>
      </p:pic>
      <p:cxnSp>
        <p:nvCxnSpPr>
          <p:cNvPr id="24" name="Přímá spojnice se šipkou 23"/>
          <p:cNvCxnSpPr/>
          <p:nvPr/>
        </p:nvCxnSpPr>
        <p:spPr>
          <a:xfrm flipH="1" flipV="1">
            <a:off x="3700020" y="5737912"/>
            <a:ext cx="388071" cy="785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Přímá spojnice se šipkou 27"/>
          <p:cNvCxnSpPr/>
          <p:nvPr/>
        </p:nvCxnSpPr>
        <p:spPr>
          <a:xfrm flipH="1" flipV="1">
            <a:off x="2121031" y="4738540"/>
            <a:ext cx="611172" cy="8738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 name="Obrázek 29"/>
          <p:cNvPicPr>
            <a:picLocks noChangeAspect="1"/>
          </p:cNvPicPr>
          <p:nvPr/>
        </p:nvPicPr>
        <p:blipFill>
          <a:blip r:embed="rId9"/>
          <a:stretch>
            <a:fillRect/>
          </a:stretch>
        </p:blipFill>
        <p:spPr>
          <a:xfrm>
            <a:off x="415005" y="3883597"/>
            <a:ext cx="2487107" cy="854943"/>
          </a:xfrm>
          <a:prstGeom prst="rect">
            <a:avLst/>
          </a:prstGeom>
          <a:ln>
            <a:solidFill>
              <a:srgbClr val="FF0000"/>
            </a:solidFill>
          </a:ln>
        </p:spPr>
      </p:pic>
      <p:sp>
        <p:nvSpPr>
          <p:cNvPr id="3" name="Obdélník 2"/>
          <p:cNvSpPr/>
          <p:nvPr/>
        </p:nvSpPr>
        <p:spPr>
          <a:xfrm>
            <a:off x="8189259" y="5338482"/>
            <a:ext cx="268941" cy="40728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délník 4"/>
          <p:cNvSpPr/>
          <p:nvPr/>
        </p:nvSpPr>
        <p:spPr>
          <a:xfrm>
            <a:off x="5429839" y="2626237"/>
            <a:ext cx="4353179" cy="369332"/>
          </a:xfrm>
          <a:prstGeom prst="rect">
            <a:avLst/>
          </a:prstGeom>
        </p:spPr>
        <p:txBody>
          <a:bodyPr wrap="none">
            <a:spAutoFit/>
          </a:bodyPr>
          <a:lstStyle/>
          <a:p>
            <a:r>
              <a:rPr lang="en-US" dirty="0">
                <a:solidFill>
                  <a:srgbClr val="FF0000"/>
                </a:solidFill>
              </a:rPr>
              <a:t>How many </a:t>
            </a:r>
            <a:r>
              <a:rPr lang="cs-CZ" dirty="0" smtClean="0">
                <a:solidFill>
                  <a:srgbClr val="FF0000"/>
                </a:solidFill>
              </a:rPr>
              <a:t>relations</a:t>
            </a:r>
            <a:r>
              <a:rPr lang="en-US" dirty="0" smtClean="0">
                <a:solidFill>
                  <a:srgbClr val="FF0000"/>
                </a:solidFill>
              </a:rPr>
              <a:t> </a:t>
            </a:r>
            <a:r>
              <a:rPr lang="en-US" dirty="0">
                <a:solidFill>
                  <a:srgbClr val="FF0000"/>
                </a:solidFill>
              </a:rPr>
              <a:t>are shown in this </a:t>
            </a:r>
            <a:r>
              <a:rPr lang="en-US" dirty="0" smtClean="0">
                <a:solidFill>
                  <a:srgbClr val="FF0000"/>
                </a:solidFill>
              </a:rPr>
              <a:t>slide</a:t>
            </a:r>
            <a:r>
              <a:rPr lang="cs-CZ"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2773490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err="1">
                <a:solidFill>
                  <a:srgbClr val="0070C0"/>
                </a:solidFill>
              </a:rPr>
              <a:t>What</a:t>
            </a:r>
            <a:r>
              <a:rPr lang="cs-CZ" sz="2800" dirty="0">
                <a:solidFill>
                  <a:srgbClr val="0070C0"/>
                </a:solidFill>
              </a:rPr>
              <a:t> </a:t>
            </a:r>
            <a:r>
              <a:rPr lang="cs-CZ" sz="2800" dirty="0" err="1">
                <a:solidFill>
                  <a:srgbClr val="0070C0"/>
                </a:solidFill>
              </a:rPr>
              <a:t>is</a:t>
            </a:r>
            <a:r>
              <a:rPr lang="cs-CZ" sz="2800" dirty="0">
                <a:solidFill>
                  <a:srgbClr val="0070C0"/>
                </a:solidFill>
              </a:rPr>
              <a:t> </a:t>
            </a:r>
            <a:r>
              <a:rPr lang="cs-CZ" sz="2800" dirty="0" err="1">
                <a:solidFill>
                  <a:srgbClr val="0070C0"/>
                </a:solidFill>
              </a:rPr>
              <a:t>the</a:t>
            </a:r>
            <a:r>
              <a:rPr lang="cs-CZ" sz="2800" dirty="0">
                <a:solidFill>
                  <a:srgbClr val="0070C0"/>
                </a:solidFill>
              </a:rPr>
              <a:t> </a:t>
            </a:r>
            <a:r>
              <a:rPr lang="cs-CZ" sz="2800" dirty="0" err="1" smtClean="0">
                <a:solidFill>
                  <a:srgbClr val="0070C0"/>
                </a:solidFill>
              </a:rPr>
              <a:t>Customer</a:t>
            </a:r>
            <a:r>
              <a:rPr lang="cs-CZ" sz="2800" dirty="0" smtClean="0">
                <a:solidFill>
                  <a:srgbClr val="0070C0"/>
                </a:solidFill>
              </a:rPr>
              <a:t> </a:t>
            </a:r>
            <a:r>
              <a:rPr lang="cs-CZ" sz="2800" dirty="0">
                <a:solidFill>
                  <a:srgbClr val="0070C0"/>
                </a:solidFill>
              </a:rPr>
              <a:t>(</a:t>
            </a:r>
            <a:r>
              <a:rPr lang="cs-CZ" sz="2800" dirty="0" err="1">
                <a:solidFill>
                  <a:srgbClr val="0070C0"/>
                </a:solidFill>
              </a:rPr>
              <a:t>Vendor</a:t>
            </a:r>
            <a:r>
              <a:rPr lang="cs-CZ" sz="2800" dirty="0">
                <a:solidFill>
                  <a:srgbClr val="0070C0"/>
                </a:solidFill>
              </a:rPr>
              <a:t>) balance ?</a:t>
            </a:r>
            <a:r>
              <a:rPr lang="cs-CZ" dirty="0"/>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1" y="1196753"/>
            <a:ext cx="7184101" cy="2288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7158" y="3066346"/>
            <a:ext cx="7264946" cy="3224252"/>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0" name="Přímá spojnice se šipkou 9"/>
          <p:cNvCxnSpPr/>
          <p:nvPr/>
        </p:nvCxnSpPr>
        <p:spPr>
          <a:xfrm>
            <a:off x="8624664" y="2429272"/>
            <a:ext cx="0" cy="49567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5087889" y="3300765"/>
            <a:ext cx="3339247" cy="369332"/>
          </a:xfrm>
          <a:prstGeom prst="rect">
            <a:avLst/>
          </a:prstGeom>
          <a:noFill/>
        </p:spPr>
        <p:txBody>
          <a:bodyPr wrap="none" rtlCol="0">
            <a:spAutoFit/>
          </a:bodyPr>
          <a:lstStyle/>
          <a:p>
            <a:r>
              <a:rPr lang="cs-CZ" dirty="0" err="1">
                <a:solidFill>
                  <a:srgbClr val="0070C0"/>
                </a:solidFill>
              </a:rPr>
              <a:t>What</a:t>
            </a:r>
            <a:r>
              <a:rPr lang="cs-CZ" dirty="0">
                <a:solidFill>
                  <a:srgbClr val="0070C0"/>
                </a:solidFill>
              </a:rPr>
              <a:t> has </a:t>
            </a:r>
            <a:r>
              <a:rPr lang="cs-CZ" dirty="0" err="1">
                <a:solidFill>
                  <a:srgbClr val="0070C0"/>
                </a:solidFill>
              </a:rPr>
              <a:t>been</a:t>
            </a:r>
            <a:r>
              <a:rPr lang="cs-CZ" dirty="0">
                <a:solidFill>
                  <a:srgbClr val="0070C0"/>
                </a:solidFill>
              </a:rPr>
              <a:t> </a:t>
            </a:r>
            <a:r>
              <a:rPr lang="cs-CZ" dirty="0" err="1">
                <a:solidFill>
                  <a:srgbClr val="0070C0"/>
                </a:solidFill>
              </a:rPr>
              <a:t>posted</a:t>
            </a:r>
            <a:r>
              <a:rPr lang="cs-CZ" dirty="0">
                <a:solidFill>
                  <a:srgbClr val="0070C0"/>
                </a:solidFill>
              </a:rPr>
              <a:t> in </a:t>
            </a:r>
            <a:r>
              <a:rPr lang="cs-CZ" dirty="0" err="1">
                <a:solidFill>
                  <a:srgbClr val="0070C0"/>
                </a:solidFill>
              </a:rPr>
              <a:t>the</a:t>
            </a:r>
            <a:r>
              <a:rPr lang="cs-CZ" dirty="0">
                <a:solidFill>
                  <a:srgbClr val="0070C0"/>
                </a:solidFill>
              </a:rPr>
              <a:t> past</a:t>
            </a:r>
          </a:p>
        </p:txBody>
      </p:sp>
      <p:sp>
        <p:nvSpPr>
          <p:cNvPr id="3" name="Pravá složená závorka 2"/>
          <p:cNvSpPr/>
          <p:nvPr/>
        </p:nvSpPr>
        <p:spPr>
          <a:xfrm>
            <a:off x="9560194" y="1593062"/>
            <a:ext cx="45719" cy="13318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 name="TextovéPole 4"/>
          <p:cNvSpPr txBox="1"/>
          <p:nvPr/>
        </p:nvSpPr>
        <p:spPr>
          <a:xfrm flipH="1">
            <a:off x="9746692" y="1658838"/>
            <a:ext cx="2273511" cy="1200329"/>
          </a:xfrm>
          <a:prstGeom prst="rect">
            <a:avLst/>
          </a:prstGeom>
          <a:noFill/>
        </p:spPr>
        <p:txBody>
          <a:bodyPr wrap="square" rtlCol="0">
            <a:spAutoFit/>
          </a:bodyPr>
          <a:lstStyle/>
          <a:p>
            <a:r>
              <a:rPr lang="en-US" dirty="0" smtClean="0">
                <a:solidFill>
                  <a:srgbClr val="0070C0"/>
                </a:solidFill>
              </a:rPr>
              <a:t>It is Calculated field. </a:t>
            </a:r>
          </a:p>
          <a:p>
            <a:r>
              <a:rPr lang="en-US" dirty="0" smtClean="0">
                <a:solidFill>
                  <a:srgbClr val="0070C0"/>
                </a:solidFill>
              </a:rPr>
              <a:t>This figure (amount )  is not stored in database </a:t>
            </a:r>
            <a:r>
              <a:rPr lang="en-US" dirty="0">
                <a:solidFill>
                  <a:srgbClr val="0070C0"/>
                </a:solidFill>
              </a:rPr>
              <a:t>!</a:t>
            </a:r>
          </a:p>
        </p:txBody>
      </p:sp>
    </p:spTree>
    <p:extLst>
      <p:ext uri="{BB962C8B-B14F-4D97-AF65-F5344CB8AC3E}">
        <p14:creationId xmlns:p14="http://schemas.microsoft.com/office/powerpoint/2010/main" val="346838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 calcmode="lin" valueType="num">
                                      <p:cBhvr additive="base">
                                        <p:cTn id="17" dur="500" fill="hold"/>
                                        <p:tgtEl>
                                          <p:spTgt spid="3075"/>
                                        </p:tgtEl>
                                        <p:attrNameLst>
                                          <p:attrName>ppt_x</p:attrName>
                                        </p:attrNameLst>
                                      </p:cBhvr>
                                      <p:tavLst>
                                        <p:tav tm="0">
                                          <p:val>
                                            <p:strVal val="#ppt_x"/>
                                          </p:val>
                                        </p:tav>
                                        <p:tav tm="100000">
                                          <p:val>
                                            <p:strVal val="#ppt_x"/>
                                          </p:val>
                                        </p:tav>
                                      </p:tavLst>
                                    </p:anim>
                                    <p:anim calcmode="lin" valueType="num">
                                      <p:cBhvr additive="base">
                                        <p:cTn id="1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additive="base">
                                        <p:cTn id="2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additive="base">
                                        <p:cTn id="3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 calcmode="lin" valueType="num">
                                      <p:cBhvr additive="base">
                                        <p:cTn id="4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2800" dirty="0" smtClean="0">
                <a:solidFill>
                  <a:srgbClr val="0070C0"/>
                </a:solidFill>
              </a:rPr>
              <a:t>What is the meaning of Customer credit limit (one of many examples) ?</a:t>
            </a:r>
            <a:br>
              <a:rPr lang="en-US" sz="2800" dirty="0" smtClean="0">
                <a:solidFill>
                  <a:srgbClr val="0070C0"/>
                </a:solidFill>
              </a:rPr>
            </a:br>
            <a:endParaRPr lang="en-US" sz="2800" dirty="0">
              <a:solidFill>
                <a:srgbClr val="0070C0"/>
              </a:solidFill>
            </a:endParaRPr>
          </a:p>
        </p:txBody>
      </p:sp>
      <p:pic>
        <p:nvPicPr>
          <p:cNvPr id="4" name="Obrázek 3"/>
          <p:cNvPicPr>
            <a:picLocks noChangeAspect="1"/>
          </p:cNvPicPr>
          <p:nvPr/>
        </p:nvPicPr>
        <p:blipFill>
          <a:blip r:embed="rId2"/>
          <a:stretch>
            <a:fillRect/>
          </a:stretch>
        </p:blipFill>
        <p:spPr>
          <a:xfrm>
            <a:off x="1200346" y="3081764"/>
            <a:ext cx="4580876" cy="2283368"/>
          </a:xfrm>
          <a:prstGeom prst="rect">
            <a:avLst/>
          </a:prstGeom>
          <a:ln>
            <a:solidFill>
              <a:schemeClr val="accent1"/>
            </a:solidFill>
          </a:ln>
        </p:spPr>
      </p:pic>
      <p:pic>
        <p:nvPicPr>
          <p:cNvPr id="5" name="Obrázek 4"/>
          <p:cNvPicPr>
            <a:picLocks noChangeAspect="1"/>
          </p:cNvPicPr>
          <p:nvPr/>
        </p:nvPicPr>
        <p:blipFill>
          <a:blip r:embed="rId3"/>
          <a:stretch>
            <a:fillRect/>
          </a:stretch>
        </p:blipFill>
        <p:spPr>
          <a:xfrm>
            <a:off x="6393825" y="3022275"/>
            <a:ext cx="4085714" cy="2342857"/>
          </a:xfrm>
          <a:prstGeom prst="rect">
            <a:avLst/>
          </a:prstGeom>
          <a:ln>
            <a:solidFill>
              <a:schemeClr val="accent1"/>
            </a:solidFill>
          </a:ln>
        </p:spPr>
      </p:pic>
      <p:sp>
        <p:nvSpPr>
          <p:cNvPr id="11" name="Obdélník 10"/>
          <p:cNvSpPr/>
          <p:nvPr/>
        </p:nvSpPr>
        <p:spPr>
          <a:xfrm>
            <a:off x="1200345" y="1480380"/>
            <a:ext cx="9279193" cy="1015663"/>
          </a:xfrm>
          <a:prstGeom prst="rect">
            <a:avLst/>
          </a:prstGeom>
        </p:spPr>
        <p:txBody>
          <a:bodyPr wrap="square">
            <a:spAutoFit/>
          </a:bodyPr>
          <a:lstStyle/>
          <a:p>
            <a:pPr>
              <a:spcAft>
                <a:spcPts val="0"/>
              </a:spcAft>
            </a:pPr>
            <a:r>
              <a:rPr lang="en-US" sz="20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If the amount on already invoiced and not yet paid  invoices exceeds this credit limit, the user will receive a message that the limit has been exceeded, and no other invoices are issued</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6081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500" dirty="0">
                <a:solidFill>
                  <a:srgbClr val="0070C0"/>
                </a:solidFill>
              </a:rPr>
              <a:t> </a:t>
            </a:r>
            <a:r>
              <a:rPr lang="en-GB" sz="2500" dirty="0">
                <a:solidFill>
                  <a:srgbClr val="0070C0"/>
                </a:solidFill>
              </a:rPr>
              <a:t>Name essential economic documents used to control</a:t>
            </a:r>
            <a:r>
              <a:rPr lang="cs-CZ" sz="2500" dirty="0">
                <a:solidFill>
                  <a:srgbClr val="0070C0"/>
                </a:solidFill>
              </a:rPr>
              <a:t> </a:t>
            </a:r>
            <a:r>
              <a:rPr lang="en-US" sz="2500" dirty="0">
                <a:solidFill>
                  <a:srgbClr val="0070C0"/>
                </a:solidFill>
              </a:rPr>
              <a:t>enterprise </a:t>
            </a:r>
            <a:br>
              <a:rPr lang="en-US" sz="2500" dirty="0">
                <a:solidFill>
                  <a:srgbClr val="0070C0"/>
                </a:solidFill>
              </a:rPr>
            </a:br>
            <a:endParaRPr lang="en-US" sz="2500" dirty="0">
              <a:solidFill>
                <a:srgbClr val="0070C0"/>
              </a:solidFill>
            </a:endParaRPr>
          </a:p>
        </p:txBody>
      </p:sp>
      <p:sp>
        <p:nvSpPr>
          <p:cNvPr id="3" name="Zástupný symbol pro obsah 2"/>
          <p:cNvSpPr>
            <a:spLocks noGrp="1"/>
          </p:cNvSpPr>
          <p:nvPr>
            <p:ph idx="1"/>
          </p:nvPr>
        </p:nvSpPr>
        <p:spPr/>
        <p:txBody>
          <a:bodyPr/>
          <a:lstStyle/>
          <a:p>
            <a:r>
              <a:rPr lang="en-US" dirty="0">
                <a:solidFill>
                  <a:srgbClr val="0070C0"/>
                </a:solidFill>
              </a:rPr>
              <a:t>Quotes</a:t>
            </a:r>
          </a:p>
          <a:p>
            <a:r>
              <a:rPr lang="en-US" dirty="0">
                <a:solidFill>
                  <a:srgbClr val="0070C0"/>
                </a:solidFill>
              </a:rPr>
              <a:t>Sales and Purchase Orders </a:t>
            </a:r>
          </a:p>
          <a:p>
            <a:r>
              <a:rPr lang="en-US" dirty="0">
                <a:solidFill>
                  <a:srgbClr val="0070C0"/>
                </a:solidFill>
              </a:rPr>
              <a:t>Invoices</a:t>
            </a:r>
          </a:p>
          <a:p>
            <a:r>
              <a:rPr lang="en-US" dirty="0">
                <a:solidFill>
                  <a:srgbClr val="0070C0"/>
                </a:solidFill>
              </a:rPr>
              <a:t>Delivery lists</a:t>
            </a:r>
          </a:p>
          <a:p>
            <a:r>
              <a:rPr lang="en-US" dirty="0">
                <a:solidFill>
                  <a:srgbClr val="0070C0"/>
                </a:solidFill>
              </a:rPr>
              <a:t>Credit memos</a:t>
            </a:r>
          </a:p>
          <a:p>
            <a:r>
              <a:rPr lang="en-US" dirty="0">
                <a:solidFill>
                  <a:srgbClr val="0070C0"/>
                </a:solidFill>
              </a:rPr>
              <a:t>Transfer orders</a:t>
            </a:r>
          </a:p>
          <a:p>
            <a:r>
              <a:rPr lang="en-US" dirty="0">
                <a:solidFill>
                  <a:srgbClr val="0070C0"/>
                </a:solidFill>
              </a:rPr>
              <a:t>Production orders</a:t>
            </a:r>
          </a:p>
          <a:p>
            <a:endParaRPr lang="cs-CZ" dirty="0"/>
          </a:p>
          <a:p>
            <a:endParaRPr lang="cs-CZ" dirty="0"/>
          </a:p>
        </p:txBody>
      </p:sp>
      <p:pic>
        <p:nvPicPr>
          <p:cNvPr id="4" name="Obrázek 3"/>
          <p:cNvPicPr>
            <a:picLocks noChangeAspect="1"/>
          </p:cNvPicPr>
          <p:nvPr/>
        </p:nvPicPr>
        <p:blipFill>
          <a:blip r:embed="rId2"/>
          <a:stretch>
            <a:fillRect/>
          </a:stretch>
        </p:blipFill>
        <p:spPr>
          <a:xfrm>
            <a:off x="5538273" y="2235386"/>
            <a:ext cx="2000000" cy="2390476"/>
          </a:xfrm>
          <a:prstGeom prst="rect">
            <a:avLst/>
          </a:prstGeom>
          <a:ln>
            <a:solidFill>
              <a:schemeClr val="accent1"/>
            </a:solidFill>
          </a:ln>
        </p:spPr>
      </p:pic>
      <p:pic>
        <p:nvPicPr>
          <p:cNvPr id="5" name="Obrázek 4"/>
          <p:cNvPicPr>
            <a:picLocks noChangeAspect="1"/>
          </p:cNvPicPr>
          <p:nvPr/>
        </p:nvPicPr>
        <p:blipFill>
          <a:blip r:embed="rId3"/>
          <a:stretch>
            <a:fillRect/>
          </a:stretch>
        </p:blipFill>
        <p:spPr>
          <a:xfrm>
            <a:off x="8181153" y="2220856"/>
            <a:ext cx="2136117" cy="2357481"/>
          </a:xfrm>
          <a:prstGeom prst="rect">
            <a:avLst/>
          </a:prstGeom>
          <a:ln>
            <a:solidFill>
              <a:schemeClr val="accent1"/>
            </a:solidFill>
          </a:ln>
        </p:spPr>
      </p:pic>
      <p:sp>
        <p:nvSpPr>
          <p:cNvPr id="6" name="TextovéPole 5"/>
          <p:cNvSpPr txBox="1"/>
          <p:nvPr/>
        </p:nvSpPr>
        <p:spPr>
          <a:xfrm>
            <a:off x="6208695" y="1825625"/>
            <a:ext cx="659155" cy="369332"/>
          </a:xfrm>
          <a:prstGeom prst="rect">
            <a:avLst/>
          </a:prstGeom>
          <a:noFill/>
        </p:spPr>
        <p:txBody>
          <a:bodyPr wrap="none" rtlCol="0">
            <a:spAutoFit/>
          </a:bodyPr>
          <a:lstStyle/>
          <a:p>
            <a:r>
              <a:rPr lang="cs-CZ" dirty="0">
                <a:solidFill>
                  <a:srgbClr val="0070C0"/>
                </a:solidFill>
              </a:rPr>
              <a:t>Sales</a:t>
            </a:r>
          </a:p>
        </p:txBody>
      </p:sp>
      <p:sp>
        <p:nvSpPr>
          <p:cNvPr id="7" name="TextovéPole 6"/>
          <p:cNvSpPr txBox="1"/>
          <p:nvPr/>
        </p:nvSpPr>
        <p:spPr>
          <a:xfrm>
            <a:off x="8767624" y="1784056"/>
            <a:ext cx="1037272" cy="369332"/>
          </a:xfrm>
          <a:prstGeom prst="rect">
            <a:avLst/>
          </a:prstGeom>
          <a:noFill/>
        </p:spPr>
        <p:txBody>
          <a:bodyPr wrap="none" rtlCol="0">
            <a:spAutoFit/>
          </a:bodyPr>
          <a:lstStyle/>
          <a:p>
            <a:r>
              <a:rPr lang="en-US" dirty="0" smtClean="0">
                <a:solidFill>
                  <a:srgbClr val="0070C0"/>
                </a:solidFill>
              </a:rPr>
              <a:t>Purchase</a:t>
            </a:r>
            <a:endParaRPr lang="en-US" dirty="0">
              <a:solidFill>
                <a:srgbClr val="0070C0"/>
              </a:solidFill>
            </a:endParaRPr>
          </a:p>
        </p:txBody>
      </p:sp>
    </p:spTree>
    <p:extLst>
      <p:ext uri="{BB962C8B-B14F-4D97-AF65-F5344CB8AC3E}">
        <p14:creationId xmlns:p14="http://schemas.microsoft.com/office/powerpoint/2010/main" val="4007783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9982" y="402832"/>
            <a:ext cx="10515600" cy="1325563"/>
          </a:xfrm>
        </p:spPr>
        <p:txBody>
          <a:bodyPr>
            <a:normAutofit/>
          </a:bodyPr>
          <a:lstStyle/>
          <a:p>
            <a:r>
              <a:rPr lang="en-US" sz="2800" dirty="0">
                <a:solidFill>
                  <a:srgbClr val="0070C0"/>
                </a:solidFill>
              </a:rPr>
              <a:t>Explain the structure of standard documents  generated in ERP </a:t>
            </a:r>
            <a:br>
              <a:rPr lang="en-US" sz="2800" dirty="0">
                <a:solidFill>
                  <a:srgbClr val="0070C0"/>
                </a:solidFill>
              </a:rPr>
            </a:br>
            <a:r>
              <a:rPr lang="en-US" sz="2800" dirty="0">
                <a:solidFill>
                  <a:srgbClr val="0070C0"/>
                </a:solidFill>
              </a:rPr>
              <a:t> </a:t>
            </a:r>
          </a:p>
        </p:txBody>
      </p:sp>
      <p:pic>
        <p:nvPicPr>
          <p:cNvPr id="6" name="Obrázek 5"/>
          <p:cNvPicPr>
            <a:picLocks noChangeAspect="1"/>
          </p:cNvPicPr>
          <p:nvPr/>
        </p:nvPicPr>
        <p:blipFill>
          <a:blip r:embed="rId2"/>
          <a:stretch>
            <a:fillRect/>
          </a:stretch>
        </p:blipFill>
        <p:spPr>
          <a:xfrm>
            <a:off x="344675" y="1498861"/>
            <a:ext cx="9325626" cy="3388936"/>
          </a:xfrm>
          <a:prstGeom prst="rect">
            <a:avLst/>
          </a:prstGeom>
          <a:ln>
            <a:solidFill>
              <a:schemeClr val="accent1"/>
            </a:solidFill>
          </a:ln>
        </p:spPr>
      </p:pic>
      <p:sp>
        <p:nvSpPr>
          <p:cNvPr id="7" name="Pravá složená závorka 6"/>
          <p:cNvSpPr/>
          <p:nvPr/>
        </p:nvSpPr>
        <p:spPr>
          <a:xfrm>
            <a:off x="9956120" y="1414021"/>
            <a:ext cx="262536" cy="25263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8" name="Pravá složená závorka 7"/>
          <p:cNvSpPr/>
          <p:nvPr/>
        </p:nvSpPr>
        <p:spPr>
          <a:xfrm>
            <a:off x="9967245" y="4158791"/>
            <a:ext cx="251411" cy="72900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10812544" y="2771480"/>
            <a:ext cx="872355" cy="369332"/>
          </a:xfrm>
          <a:prstGeom prst="rect">
            <a:avLst/>
          </a:prstGeom>
          <a:noFill/>
        </p:spPr>
        <p:txBody>
          <a:bodyPr wrap="none" rtlCol="0">
            <a:spAutoFit/>
          </a:bodyPr>
          <a:lstStyle/>
          <a:p>
            <a:r>
              <a:rPr lang="en-US" b="1" dirty="0">
                <a:solidFill>
                  <a:srgbClr val="0070C0"/>
                </a:solidFill>
              </a:rPr>
              <a:t>Header</a:t>
            </a:r>
          </a:p>
        </p:txBody>
      </p:sp>
      <p:sp>
        <p:nvSpPr>
          <p:cNvPr id="10" name="TextovéPole 9"/>
          <p:cNvSpPr txBox="1"/>
          <p:nvPr/>
        </p:nvSpPr>
        <p:spPr>
          <a:xfrm>
            <a:off x="10917540" y="4338628"/>
            <a:ext cx="662361" cy="369332"/>
          </a:xfrm>
          <a:prstGeom prst="rect">
            <a:avLst/>
          </a:prstGeom>
          <a:noFill/>
        </p:spPr>
        <p:txBody>
          <a:bodyPr wrap="none" rtlCol="0">
            <a:spAutoFit/>
          </a:bodyPr>
          <a:lstStyle/>
          <a:p>
            <a:r>
              <a:rPr lang="cs-CZ" b="1" dirty="0">
                <a:solidFill>
                  <a:srgbClr val="0070C0"/>
                </a:solidFill>
              </a:rPr>
              <a:t>Lines</a:t>
            </a:r>
          </a:p>
        </p:txBody>
      </p:sp>
    </p:spTree>
    <p:extLst>
      <p:ext uri="{BB962C8B-B14F-4D97-AF65-F5344CB8AC3E}">
        <p14:creationId xmlns:p14="http://schemas.microsoft.com/office/powerpoint/2010/main" val="4005821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solidFill>
                  <a:srgbClr val="0070C0"/>
                </a:solidFill>
              </a:rPr>
              <a:t> </a:t>
            </a:r>
            <a:r>
              <a:rPr lang="en-US" sz="2800" dirty="0">
                <a:solidFill>
                  <a:srgbClr val="0070C0"/>
                </a:solidFill>
              </a:rPr>
              <a:t>Find Customer or Vendor or Item card (any card)</a:t>
            </a:r>
            <a:br>
              <a:rPr lang="en-US" sz="2800" dirty="0">
                <a:solidFill>
                  <a:srgbClr val="0070C0"/>
                </a:solidFill>
              </a:rPr>
            </a:br>
            <a:r>
              <a:rPr lang="en-US" sz="2800" dirty="0">
                <a:solidFill>
                  <a:srgbClr val="0070C0"/>
                </a:solidFill>
              </a:rPr>
              <a:t/>
            </a:r>
            <a:br>
              <a:rPr lang="en-US" sz="2800" dirty="0">
                <a:solidFill>
                  <a:srgbClr val="0070C0"/>
                </a:solidFill>
              </a:rPr>
            </a:br>
            <a:endParaRPr lang="en-US" sz="2800" dirty="0">
              <a:solidFill>
                <a:srgbClr val="0070C0"/>
              </a:solidFill>
            </a:endParaRPr>
          </a:p>
        </p:txBody>
      </p:sp>
      <p:pic>
        <p:nvPicPr>
          <p:cNvPr id="6" name="Obrázek 5"/>
          <p:cNvPicPr>
            <a:picLocks noChangeAspect="1"/>
          </p:cNvPicPr>
          <p:nvPr/>
        </p:nvPicPr>
        <p:blipFill>
          <a:blip r:embed="rId2"/>
          <a:stretch>
            <a:fillRect/>
          </a:stretch>
        </p:blipFill>
        <p:spPr>
          <a:xfrm>
            <a:off x="1206631" y="1467448"/>
            <a:ext cx="9969025" cy="446479"/>
          </a:xfrm>
          <a:prstGeom prst="rect">
            <a:avLst/>
          </a:prstGeom>
          <a:ln>
            <a:solidFill>
              <a:schemeClr val="accent1"/>
            </a:solidFill>
          </a:ln>
        </p:spPr>
      </p:pic>
      <p:cxnSp>
        <p:nvCxnSpPr>
          <p:cNvPr id="9" name="Přímá spojnice se šipkou 8"/>
          <p:cNvCxnSpPr/>
          <p:nvPr/>
        </p:nvCxnSpPr>
        <p:spPr>
          <a:xfrm>
            <a:off x="10096107" y="1923068"/>
            <a:ext cx="0" cy="603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Obrázek 9"/>
          <p:cNvPicPr>
            <a:picLocks noChangeAspect="1"/>
          </p:cNvPicPr>
          <p:nvPr/>
        </p:nvPicPr>
        <p:blipFill>
          <a:blip r:embed="rId3"/>
          <a:stretch>
            <a:fillRect/>
          </a:stretch>
        </p:blipFill>
        <p:spPr>
          <a:xfrm>
            <a:off x="8095401" y="2526384"/>
            <a:ext cx="3702801" cy="2452608"/>
          </a:xfrm>
          <a:prstGeom prst="rect">
            <a:avLst/>
          </a:prstGeom>
          <a:ln>
            <a:solidFill>
              <a:schemeClr val="accent1"/>
            </a:solidFill>
          </a:ln>
        </p:spPr>
      </p:pic>
      <p:pic>
        <p:nvPicPr>
          <p:cNvPr id="11" name="Obrázek 10"/>
          <p:cNvPicPr>
            <a:picLocks noChangeAspect="1"/>
          </p:cNvPicPr>
          <p:nvPr/>
        </p:nvPicPr>
        <p:blipFill>
          <a:blip r:embed="rId4"/>
          <a:stretch>
            <a:fillRect/>
          </a:stretch>
        </p:blipFill>
        <p:spPr>
          <a:xfrm>
            <a:off x="1228055" y="2526384"/>
            <a:ext cx="5245133" cy="1730695"/>
          </a:xfrm>
          <a:prstGeom prst="rect">
            <a:avLst/>
          </a:prstGeom>
          <a:ln>
            <a:solidFill>
              <a:schemeClr val="accent1"/>
            </a:solidFill>
          </a:ln>
        </p:spPr>
      </p:pic>
      <p:cxnSp>
        <p:nvCxnSpPr>
          <p:cNvPr id="13" name="Přímá spojnice se šipkou 12"/>
          <p:cNvCxnSpPr>
            <a:endCxn id="11" idx="3"/>
          </p:cNvCxnSpPr>
          <p:nvPr/>
        </p:nvCxnSpPr>
        <p:spPr>
          <a:xfrm flipH="1">
            <a:off x="6473188" y="3391731"/>
            <a:ext cx="162221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Obrázek 14"/>
          <p:cNvPicPr>
            <a:picLocks noChangeAspect="1"/>
          </p:cNvPicPr>
          <p:nvPr/>
        </p:nvPicPr>
        <p:blipFill>
          <a:blip r:embed="rId5"/>
          <a:stretch>
            <a:fillRect/>
          </a:stretch>
        </p:blipFill>
        <p:spPr>
          <a:xfrm>
            <a:off x="1297412" y="4641380"/>
            <a:ext cx="4695238" cy="1647619"/>
          </a:xfrm>
          <a:prstGeom prst="rect">
            <a:avLst/>
          </a:prstGeom>
          <a:ln>
            <a:solidFill>
              <a:schemeClr val="accent1"/>
            </a:solidFill>
          </a:ln>
        </p:spPr>
      </p:pic>
      <p:cxnSp>
        <p:nvCxnSpPr>
          <p:cNvPr id="16" name="Přímá spojnice se šipkou 15"/>
          <p:cNvCxnSpPr/>
          <p:nvPr/>
        </p:nvCxnSpPr>
        <p:spPr>
          <a:xfrm flipH="1">
            <a:off x="5662082" y="4326903"/>
            <a:ext cx="3427" cy="314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Šipka doprava 17"/>
          <p:cNvSpPr/>
          <p:nvPr/>
        </p:nvSpPr>
        <p:spPr>
          <a:xfrm>
            <a:off x="6473188" y="5288437"/>
            <a:ext cx="4880612" cy="11406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See</a:t>
            </a:r>
            <a:r>
              <a:rPr lang="cs-CZ" dirty="0"/>
              <a:t> </a:t>
            </a:r>
            <a:r>
              <a:rPr lang="cs-CZ" dirty="0" err="1"/>
              <a:t>next</a:t>
            </a:r>
            <a:r>
              <a:rPr lang="cs-CZ" dirty="0"/>
              <a:t> </a:t>
            </a:r>
            <a:r>
              <a:rPr lang="cs-CZ" dirty="0" err="1"/>
              <a:t>sllide</a:t>
            </a:r>
            <a:endParaRPr lang="cs-CZ" dirty="0"/>
          </a:p>
        </p:txBody>
      </p:sp>
      <p:sp>
        <p:nvSpPr>
          <p:cNvPr id="3" name="TextovéPole 2"/>
          <p:cNvSpPr txBox="1"/>
          <p:nvPr/>
        </p:nvSpPr>
        <p:spPr>
          <a:xfrm>
            <a:off x="9115525" y="1001212"/>
            <a:ext cx="2790253" cy="307777"/>
          </a:xfrm>
          <a:prstGeom prst="rect">
            <a:avLst/>
          </a:prstGeom>
          <a:noFill/>
        </p:spPr>
        <p:txBody>
          <a:bodyPr wrap="square" rtlCol="0">
            <a:spAutoFit/>
          </a:bodyPr>
          <a:lstStyle/>
          <a:p>
            <a:r>
              <a:rPr lang="en-US" sz="1400" b="1" dirty="0">
                <a:solidFill>
                  <a:srgbClr val="FF0000"/>
                </a:solidFill>
              </a:rPr>
              <a:t>Use of the searching window</a:t>
            </a:r>
          </a:p>
        </p:txBody>
      </p:sp>
    </p:spTree>
    <p:extLst>
      <p:ext uri="{BB962C8B-B14F-4D97-AF65-F5344CB8AC3E}">
        <p14:creationId xmlns:p14="http://schemas.microsoft.com/office/powerpoint/2010/main" val="2885614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err="1">
                <a:solidFill>
                  <a:srgbClr val="0070C0"/>
                </a:solidFill>
              </a:rPr>
              <a:t>Customer</a:t>
            </a:r>
            <a:r>
              <a:rPr lang="cs-CZ" sz="2800" dirty="0">
                <a:solidFill>
                  <a:srgbClr val="0070C0"/>
                </a:solidFill>
              </a:rPr>
              <a:t> </a:t>
            </a:r>
            <a:r>
              <a:rPr lang="cs-CZ" sz="2800" dirty="0" err="1">
                <a:solidFill>
                  <a:srgbClr val="0070C0"/>
                </a:solidFill>
              </a:rPr>
              <a:t>Card</a:t>
            </a:r>
            <a:r>
              <a:rPr lang="cs-CZ" sz="2800" dirty="0">
                <a:solidFill>
                  <a:srgbClr val="0070C0"/>
                </a:solidFill>
              </a:rPr>
              <a:t>  </a:t>
            </a:r>
          </a:p>
        </p:txBody>
      </p:sp>
      <p:pic>
        <p:nvPicPr>
          <p:cNvPr id="5" name="Obrázek 4"/>
          <p:cNvPicPr>
            <a:picLocks noChangeAspect="1"/>
          </p:cNvPicPr>
          <p:nvPr/>
        </p:nvPicPr>
        <p:blipFill>
          <a:blip r:embed="rId2"/>
          <a:stretch>
            <a:fillRect/>
          </a:stretch>
        </p:blipFill>
        <p:spPr>
          <a:xfrm>
            <a:off x="641021" y="1485390"/>
            <a:ext cx="10921861" cy="2341892"/>
          </a:xfrm>
          <a:prstGeom prst="rect">
            <a:avLst/>
          </a:prstGeom>
          <a:ln>
            <a:solidFill>
              <a:schemeClr val="accent1"/>
            </a:solidFill>
          </a:ln>
        </p:spPr>
      </p:pic>
      <p:sp>
        <p:nvSpPr>
          <p:cNvPr id="6" name="Obdélník 5"/>
          <p:cNvSpPr/>
          <p:nvPr/>
        </p:nvSpPr>
        <p:spPr>
          <a:xfrm>
            <a:off x="574250" y="3944820"/>
            <a:ext cx="9616126" cy="830997"/>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Each card has a number of tabs, where there are different fields according to their similar meaning.</a:t>
            </a:r>
            <a:endParaRPr lang="en-US" sz="2400" dirty="0"/>
          </a:p>
        </p:txBody>
      </p:sp>
    </p:spTree>
    <p:extLst>
      <p:ext uri="{BB962C8B-B14F-4D97-AF65-F5344CB8AC3E}">
        <p14:creationId xmlns:p14="http://schemas.microsoft.com/office/powerpoint/2010/main" val="507335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F419FD-D8FE-4C2D-8387-E0E47E577CA0}"/>
              </a:ext>
            </a:extLst>
          </p:cNvPr>
          <p:cNvSpPr>
            <a:spLocks noGrp="1"/>
          </p:cNvSpPr>
          <p:nvPr>
            <p:ph type="title"/>
          </p:nvPr>
        </p:nvSpPr>
        <p:spPr/>
        <p:txBody>
          <a:bodyPr/>
          <a:lstStyle/>
          <a:p>
            <a:r>
              <a:rPr lang="cs-CZ" sz="2800" dirty="0" err="1">
                <a:solidFill>
                  <a:srgbClr val="0070C0"/>
                </a:solidFill>
              </a:rPr>
              <a:t>Customer</a:t>
            </a:r>
            <a:r>
              <a:rPr lang="cs-CZ" sz="2800" dirty="0">
                <a:solidFill>
                  <a:srgbClr val="0070C0"/>
                </a:solidFill>
              </a:rPr>
              <a:t> </a:t>
            </a:r>
            <a:r>
              <a:rPr lang="cs-CZ" sz="2800" dirty="0" err="1">
                <a:solidFill>
                  <a:srgbClr val="0070C0"/>
                </a:solidFill>
              </a:rPr>
              <a:t>Card</a:t>
            </a:r>
            <a:r>
              <a:rPr lang="cs-CZ" sz="2800" dirty="0">
                <a:solidFill>
                  <a:srgbClr val="0070C0"/>
                </a:solidFill>
              </a:rPr>
              <a:t> – </a:t>
            </a:r>
            <a:r>
              <a:rPr lang="cs-CZ" sz="2800" dirty="0" err="1">
                <a:solidFill>
                  <a:srgbClr val="0070C0"/>
                </a:solidFill>
              </a:rPr>
              <a:t>another</a:t>
            </a:r>
            <a:r>
              <a:rPr lang="cs-CZ" sz="2800" dirty="0">
                <a:solidFill>
                  <a:srgbClr val="0070C0"/>
                </a:solidFill>
              </a:rPr>
              <a:t> </a:t>
            </a:r>
            <a:r>
              <a:rPr lang="cs-CZ" sz="2800" dirty="0" err="1">
                <a:solidFill>
                  <a:srgbClr val="0070C0"/>
                </a:solidFill>
              </a:rPr>
              <a:t>important</a:t>
            </a:r>
            <a:r>
              <a:rPr lang="cs-CZ" sz="2800" dirty="0">
                <a:solidFill>
                  <a:srgbClr val="0070C0"/>
                </a:solidFill>
              </a:rPr>
              <a:t> </a:t>
            </a:r>
            <a:r>
              <a:rPr lang="cs-CZ" sz="2800" dirty="0" err="1">
                <a:solidFill>
                  <a:srgbClr val="0070C0"/>
                </a:solidFill>
              </a:rPr>
              <a:t>tab</a:t>
            </a:r>
            <a:r>
              <a:rPr lang="cs-CZ" sz="2800" dirty="0">
                <a:solidFill>
                  <a:srgbClr val="0070C0"/>
                </a:solidFill>
              </a:rPr>
              <a:t>  </a:t>
            </a:r>
          </a:p>
        </p:txBody>
      </p:sp>
      <p:pic>
        <p:nvPicPr>
          <p:cNvPr id="5" name="Obrázek 4">
            <a:extLst>
              <a:ext uri="{FF2B5EF4-FFF2-40B4-BE49-F238E27FC236}">
                <a16:creationId xmlns:a16="http://schemas.microsoft.com/office/drawing/2014/main" id="{0AD8DEC1-7D29-4B5B-9C84-E64A193290E6}"/>
              </a:ext>
            </a:extLst>
          </p:cNvPr>
          <p:cNvPicPr>
            <a:picLocks noChangeAspect="1"/>
          </p:cNvPicPr>
          <p:nvPr/>
        </p:nvPicPr>
        <p:blipFill>
          <a:blip r:embed="rId2"/>
          <a:stretch>
            <a:fillRect/>
          </a:stretch>
        </p:blipFill>
        <p:spPr>
          <a:xfrm>
            <a:off x="838200" y="1469193"/>
            <a:ext cx="1914286" cy="2866667"/>
          </a:xfrm>
          <a:prstGeom prst="rect">
            <a:avLst/>
          </a:prstGeom>
          <a:ln>
            <a:solidFill>
              <a:schemeClr val="tx1"/>
            </a:solidFill>
          </a:ln>
        </p:spPr>
      </p:pic>
      <p:pic>
        <p:nvPicPr>
          <p:cNvPr id="7" name="Obrázek 6">
            <a:extLst>
              <a:ext uri="{FF2B5EF4-FFF2-40B4-BE49-F238E27FC236}">
                <a16:creationId xmlns:a16="http://schemas.microsoft.com/office/drawing/2014/main" id="{B0098657-931F-434C-ADFB-144B97450687}"/>
              </a:ext>
            </a:extLst>
          </p:cNvPr>
          <p:cNvPicPr>
            <a:picLocks noChangeAspect="1"/>
          </p:cNvPicPr>
          <p:nvPr/>
        </p:nvPicPr>
        <p:blipFill>
          <a:blip r:embed="rId3"/>
          <a:stretch>
            <a:fillRect/>
          </a:stretch>
        </p:blipFill>
        <p:spPr>
          <a:xfrm>
            <a:off x="3329333" y="1469193"/>
            <a:ext cx="3723809" cy="1085714"/>
          </a:xfrm>
          <a:prstGeom prst="rect">
            <a:avLst/>
          </a:prstGeom>
          <a:ln>
            <a:solidFill>
              <a:schemeClr val="tx1"/>
            </a:solidFill>
          </a:ln>
        </p:spPr>
      </p:pic>
      <p:pic>
        <p:nvPicPr>
          <p:cNvPr id="9" name="Obrázek 8">
            <a:extLst>
              <a:ext uri="{FF2B5EF4-FFF2-40B4-BE49-F238E27FC236}">
                <a16:creationId xmlns:a16="http://schemas.microsoft.com/office/drawing/2014/main" id="{3A2F2F4C-32EB-4BAA-BE47-701FED1BC9E6}"/>
              </a:ext>
            </a:extLst>
          </p:cNvPr>
          <p:cNvPicPr>
            <a:picLocks noChangeAspect="1"/>
          </p:cNvPicPr>
          <p:nvPr/>
        </p:nvPicPr>
        <p:blipFill>
          <a:blip r:embed="rId4"/>
          <a:stretch>
            <a:fillRect/>
          </a:stretch>
        </p:blipFill>
        <p:spPr>
          <a:xfrm>
            <a:off x="838200" y="4504620"/>
            <a:ext cx="10515600" cy="2081859"/>
          </a:xfrm>
          <a:prstGeom prst="rect">
            <a:avLst/>
          </a:prstGeom>
        </p:spPr>
      </p:pic>
      <p:sp>
        <p:nvSpPr>
          <p:cNvPr id="11" name="TextovéPole 10">
            <a:extLst>
              <a:ext uri="{FF2B5EF4-FFF2-40B4-BE49-F238E27FC236}">
                <a16:creationId xmlns:a16="http://schemas.microsoft.com/office/drawing/2014/main" id="{A82EACA0-4C04-4306-BE3C-FE8716BD9733}"/>
              </a:ext>
            </a:extLst>
          </p:cNvPr>
          <p:cNvSpPr txBox="1"/>
          <p:nvPr/>
        </p:nvSpPr>
        <p:spPr>
          <a:xfrm>
            <a:off x="3172691" y="2639497"/>
            <a:ext cx="7924800" cy="1663597"/>
          </a:xfrm>
          <a:prstGeom prst="rect">
            <a:avLst/>
          </a:prstGeom>
          <a:noFill/>
        </p:spPr>
        <p:txBody>
          <a:bodyPr wrap="square">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example, if we post a sales order where it will be on March 10, 2020, a sales invoice will be entered, the due date of which will be according to Payment Term code =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14D</a:t>
            </a:r>
            <a:r>
              <a:rPr lang="en-GB" sz="1800" dirty="0">
                <a:effectLst/>
                <a:latin typeface="Calibri" panose="020F0502020204030204" pitchFamily="34" charset="0"/>
                <a:ea typeface="Calibri" panose="020F0502020204030204" pitchFamily="34" charset="0"/>
                <a:cs typeface="Times New Roman" panose="02020603050405020304" pitchFamily="18" charset="0"/>
              </a:rPr>
              <a:t>  is 24.3.2020.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Code 14D means fourteen days in the MS Dynamics NAV syntax, as in another example 1M = one month and so on.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4281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998DBF-79DC-487B-ACFA-A277E48C7728}"/>
              </a:ext>
            </a:extLst>
          </p:cNvPr>
          <p:cNvSpPr>
            <a:spLocks noGrp="1"/>
          </p:cNvSpPr>
          <p:nvPr>
            <p:ph type="title"/>
          </p:nvPr>
        </p:nvSpPr>
        <p:spPr/>
        <p:txBody>
          <a:bodyPr/>
          <a:lstStyle/>
          <a:p>
            <a:r>
              <a:rPr lang="cs-CZ" dirty="0" err="1"/>
              <a:t>Questions</a:t>
            </a:r>
            <a:r>
              <a:rPr lang="cs-CZ" dirty="0"/>
              <a:t> II</a:t>
            </a:r>
          </a:p>
        </p:txBody>
      </p:sp>
      <p:sp>
        <p:nvSpPr>
          <p:cNvPr id="3" name="Zástupný obsah 2">
            <a:extLst>
              <a:ext uri="{FF2B5EF4-FFF2-40B4-BE49-F238E27FC236}">
                <a16:creationId xmlns:a16="http://schemas.microsoft.com/office/drawing/2014/main" id="{41AB483A-D306-4EF0-BD09-E28027CB00E4}"/>
              </a:ext>
            </a:extLst>
          </p:cNvPr>
          <p:cNvSpPr>
            <a:spLocks noGrp="1"/>
          </p:cNvSpPr>
          <p:nvPr>
            <p:ph idx="1"/>
          </p:nvPr>
        </p:nvSpPr>
        <p:spPr/>
        <p:txBody>
          <a:bodyPr>
            <a:normAutofit fontScale="92500" lnSpcReduction="10000"/>
          </a:bodyPr>
          <a:lstStyle/>
          <a:p>
            <a:pPr marL="0" lvl="0" indent="0" algn="jus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16.	</a:t>
            </a:r>
            <a:r>
              <a:rPr lang="en-GB" sz="1800" dirty="0">
                <a:effectLst/>
                <a:latin typeface="Calibri" panose="020F0502020204030204" pitchFamily="34" charset="0"/>
                <a:ea typeface="Calibri" panose="020F0502020204030204" pitchFamily="34" charset="0"/>
                <a:cs typeface="Times New Roman" panose="02020603050405020304" pitchFamily="18" charset="0"/>
              </a:rPr>
              <a:t>What is customer balance? </a:t>
            </a:r>
            <a:endParaRPr lang="cs-CZ" sz="1800" dirty="0">
              <a:effectLst/>
              <a:latin typeface="Times New Roman" panose="02020603050405020304" pitchFamily="18" charset="0"/>
              <a:ea typeface="Calibri" panose="020F0502020204030204" pitchFamily="34" charset="0"/>
            </a:endParaRPr>
          </a:p>
          <a:p>
            <a:pPr marL="0" lvl="0" indent="0" algn="jus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17. 	</a:t>
            </a:r>
            <a:r>
              <a:rPr lang="en-GB" sz="1800" dirty="0">
                <a:effectLst/>
                <a:latin typeface="Calibri" panose="020F0502020204030204" pitchFamily="34" charset="0"/>
                <a:ea typeface="Calibri" panose="020F0502020204030204" pitchFamily="34" charset="0"/>
                <a:cs typeface="Times New Roman" panose="02020603050405020304" pitchFamily="18" charset="0"/>
              </a:rPr>
              <a:t>What is the calculated field?</a:t>
            </a:r>
            <a:endParaRPr lang="cs-CZ" sz="1800" dirty="0">
              <a:effectLst/>
              <a:latin typeface="Times New Roman" panose="02020603050405020304" pitchFamily="18" charset="0"/>
              <a:ea typeface="Calibri" panose="020F0502020204030204" pitchFamily="34" charset="0"/>
            </a:endParaRPr>
          </a:p>
          <a:p>
            <a:pPr marL="0" lvl="0" indent="0" algn="jus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18.	</a:t>
            </a:r>
            <a:r>
              <a:rPr lang="en-GB" sz="1800" dirty="0">
                <a:effectLst/>
                <a:latin typeface="Calibri" panose="020F0502020204030204" pitchFamily="34" charset="0"/>
                <a:ea typeface="Calibri" panose="020F0502020204030204" pitchFamily="34" charset="0"/>
                <a:cs typeface="Times New Roman" panose="02020603050405020304" pitchFamily="18" charset="0"/>
              </a:rPr>
              <a:t>What is the customer credit limit?</a:t>
            </a:r>
            <a:endParaRPr lang="cs-CZ" sz="1800" dirty="0">
              <a:effectLst/>
              <a:latin typeface="Times New Roman" panose="02020603050405020304" pitchFamily="18" charset="0"/>
              <a:ea typeface="Calibri" panose="020F0502020204030204" pitchFamily="34" charset="0"/>
            </a:endParaRPr>
          </a:p>
          <a:p>
            <a:pPr marL="0" lvl="0" indent="0" algn="jus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19.	</a:t>
            </a:r>
            <a:r>
              <a:rPr lang="en-GB" sz="1800" dirty="0">
                <a:effectLst/>
                <a:latin typeface="Calibri" panose="020F0502020204030204" pitchFamily="34" charset="0"/>
                <a:ea typeface="Calibri" panose="020F0502020204030204" pitchFamily="34" charset="0"/>
                <a:cs typeface="Times New Roman" panose="02020603050405020304" pitchFamily="18" charset="0"/>
              </a:rPr>
              <a:t>Name are four main tables (Customer, Vendor, Item and G/L Account) </a:t>
            </a:r>
            <a:endParaRPr lang="cs-CZ" sz="1800" dirty="0">
              <a:effectLst/>
              <a:latin typeface="Times New Roman" panose="02020603050405020304" pitchFamily="18" charset="0"/>
              <a:ea typeface="Calibri" panose="020F0502020204030204" pitchFamily="34" charset="0"/>
            </a:endParaRPr>
          </a:p>
          <a:p>
            <a:pPr marL="0" lvl="0" indent="0" algn="jus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20.	</a:t>
            </a:r>
            <a:r>
              <a:rPr lang="en-GB" sz="1800" dirty="0">
                <a:effectLst/>
                <a:latin typeface="Calibri" panose="020F0502020204030204" pitchFamily="34" charset="0"/>
                <a:ea typeface="Calibri" panose="020F0502020204030204" pitchFamily="34" charset="0"/>
                <a:cs typeface="Times New Roman" panose="02020603050405020304" pitchFamily="18" charset="0"/>
              </a:rPr>
              <a:t>Where can you find help to see a list of used function keys combinations to control ERP?</a:t>
            </a:r>
            <a:endParaRPr lang="cs-CZ" sz="1800" dirty="0">
              <a:effectLst/>
              <a:latin typeface="Times New Roman" panose="02020603050405020304" pitchFamily="18" charset="0"/>
              <a:ea typeface="Calibri" panose="020F0502020204030204" pitchFamily="34" charset="0"/>
            </a:endParaRPr>
          </a:p>
          <a:p>
            <a:pPr marL="0" lvl="0" indent="0" algn="jus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21.	</a:t>
            </a:r>
            <a:r>
              <a:rPr lang="en-GB" sz="1800" dirty="0">
                <a:effectLst/>
                <a:latin typeface="Calibri" panose="020F0502020204030204" pitchFamily="34" charset="0"/>
                <a:ea typeface="Calibri" panose="020F0502020204030204" pitchFamily="34" charset="0"/>
                <a:cs typeface="Times New Roman" panose="02020603050405020304" pitchFamily="18" charset="0"/>
              </a:rPr>
              <a:t>Name essential economic documents used to control business!</a:t>
            </a:r>
            <a:endParaRPr lang="cs-CZ" sz="1800" dirty="0">
              <a:effectLst/>
              <a:latin typeface="Times New Roman" panose="02020603050405020304" pitchFamily="18" charset="0"/>
              <a:ea typeface="Calibri" panose="020F0502020204030204" pitchFamily="34" charset="0"/>
            </a:endParaRPr>
          </a:p>
          <a:p>
            <a:pPr marL="0" lvl="0" indent="0" algn="jus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22.	</a:t>
            </a:r>
            <a:r>
              <a:rPr lang="en-GB" sz="1800" dirty="0">
                <a:effectLst/>
                <a:latin typeface="Calibri" panose="020F0502020204030204" pitchFamily="34" charset="0"/>
                <a:ea typeface="Calibri" panose="020F0502020204030204" pitchFamily="34" charset="0"/>
                <a:cs typeface="Times New Roman" panose="02020603050405020304" pitchFamily="18" charset="0"/>
              </a:rPr>
              <a:t>Quote, order, invoice, credit note, shipment list, delivery list, good receive note </a:t>
            </a:r>
            <a:endParaRPr lang="cs-CZ" sz="1800" dirty="0">
              <a:effectLst/>
              <a:latin typeface="Times New Roman" panose="02020603050405020304" pitchFamily="18" charset="0"/>
              <a:ea typeface="Calibri" panose="020F0502020204030204" pitchFamily="34" charset="0"/>
            </a:endParaRPr>
          </a:p>
          <a:p>
            <a:pPr marL="0" lvl="0" indent="0" algn="jus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23.	</a:t>
            </a:r>
            <a:r>
              <a:rPr lang="en-GB" sz="1800" dirty="0">
                <a:effectLst/>
                <a:latin typeface="Calibri" panose="020F0502020204030204" pitchFamily="34" charset="0"/>
                <a:ea typeface="Calibri" panose="020F0502020204030204" pitchFamily="34" charset="0"/>
                <a:cs typeface="Times New Roman" panose="02020603050405020304" pitchFamily="18" charset="0"/>
              </a:rPr>
              <a:t>Explain the structure of these documents! (header and lines) </a:t>
            </a:r>
            <a:endParaRPr lang="cs-CZ" sz="1800" dirty="0">
              <a:effectLst/>
              <a:latin typeface="Times New Roman" panose="02020603050405020304" pitchFamily="18" charset="0"/>
              <a:ea typeface="Calibri" panose="020F0502020204030204" pitchFamily="34" charset="0"/>
            </a:endParaRPr>
          </a:p>
          <a:p>
            <a:pPr marL="0" lvl="0" indent="0" algn="jus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24.	</a:t>
            </a:r>
            <a:r>
              <a:rPr lang="en-GB" sz="1800" dirty="0">
                <a:effectLst/>
                <a:latin typeface="Calibri" panose="020F0502020204030204" pitchFamily="34" charset="0"/>
                <a:ea typeface="Calibri" panose="020F0502020204030204" pitchFamily="34" charset="0"/>
                <a:cs typeface="Times New Roman" panose="02020603050405020304" pitchFamily="18" charset="0"/>
              </a:rPr>
              <a:t>Find Customer or Vendor</a:t>
            </a:r>
            <a:endParaRPr lang="cs-CZ" sz="1800" dirty="0">
              <a:effectLst/>
              <a:latin typeface="Times New Roman" panose="02020603050405020304" pitchFamily="18" charset="0"/>
              <a:ea typeface="Calibri" panose="020F0502020204030204" pitchFamily="34" charset="0"/>
            </a:endParaRPr>
          </a:p>
          <a:p>
            <a:pPr marL="0" lvl="0" indent="0" algn="jus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25.	</a:t>
            </a:r>
            <a:r>
              <a:rPr lang="en-GB" sz="1800" dirty="0">
                <a:effectLst/>
                <a:latin typeface="Calibri" panose="020F0502020204030204" pitchFamily="34" charset="0"/>
                <a:ea typeface="Calibri" panose="020F0502020204030204" pitchFamily="34" charset="0"/>
                <a:cs typeface="Times New Roman" panose="02020603050405020304" pitchFamily="18" charset="0"/>
              </a:rPr>
              <a:t>Find Item card</a:t>
            </a:r>
            <a:endParaRPr lang="cs-CZ" sz="1800" dirty="0">
              <a:effectLst/>
              <a:latin typeface="Times New Roman" panose="02020603050405020304" pitchFamily="18" charset="0"/>
              <a:ea typeface="Calibri" panose="020F0502020204030204" pitchFamily="34" charset="0"/>
            </a:endParaRPr>
          </a:p>
          <a:p>
            <a:pPr marL="0" lvl="0" indent="0" algn="jus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26.	</a:t>
            </a:r>
            <a:r>
              <a:rPr lang="en-GB" sz="1800" dirty="0">
                <a:effectLst/>
                <a:latin typeface="Calibri" panose="020F0502020204030204" pitchFamily="34" charset="0"/>
                <a:ea typeface="Calibri" panose="020F0502020204030204" pitchFamily="34" charset="0"/>
                <a:cs typeface="Times New Roman" panose="02020603050405020304" pitchFamily="18" charset="0"/>
              </a:rPr>
              <a:t>Find Chart of account </a:t>
            </a:r>
            <a:endParaRPr lang="cs-CZ" sz="1800" dirty="0">
              <a:effectLst/>
              <a:latin typeface="Times New Roman" panose="02020603050405020304" pitchFamily="18" charset="0"/>
              <a:ea typeface="Calibri" panose="020F0502020204030204" pitchFamily="34" charset="0"/>
            </a:endParaRPr>
          </a:p>
          <a:p>
            <a:pPr marL="0" lvl="0" indent="0" algn="just">
              <a:spcAft>
                <a:spcPts val="6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27.	</a:t>
            </a:r>
            <a:r>
              <a:rPr lang="en-GB" sz="1800" dirty="0">
                <a:effectLst/>
                <a:latin typeface="Calibri" panose="020F0502020204030204" pitchFamily="34" charset="0"/>
                <a:ea typeface="Calibri" panose="020F0502020204030204" pitchFamily="34" charset="0"/>
                <a:cs typeface="Times New Roman" panose="02020603050405020304" pitchFamily="18" charset="0"/>
              </a:rPr>
              <a:t>Find help related to Customer (Vendor, Item) card    </a:t>
            </a:r>
            <a:endParaRPr lang="cs-CZ" sz="1800" dirty="0">
              <a:effectLst/>
              <a:latin typeface="Times New Roman" panose="02020603050405020304" pitchFamily="18" charset="0"/>
              <a:ea typeface="Calibri" panose="020F0502020204030204" pitchFamily="34" charset="0"/>
            </a:endParaRPr>
          </a:p>
          <a:p>
            <a:endParaRPr lang="cs-CZ" dirty="0"/>
          </a:p>
        </p:txBody>
      </p:sp>
    </p:spTree>
    <p:extLst>
      <p:ext uri="{BB962C8B-B14F-4D97-AF65-F5344CB8AC3E}">
        <p14:creationId xmlns:p14="http://schemas.microsoft.com/office/powerpoint/2010/main" val="27971144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2800" dirty="0">
                <a:solidFill>
                  <a:srgbClr val="0070C0"/>
                </a:solidFill>
              </a:rPr>
              <a:t>Filters – how to display only chosen part of the data</a:t>
            </a:r>
            <a:br>
              <a:rPr lang="en-US" sz="2800" dirty="0">
                <a:solidFill>
                  <a:srgbClr val="0070C0"/>
                </a:solidFill>
              </a:rPr>
            </a:br>
            <a:r>
              <a:rPr lang="en-US" sz="2800" dirty="0">
                <a:solidFill>
                  <a:srgbClr val="7030A0"/>
                </a:solidFill>
              </a:rPr>
              <a:t>(simple filter)</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183" y="2009218"/>
            <a:ext cx="9936361" cy="36385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7" name="Přímá spojnice se šipkou 6"/>
          <p:cNvCxnSpPr/>
          <p:nvPr/>
        </p:nvCxnSpPr>
        <p:spPr>
          <a:xfrm flipV="1">
            <a:off x="1653988" y="5647765"/>
            <a:ext cx="13447" cy="591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530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2800" dirty="0">
                <a:solidFill>
                  <a:srgbClr val="0070C0"/>
                </a:solidFill>
              </a:rPr>
              <a:t>Filters – how to display only chosen part of the data</a:t>
            </a:r>
            <a:br>
              <a:rPr lang="en-US" sz="2800" dirty="0">
                <a:solidFill>
                  <a:srgbClr val="0070C0"/>
                </a:solidFill>
              </a:rPr>
            </a:br>
            <a:r>
              <a:rPr lang="en-US" sz="2400" dirty="0">
                <a:solidFill>
                  <a:srgbClr val="7030A0"/>
                </a:solidFill>
              </a:rPr>
              <a:t>(multiple filter)</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470" y="1690687"/>
            <a:ext cx="8634412" cy="46263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78049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sz="2800" dirty="0">
                <a:solidFill>
                  <a:srgbClr val="0070C0"/>
                </a:solidFill>
              </a:rPr>
              <a:t>Example of using help _filter criteria</a:t>
            </a:r>
            <a:r>
              <a:rPr lang="cs-CZ" sz="2800" dirty="0">
                <a:solidFill>
                  <a:srgbClr val="0070C0"/>
                </a:solidFill>
              </a:rPr>
              <a:t> </a:t>
            </a:r>
            <a:endParaRPr lang="en-ZA" sz="2800" dirty="0">
              <a:solidFill>
                <a:srgbClr val="0070C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024" y="2094676"/>
            <a:ext cx="3024336" cy="2143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424" y="2094675"/>
            <a:ext cx="2905125" cy="4114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Šipka doprava 2"/>
          <p:cNvSpPr/>
          <p:nvPr/>
        </p:nvSpPr>
        <p:spPr>
          <a:xfrm>
            <a:off x="3094240" y="2814755"/>
            <a:ext cx="165618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29311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sz="2800" dirty="0">
                <a:solidFill>
                  <a:srgbClr val="0070C0"/>
                </a:solidFill>
              </a:rPr>
              <a:t>Example of using help _filter criteria</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976" y="1484784"/>
            <a:ext cx="5306228" cy="49015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Pravá složená závorka 3"/>
          <p:cNvSpPr/>
          <p:nvPr/>
        </p:nvSpPr>
        <p:spPr>
          <a:xfrm>
            <a:off x="6726306" y="1484784"/>
            <a:ext cx="360040" cy="46561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 name="TextovéPole 4"/>
          <p:cNvSpPr txBox="1"/>
          <p:nvPr/>
        </p:nvSpPr>
        <p:spPr>
          <a:xfrm>
            <a:off x="7328647" y="3812875"/>
            <a:ext cx="4235823" cy="923330"/>
          </a:xfrm>
          <a:prstGeom prst="rect">
            <a:avLst/>
          </a:prstGeom>
          <a:noFill/>
        </p:spPr>
        <p:txBody>
          <a:bodyPr wrap="square" rtlCol="0">
            <a:spAutoFit/>
          </a:bodyPr>
          <a:lstStyle/>
          <a:p>
            <a:r>
              <a:rPr lang="en-GB" dirty="0"/>
              <a:t>Only part of it!  Will be presented</a:t>
            </a:r>
          </a:p>
          <a:p>
            <a:r>
              <a:rPr lang="en-GB" dirty="0"/>
              <a:t>by the tutor and  experienced by </a:t>
            </a:r>
          </a:p>
          <a:p>
            <a:r>
              <a:rPr lang="en-GB" dirty="0"/>
              <a:t>students.</a:t>
            </a:r>
          </a:p>
        </p:txBody>
      </p:sp>
    </p:spTree>
    <p:extLst>
      <p:ext uri="{BB962C8B-B14F-4D97-AF65-F5344CB8AC3E}">
        <p14:creationId xmlns:p14="http://schemas.microsoft.com/office/powerpoint/2010/main" val="111649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3200" dirty="0">
                <a:solidFill>
                  <a:srgbClr val="0070C0"/>
                </a:solidFill>
              </a:rPr>
              <a:t>Sales Order (SO)</a:t>
            </a:r>
          </a:p>
        </p:txBody>
      </p:sp>
      <p:pic>
        <p:nvPicPr>
          <p:cNvPr id="4" name="Obrázek 3"/>
          <p:cNvPicPr>
            <a:picLocks noChangeAspect="1"/>
          </p:cNvPicPr>
          <p:nvPr/>
        </p:nvPicPr>
        <p:blipFill>
          <a:blip r:embed="rId2"/>
          <a:stretch>
            <a:fillRect/>
          </a:stretch>
        </p:blipFill>
        <p:spPr>
          <a:xfrm>
            <a:off x="838200" y="1448641"/>
            <a:ext cx="3437708" cy="2612371"/>
          </a:xfrm>
          <a:prstGeom prst="rect">
            <a:avLst/>
          </a:prstGeom>
          <a:ln>
            <a:solidFill>
              <a:schemeClr val="accent1"/>
            </a:solidFill>
          </a:ln>
        </p:spPr>
      </p:pic>
      <p:pic>
        <p:nvPicPr>
          <p:cNvPr id="5" name="Obrázek 4"/>
          <p:cNvPicPr>
            <a:picLocks noChangeAspect="1"/>
          </p:cNvPicPr>
          <p:nvPr/>
        </p:nvPicPr>
        <p:blipFill>
          <a:blip r:embed="rId3"/>
          <a:stretch>
            <a:fillRect/>
          </a:stretch>
        </p:blipFill>
        <p:spPr>
          <a:xfrm>
            <a:off x="4966262" y="1448641"/>
            <a:ext cx="1533333" cy="1095238"/>
          </a:xfrm>
          <a:prstGeom prst="rect">
            <a:avLst/>
          </a:prstGeom>
          <a:ln>
            <a:solidFill>
              <a:schemeClr val="accent1"/>
            </a:solidFill>
          </a:ln>
        </p:spPr>
      </p:pic>
      <p:sp>
        <p:nvSpPr>
          <p:cNvPr id="6" name="TextovéPole 5"/>
          <p:cNvSpPr txBox="1"/>
          <p:nvPr/>
        </p:nvSpPr>
        <p:spPr>
          <a:xfrm>
            <a:off x="4773705" y="2891117"/>
            <a:ext cx="6994928" cy="369332"/>
          </a:xfrm>
          <a:prstGeom prst="rect">
            <a:avLst/>
          </a:prstGeom>
          <a:noFill/>
        </p:spPr>
        <p:txBody>
          <a:bodyPr wrap="none" rtlCol="0">
            <a:spAutoFit/>
          </a:bodyPr>
          <a:lstStyle/>
          <a:p>
            <a:r>
              <a:rPr lang="en-US" dirty="0">
                <a:solidFill>
                  <a:srgbClr val="0070C0"/>
                </a:solidFill>
              </a:rPr>
              <a:t>You can edit one SO chosen from the list of already created documents </a:t>
            </a:r>
          </a:p>
        </p:txBody>
      </p:sp>
      <p:sp>
        <p:nvSpPr>
          <p:cNvPr id="7" name="Šipka doprava 6"/>
          <p:cNvSpPr/>
          <p:nvPr/>
        </p:nvSpPr>
        <p:spPr>
          <a:xfrm>
            <a:off x="5351929" y="3711388"/>
            <a:ext cx="4961965" cy="1922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See</a:t>
            </a:r>
            <a:r>
              <a:rPr lang="cs-CZ" dirty="0"/>
              <a:t> </a:t>
            </a:r>
            <a:r>
              <a:rPr lang="cs-CZ" dirty="0" err="1"/>
              <a:t>next</a:t>
            </a:r>
            <a:r>
              <a:rPr lang="cs-CZ" dirty="0"/>
              <a:t> slide</a:t>
            </a:r>
            <a:endParaRPr lang="en-US" dirty="0"/>
          </a:p>
        </p:txBody>
      </p:sp>
    </p:spTree>
    <p:extLst>
      <p:ext uri="{BB962C8B-B14F-4D97-AF65-F5344CB8AC3E}">
        <p14:creationId xmlns:p14="http://schemas.microsoft.com/office/powerpoint/2010/main" val="42028141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3200" dirty="0">
                <a:solidFill>
                  <a:srgbClr val="0070C0"/>
                </a:solidFill>
              </a:rPr>
              <a:t>Sales Order (SO)</a:t>
            </a:r>
            <a:endParaRPr lang="en-US" sz="3200" dirty="0"/>
          </a:p>
        </p:txBody>
      </p:sp>
      <p:pic>
        <p:nvPicPr>
          <p:cNvPr id="4" name="Obrázek 3"/>
          <p:cNvPicPr>
            <a:picLocks noChangeAspect="1"/>
          </p:cNvPicPr>
          <p:nvPr/>
        </p:nvPicPr>
        <p:blipFill>
          <a:blip r:embed="rId2"/>
          <a:stretch>
            <a:fillRect/>
          </a:stretch>
        </p:blipFill>
        <p:spPr>
          <a:xfrm>
            <a:off x="838200" y="1546411"/>
            <a:ext cx="8225118" cy="4466095"/>
          </a:xfrm>
          <a:prstGeom prst="rect">
            <a:avLst/>
          </a:prstGeom>
          <a:ln>
            <a:solidFill>
              <a:schemeClr val="accent1">
                <a:shade val="50000"/>
              </a:schemeClr>
            </a:solidFill>
          </a:ln>
        </p:spPr>
      </p:pic>
      <p:pic>
        <p:nvPicPr>
          <p:cNvPr id="5" name="Obrázek 4"/>
          <p:cNvPicPr>
            <a:picLocks noChangeAspect="1"/>
          </p:cNvPicPr>
          <p:nvPr/>
        </p:nvPicPr>
        <p:blipFill>
          <a:blip r:embed="rId3"/>
          <a:stretch>
            <a:fillRect/>
          </a:stretch>
        </p:blipFill>
        <p:spPr>
          <a:xfrm>
            <a:off x="6096000" y="507021"/>
            <a:ext cx="4281384" cy="897495"/>
          </a:xfrm>
          <a:prstGeom prst="rect">
            <a:avLst/>
          </a:prstGeom>
          <a:ln>
            <a:solidFill>
              <a:schemeClr val="accent1">
                <a:shade val="50000"/>
              </a:schemeClr>
            </a:solidFill>
          </a:ln>
        </p:spPr>
      </p:pic>
      <p:sp>
        <p:nvSpPr>
          <p:cNvPr id="6" name="Šipka doprava 5"/>
          <p:cNvSpPr/>
          <p:nvPr/>
        </p:nvSpPr>
        <p:spPr>
          <a:xfrm>
            <a:off x="9511672" y="3323095"/>
            <a:ext cx="1842128" cy="2689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p:cNvPicPr>
            <a:picLocks noChangeAspect="1"/>
          </p:cNvPicPr>
          <p:nvPr/>
        </p:nvPicPr>
        <p:blipFill>
          <a:blip r:embed="rId4"/>
          <a:stretch>
            <a:fillRect/>
          </a:stretch>
        </p:blipFill>
        <p:spPr>
          <a:xfrm>
            <a:off x="9449038" y="1737311"/>
            <a:ext cx="1904762" cy="1409524"/>
          </a:xfrm>
          <a:prstGeom prst="rect">
            <a:avLst/>
          </a:prstGeom>
          <a:ln>
            <a:solidFill>
              <a:schemeClr val="accent1">
                <a:shade val="50000"/>
              </a:schemeClr>
            </a:solidFill>
          </a:ln>
        </p:spPr>
      </p:pic>
      <p:cxnSp>
        <p:nvCxnSpPr>
          <p:cNvPr id="9" name="Přímá spojnice se šipkou 8"/>
          <p:cNvCxnSpPr/>
          <p:nvPr/>
        </p:nvCxnSpPr>
        <p:spPr>
          <a:xfrm>
            <a:off x="9449038" y="1237129"/>
            <a:ext cx="125268" cy="453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49746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322A3C-9E94-48DC-A84F-33E3E2403D50}"/>
              </a:ext>
            </a:extLst>
          </p:cNvPr>
          <p:cNvSpPr>
            <a:spLocks noGrp="1"/>
          </p:cNvSpPr>
          <p:nvPr>
            <p:ph type="title"/>
          </p:nvPr>
        </p:nvSpPr>
        <p:spPr/>
        <p:txBody>
          <a:bodyPr/>
          <a:lstStyle/>
          <a:p>
            <a:r>
              <a:rPr lang="en-US" sz="3200" dirty="0" smtClean="0">
                <a:solidFill>
                  <a:srgbClr val="0070C0"/>
                </a:solidFill>
              </a:rPr>
              <a:t>How to access created Customer Ledger Entries</a:t>
            </a:r>
            <a:endParaRPr lang="en-US" sz="3200" dirty="0">
              <a:solidFill>
                <a:srgbClr val="0070C0"/>
              </a:solidFill>
            </a:endParaRPr>
          </a:p>
        </p:txBody>
      </p:sp>
      <p:pic>
        <p:nvPicPr>
          <p:cNvPr id="5" name="Obrázek 4">
            <a:extLst>
              <a:ext uri="{FF2B5EF4-FFF2-40B4-BE49-F238E27FC236}">
                <a16:creationId xmlns:a16="http://schemas.microsoft.com/office/drawing/2014/main" id="{7B5CC134-1929-42BB-8913-82944E29F416}"/>
              </a:ext>
            </a:extLst>
          </p:cNvPr>
          <p:cNvPicPr>
            <a:picLocks noChangeAspect="1"/>
          </p:cNvPicPr>
          <p:nvPr/>
        </p:nvPicPr>
        <p:blipFill>
          <a:blip r:embed="rId2"/>
          <a:stretch>
            <a:fillRect/>
          </a:stretch>
        </p:blipFill>
        <p:spPr>
          <a:xfrm>
            <a:off x="838199" y="1358412"/>
            <a:ext cx="8080717" cy="5050448"/>
          </a:xfrm>
          <a:prstGeom prst="rect">
            <a:avLst/>
          </a:prstGeom>
          <a:ln>
            <a:solidFill>
              <a:schemeClr val="tx1"/>
            </a:solidFill>
          </a:ln>
        </p:spPr>
      </p:pic>
      <p:sp>
        <p:nvSpPr>
          <p:cNvPr id="7" name="TextovéPole 6">
            <a:extLst>
              <a:ext uri="{FF2B5EF4-FFF2-40B4-BE49-F238E27FC236}">
                <a16:creationId xmlns:a16="http://schemas.microsoft.com/office/drawing/2014/main" id="{F90A0225-AC0C-42F9-A25D-5C95A57276F3}"/>
              </a:ext>
            </a:extLst>
          </p:cNvPr>
          <p:cNvSpPr txBox="1"/>
          <p:nvPr/>
        </p:nvSpPr>
        <p:spPr>
          <a:xfrm>
            <a:off x="2065763" y="3105834"/>
            <a:ext cx="6094140" cy="646331"/>
          </a:xfrm>
          <a:prstGeom prst="rect">
            <a:avLst/>
          </a:prstGeom>
          <a:noFill/>
        </p:spPr>
        <p:txBody>
          <a:bodyPr wrap="square">
            <a:spAutoFit/>
          </a:bodyPr>
          <a:lstStyle/>
          <a:p>
            <a:r>
              <a:rPr lang="en-GB" dirty="0"/>
              <a:t>We always have two options for displaying items in NAV2018. One using the item icon and the other using Ctrl-F7</a:t>
            </a:r>
          </a:p>
        </p:txBody>
      </p:sp>
    </p:spTree>
    <p:extLst>
      <p:ext uri="{BB962C8B-B14F-4D97-AF65-F5344CB8AC3E}">
        <p14:creationId xmlns:p14="http://schemas.microsoft.com/office/powerpoint/2010/main" val="19715624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3200" dirty="0" smtClean="0">
                <a:solidFill>
                  <a:srgbClr val="0070C0"/>
                </a:solidFill>
              </a:rPr>
              <a:t>Created entries (Customer Ledger Entry and Item Ledger Entry</a:t>
            </a:r>
            <a:r>
              <a:rPr lang="cs-CZ" sz="3200" dirty="0" smtClean="0">
                <a:solidFill>
                  <a:srgbClr val="0070C0"/>
                </a:solidFill>
              </a:rPr>
              <a:t>)</a:t>
            </a:r>
            <a:endParaRPr lang="en-US" sz="3200" dirty="0">
              <a:solidFill>
                <a:srgbClr val="0070C0"/>
              </a:solidFill>
            </a:endParaRPr>
          </a:p>
        </p:txBody>
      </p:sp>
      <p:pic>
        <p:nvPicPr>
          <p:cNvPr id="4" name="Obrázek 3"/>
          <p:cNvPicPr>
            <a:picLocks noChangeAspect="1"/>
          </p:cNvPicPr>
          <p:nvPr/>
        </p:nvPicPr>
        <p:blipFill>
          <a:blip r:embed="rId2"/>
          <a:stretch>
            <a:fillRect/>
          </a:stretch>
        </p:blipFill>
        <p:spPr>
          <a:xfrm>
            <a:off x="838200" y="1587527"/>
            <a:ext cx="10047619" cy="1866667"/>
          </a:xfrm>
          <a:prstGeom prst="rect">
            <a:avLst/>
          </a:prstGeom>
          <a:ln>
            <a:solidFill>
              <a:schemeClr val="accent1">
                <a:shade val="50000"/>
              </a:schemeClr>
            </a:solidFill>
          </a:ln>
        </p:spPr>
      </p:pic>
      <p:sp>
        <p:nvSpPr>
          <p:cNvPr id="5" name="TextovéPole 4"/>
          <p:cNvSpPr txBox="1"/>
          <p:nvPr/>
        </p:nvSpPr>
        <p:spPr>
          <a:xfrm>
            <a:off x="4032888" y="1757374"/>
            <a:ext cx="2663486" cy="369332"/>
          </a:xfrm>
          <a:prstGeom prst="rect">
            <a:avLst/>
          </a:prstGeom>
          <a:noFill/>
        </p:spPr>
        <p:txBody>
          <a:bodyPr wrap="none" rtlCol="0">
            <a:spAutoFit/>
          </a:bodyPr>
          <a:lstStyle/>
          <a:p>
            <a:r>
              <a:rPr lang="en-US" b="1" dirty="0">
                <a:solidFill>
                  <a:srgbClr val="0070C0"/>
                </a:solidFill>
              </a:rPr>
              <a:t>Related to created invoice</a:t>
            </a:r>
          </a:p>
        </p:txBody>
      </p:sp>
      <p:pic>
        <p:nvPicPr>
          <p:cNvPr id="6" name="Obrázek 5"/>
          <p:cNvPicPr>
            <a:picLocks noChangeAspect="1"/>
          </p:cNvPicPr>
          <p:nvPr/>
        </p:nvPicPr>
        <p:blipFill>
          <a:blip r:embed="rId3"/>
          <a:stretch>
            <a:fillRect/>
          </a:stretch>
        </p:blipFill>
        <p:spPr>
          <a:xfrm>
            <a:off x="762000" y="3794993"/>
            <a:ext cx="10047619" cy="1763206"/>
          </a:xfrm>
          <a:prstGeom prst="rect">
            <a:avLst/>
          </a:prstGeom>
          <a:ln>
            <a:solidFill>
              <a:schemeClr val="accent1">
                <a:shade val="50000"/>
              </a:schemeClr>
            </a:solidFill>
          </a:ln>
        </p:spPr>
      </p:pic>
      <p:sp>
        <p:nvSpPr>
          <p:cNvPr id="7" name="TextovéPole 6"/>
          <p:cNvSpPr txBox="1"/>
          <p:nvPr/>
        </p:nvSpPr>
        <p:spPr>
          <a:xfrm>
            <a:off x="3662082" y="3923237"/>
            <a:ext cx="6068584" cy="369332"/>
          </a:xfrm>
          <a:prstGeom prst="rect">
            <a:avLst/>
          </a:prstGeom>
          <a:noFill/>
        </p:spPr>
        <p:txBody>
          <a:bodyPr wrap="none" rtlCol="0">
            <a:spAutoFit/>
          </a:bodyPr>
          <a:lstStyle/>
          <a:p>
            <a:r>
              <a:rPr lang="en-US" b="1" dirty="0">
                <a:solidFill>
                  <a:srgbClr val="0070C0"/>
                </a:solidFill>
              </a:rPr>
              <a:t>Related to one of the sold items (inventory level is decreased)</a:t>
            </a:r>
          </a:p>
        </p:txBody>
      </p:sp>
    </p:spTree>
    <p:extLst>
      <p:ext uri="{BB962C8B-B14F-4D97-AF65-F5344CB8AC3E}">
        <p14:creationId xmlns:p14="http://schemas.microsoft.com/office/powerpoint/2010/main" val="41534953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441825"/>
            <a:ext cx="10515600" cy="1325563"/>
          </a:xfrm>
        </p:spPr>
        <p:txBody>
          <a:bodyPr>
            <a:normAutofit/>
          </a:bodyPr>
          <a:lstStyle/>
          <a:p>
            <a:r>
              <a:rPr lang="en-US" sz="3200" dirty="0">
                <a:solidFill>
                  <a:srgbClr val="0070C0"/>
                </a:solidFill>
              </a:rPr>
              <a:t>Created </a:t>
            </a:r>
            <a:r>
              <a:rPr lang="cs-CZ" sz="3200" dirty="0" smtClean="0">
                <a:solidFill>
                  <a:srgbClr val="0070C0"/>
                </a:solidFill>
              </a:rPr>
              <a:t>General </a:t>
            </a:r>
            <a:r>
              <a:rPr lang="cs-CZ" sz="3200" dirty="0" err="1" smtClean="0">
                <a:solidFill>
                  <a:srgbClr val="0070C0"/>
                </a:solidFill>
              </a:rPr>
              <a:t>Ledger</a:t>
            </a:r>
            <a:r>
              <a:rPr lang="cs-CZ" sz="3200" dirty="0" smtClean="0">
                <a:solidFill>
                  <a:srgbClr val="0070C0"/>
                </a:solidFill>
              </a:rPr>
              <a:t> E</a:t>
            </a:r>
            <a:r>
              <a:rPr lang="en-US" sz="3200" dirty="0" err="1" smtClean="0">
                <a:solidFill>
                  <a:srgbClr val="0070C0"/>
                </a:solidFill>
              </a:rPr>
              <a:t>ntries</a:t>
            </a:r>
            <a:r>
              <a:rPr lang="cs-CZ" sz="3200" dirty="0" smtClean="0">
                <a:solidFill>
                  <a:srgbClr val="0070C0"/>
                </a:solidFill>
              </a:rPr>
              <a:t/>
            </a:r>
            <a:br>
              <a:rPr lang="cs-CZ" sz="3200" dirty="0" smtClean="0">
                <a:solidFill>
                  <a:srgbClr val="0070C0"/>
                </a:solidFill>
              </a:rPr>
            </a:br>
            <a:r>
              <a:rPr lang="cs-CZ" sz="1800" dirty="0" smtClean="0"/>
              <a:t> </a:t>
            </a:r>
            <a:endParaRPr lang="en-US" sz="1800" dirty="0">
              <a:solidFill>
                <a:srgbClr val="0070C0"/>
              </a:solidFill>
            </a:endParaRPr>
          </a:p>
        </p:txBody>
      </p:sp>
      <p:pic>
        <p:nvPicPr>
          <p:cNvPr id="3" name="Obrázek 2"/>
          <p:cNvPicPr>
            <a:picLocks noChangeAspect="1"/>
          </p:cNvPicPr>
          <p:nvPr/>
        </p:nvPicPr>
        <p:blipFill>
          <a:blip r:embed="rId2"/>
          <a:stretch>
            <a:fillRect/>
          </a:stretch>
        </p:blipFill>
        <p:spPr>
          <a:xfrm>
            <a:off x="838200" y="1767389"/>
            <a:ext cx="9390476" cy="2790476"/>
          </a:xfrm>
          <a:prstGeom prst="rect">
            <a:avLst/>
          </a:prstGeom>
          <a:ln>
            <a:solidFill>
              <a:srgbClr val="FF0000"/>
            </a:solidFill>
          </a:ln>
        </p:spPr>
      </p:pic>
      <p:sp>
        <p:nvSpPr>
          <p:cNvPr id="8" name="Obdélník 7"/>
          <p:cNvSpPr/>
          <p:nvPr/>
        </p:nvSpPr>
        <p:spPr>
          <a:xfrm>
            <a:off x="3052482" y="3012141"/>
            <a:ext cx="564777" cy="15733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Přímá spojnice 9"/>
          <p:cNvCxnSpPr>
            <a:stCxn id="8" idx="2"/>
          </p:cNvCxnSpPr>
          <p:nvPr/>
        </p:nvCxnSpPr>
        <p:spPr>
          <a:xfrm flipH="1">
            <a:off x="3334870" y="4585447"/>
            <a:ext cx="1" cy="341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a:off x="3334870" y="4927197"/>
            <a:ext cx="204395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5533438" y="4758581"/>
            <a:ext cx="3309496" cy="369332"/>
          </a:xfrm>
          <a:prstGeom prst="rect">
            <a:avLst/>
          </a:prstGeom>
          <a:noFill/>
        </p:spPr>
        <p:txBody>
          <a:bodyPr wrap="none" rtlCol="0">
            <a:spAutoFit/>
          </a:bodyPr>
          <a:lstStyle/>
          <a:p>
            <a:r>
              <a:rPr lang="en-US" b="1" dirty="0">
                <a:solidFill>
                  <a:srgbClr val="0070C0"/>
                </a:solidFill>
              </a:rPr>
              <a:t>Related to the chart of account </a:t>
            </a:r>
          </a:p>
        </p:txBody>
      </p:sp>
      <p:sp>
        <p:nvSpPr>
          <p:cNvPr id="5" name="TextovéPole 4"/>
          <p:cNvSpPr txBox="1"/>
          <p:nvPr/>
        </p:nvSpPr>
        <p:spPr>
          <a:xfrm>
            <a:off x="838200" y="5328629"/>
            <a:ext cx="9177833" cy="1200329"/>
          </a:xfrm>
          <a:prstGeom prst="rect">
            <a:avLst/>
          </a:prstGeom>
          <a:noFill/>
        </p:spPr>
        <p:txBody>
          <a:bodyPr wrap="none" rtlCol="0">
            <a:spAutoFit/>
          </a:bodyPr>
          <a:lstStyle/>
          <a:p>
            <a:r>
              <a:rPr lang="en-US" dirty="0" smtClean="0">
                <a:solidFill>
                  <a:srgbClr val="0070C0"/>
                </a:solidFill>
              </a:rPr>
              <a:t>These General Ledger Entries serve as source data used by the </a:t>
            </a:r>
            <a:r>
              <a:rPr lang="cs-CZ" dirty="0" smtClean="0">
                <a:solidFill>
                  <a:srgbClr val="0070C0"/>
                </a:solidFill>
              </a:rPr>
              <a:t>MS Dynamics NAV 201 8 </a:t>
            </a:r>
            <a:r>
              <a:rPr lang="en-US" dirty="0" smtClean="0">
                <a:solidFill>
                  <a:srgbClr val="0070C0"/>
                </a:solidFill>
              </a:rPr>
              <a:t>system. </a:t>
            </a:r>
            <a:endParaRPr lang="cs-CZ" dirty="0" smtClean="0">
              <a:solidFill>
                <a:srgbClr val="0070C0"/>
              </a:solidFill>
            </a:endParaRPr>
          </a:p>
          <a:p>
            <a:r>
              <a:rPr lang="en-US" dirty="0" smtClean="0">
                <a:solidFill>
                  <a:srgbClr val="0070C0"/>
                </a:solidFill>
              </a:rPr>
              <a:t>System uses this data</a:t>
            </a:r>
            <a:r>
              <a:rPr lang="cs-CZ" dirty="0" smtClean="0">
                <a:solidFill>
                  <a:srgbClr val="0070C0"/>
                </a:solidFill>
              </a:rPr>
              <a:t> </a:t>
            </a:r>
            <a:r>
              <a:rPr lang="en-US" dirty="0" smtClean="0">
                <a:solidFill>
                  <a:srgbClr val="0070C0"/>
                </a:solidFill>
              </a:rPr>
              <a:t> to create all key reports used in the management of the company.</a:t>
            </a:r>
          </a:p>
          <a:p>
            <a:r>
              <a:rPr lang="en-US" dirty="0" smtClean="0">
                <a:solidFill>
                  <a:srgbClr val="0070C0"/>
                </a:solidFill>
              </a:rPr>
              <a:t>It can be, for example, a </a:t>
            </a:r>
            <a:r>
              <a:rPr lang="en-US" b="1" dirty="0" smtClean="0">
                <a:solidFill>
                  <a:srgbClr val="0070C0"/>
                </a:solidFill>
              </a:rPr>
              <a:t>profit and loss account</a:t>
            </a:r>
            <a:r>
              <a:rPr lang="en-US" dirty="0" smtClean="0">
                <a:solidFill>
                  <a:srgbClr val="0070C0"/>
                </a:solidFill>
              </a:rPr>
              <a:t>, </a:t>
            </a:r>
            <a:r>
              <a:rPr lang="en-US" b="1" dirty="0" smtClean="0">
                <a:solidFill>
                  <a:srgbClr val="0070C0"/>
                </a:solidFill>
              </a:rPr>
              <a:t>balance sheet</a:t>
            </a:r>
            <a:r>
              <a:rPr lang="en-US" dirty="0" smtClean="0">
                <a:solidFill>
                  <a:srgbClr val="0070C0"/>
                </a:solidFill>
              </a:rPr>
              <a:t>, or </a:t>
            </a:r>
            <a:r>
              <a:rPr lang="en-US" b="1" dirty="0" smtClean="0">
                <a:solidFill>
                  <a:srgbClr val="0070C0"/>
                </a:solidFill>
              </a:rPr>
              <a:t>cash flow reports</a:t>
            </a:r>
            <a:br>
              <a:rPr lang="en-US" b="1" dirty="0" smtClean="0">
                <a:solidFill>
                  <a:srgbClr val="0070C0"/>
                </a:solidFill>
              </a:rPr>
            </a:br>
            <a:endParaRPr lang="en-US" b="1" dirty="0">
              <a:solidFill>
                <a:srgbClr val="0070C0"/>
              </a:solidFill>
            </a:endParaRPr>
          </a:p>
        </p:txBody>
      </p:sp>
    </p:spTree>
    <p:extLst>
      <p:ext uri="{BB962C8B-B14F-4D97-AF65-F5344CB8AC3E}">
        <p14:creationId xmlns:p14="http://schemas.microsoft.com/office/powerpoint/2010/main" val="2251952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3200" dirty="0">
                <a:solidFill>
                  <a:srgbClr val="0070C0"/>
                </a:solidFill>
              </a:rPr>
              <a:t>Chart of account  </a:t>
            </a:r>
          </a:p>
        </p:txBody>
      </p:sp>
      <p:sp>
        <p:nvSpPr>
          <p:cNvPr id="4" name="Obdélník 3"/>
          <p:cNvSpPr/>
          <p:nvPr/>
        </p:nvSpPr>
        <p:spPr>
          <a:xfrm>
            <a:off x="838200" y="1493548"/>
            <a:ext cx="8122024" cy="1200329"/>
          </a:xfrm>
          <a:prstGeom prst="rect">
            <a:avLst/>
          </a:prstGeom>
        </p:spPr>
        <p:txBody>
          <a:bodyPr wrap="square">
            <a:spAutoFit/>
          </a:bodyPr>
          <a:lstStyle/>
          <a:p>
            <a:r>
              <a:rPr lang="en-US" dirty="0">
                <a:solidFill>
                  <a:srgbClr val="0070C0"/>
                </a:solidFill>
                <a:latin typeface="Calibri" panose="020F0502020204030204" pitchFamily="34" charset="0"/>
                <a:cs typeface="Calibri" panose="020F0502020204030204" pitchFamily="34" charset="0"/>
              </a:rPr>
              <a:t>The chart of accounts shows the ledger accounts that store your financial data. Microsoft Dynamics NAV includes a standard chart of accounts that is ready to support your business. However, you can change the default accounts, and you can add new accounts. </a:t>
            </a:r>
          </a:p>
        </p:txBody>
      </p:sp>
      <p:pic>
        <p:nvPicPr>
          <p:cNvPr id="5" name="Obrázek 4"/>
          <p:cNvPicPr>
            <a:picLocks noChangeAspect="1"/>
          </p:cNvPicPr>
          <p:nvPr/>
        </p:nvPicPr>
        <p:blipFill>
          <a:blip r:embed="rId2"/>
          <a:stretch>
            <a:fillRect/>
          </a:stretch>
        </p:blipFill>
        <p:spPr>
          <a:xfrm>
            <a:off x="838200" y="2693877"/>
            <a:ext cx="7730921" cy="3830540"/>
          </a:xfrm>
          <a:prstGeom prst="rect">
            <a:avLst/>
          </a:prstGeom>
          <a:ln>
            <a:solidFill>
              <a:schemeClr val="tx1"/>
            </a:solidFill>
          </a:ln>
        </p:spPr>
      </p:pic>
    </p:spTree>
    <p:extLst>
      <p:ext uri="{BB962C8B-B14F-4D97-AF65-F5344CB8AC3E}">
        <p14:creationId xmlns:p14="http://schemas.microsoft.com/office/powerpoint/2010/main" val="6735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D594A4-F4D1-4CE5-B7D2-55C7E6F34CF1}"/>
              </a:ext>
            </a:extLst>
          </p:cNvPr>
          <p:cNvSpPr>
            <a:spLocks noGrp="1"/>
          </p:cNvSpPr>
          <p:nvPr>
            <p:ph type="title"/>
          </p:nvPr>
        </p:nvSpPr>
        <p:spPr/>
        <p:txBody>
          <a:bodyPr/>
          <a:lstStyle/>
          <a:p>
            <a:r>
              <a:rPr lang="cs-CZ" dirty="0" err="1"/>
              <a:t>Questions</a:t>
            </a:r>
            <a:r>
              <a:rPr lang="cs-CZ" dirty="0"/>
              <a:t> III</a:t>
            </a:r>
          </a:p>
        </p:txBody>
      </p:sp>
      <p:sp>
        <p:nvSpPr>
          <p:cNvPr id="4" name="Zástupný obsah 2">
            <a:extLst>
              <a:ext uri="{FF2B5EF4-FFF2-40B4-BE49-F238E27FC236}">
                <a16:creationId xmlns:a16="http://schemas.microsoft.com/office/drawing/2014/main" id="{5F520496-77F7-4730-9801-8DA2B3649F73}"/>
              </a:ext>
            </a:extLst>
          </p:cNvPr>
          <p:cNvSpPr>
            <a:spLocks noGrp="1"/>
          </p:cNvSpPr>
          <p:nvPr>
            <p:ph idx="1"/>
          </p:nvPr>
        </p:nvSpPr>
        <p:spPr>
          <a:xfrm>
            <a:off x="838200" y="1825625"/>
            <a:ext cx="10515600" cy="4351338"/>
          </a:xfrm>
        </p:spPr>
        <p:txBody>
          <a:bodyPr/>
          <a:lstStyle/>
          <a:p>
            <a:pPr marL="0" lvl="0" indent="0" algn="jus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28.	</a:t>
            </a:r>
            <a:r>
              <a:rPr lang="en-GB" sz="1800" dirty="0">
                <a:effectLst/>
                <a:latin typeface="Calibri" panose="020F0502020204030204" pitchFamily="34" charset="0"/>
                <a:ea typeface="Calibri" panose="020F0502020204030204" pitchFamily="34" charset="0"/>
                <a:cs typeface="Times New Roman" panose="02020603050405020304" pitchFamily="18" charset="0"/>
              </a:rPr>
              <a:t>Find help to one chosen field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F1</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cs-CZ" sz="1800" dirty="0">
              <a:effectLst/>
              <a:latin typeface="Times New Roman" panose="02020603050405020304" pitchFamily="18" charset="0"/>
              <a:ea typeface="Calibri" panose="020F0502020204030204" pitchFamily="34" charset="0"/>
            </a:endParaRPr>
          </a:p>
          <a:p>
            <a:pPr marL="0" lvl="0" indent="0" algn="jus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29.	</a:t>
            </a:r>
            <a:r>
              <a:rPr lang="en-GB" sz="1800" dirty="0">
                <a:effectLst/>
                <a:latin typeface="Calibri" panose="020F0502020204030204" pitchFamily="34" charset="0"/>
                <a:ea typeface="Calibri" panose="020F0502020204030204" pitchFamily="34" charset="0"/>
                <a:cs typeface="Times New Roman" panose="02020603050405020304" pitchFamily="18" charset="0"/>
              </a:rPr>
              <a:t>What is an entry (created transaction)? </a:t>
            </a:r>
            <a:endParaRPr lang="cs-CZ" sz="1800" dirty="0">
              <a:effectLst/>
              <a:latin typeface="Times New Roman" panose="02020603050405020304" pitchFamily="18" charset="0"/>
              <a:ea typeface="Calibri" panose="020F0502020204030204" pitchFamily="34" charset="0"/>
            </a:endParaRPr>
          </a:p>
          <a:p>
            <a:pPr marL="0" lvl="0" indent="0" algn="jus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30.	</a:t>
            </a:r>
            <a:r>
              <a:rPr lang="en-GB" sz="1800" dirty="0">
                <a:effectLst/>
                <a:latin typeface="Calibri" panose="020F0502020204030204" pitchFamily="34" charset="0"/>
                <a:ea typeface="Calibri" panose="020F0502020204030204" pitchFamily="34" charset="0"/>
                <a:cs typeface="Times New Roman" panose="02020603050405020304" pitchFamily="18" charset="0"/>
              </a:rPr>
              <a:t>To which objects belong entries?</a:t>
            </a:r>
            <a:endParaRPr lang="cs-CZ" sz="1800" dirty="0">
              <a:effectLst/>
              <a:latin typeface="Times New Roman" panose="02020603050405020304" pitchFamily="18" charset="0"/>
              <a:ea typeface="Calibri" panose="020F0502020204030204" pitchFamily="34" charset="0"/>
            </a:endParaRPr>
          </a:p>
          <a:p>
            <a:pPr marL="0" lvl="0" indent="0" algn="jus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31.	</a:t>
            </a:r>
            <a:r>
              <a:rPr lang="en-GB" sz="1800" dirty="0">
                <a:effectLst/>
                <a:latin typeface="Calibri" panose="020F0502020204030204" pitchFamily="34" charset="0"/>
                <a:ea typeface="Calibri" panose="020F0502020204030204" pitchFamily="34" charset="0"/>
                <a:cs typeface="Times New Roman" panose="02020603050405020304" pitchFamily="18" charset="0"/>
              </a:rPr>
              <a:t>How to display entries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Ctrl-F7</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cs-CZ" sz="1800" dirty="0">
              <a:effectLst/>
              <a:latin typeface="Times New Roman" panose="02020603050405020304" pitchFamily="18" charset="0"/>
              <a:ea typeface="Calibri" panose="020F0502020204030204" pitchFamily="34" charset="0"/>
            </a:endParaRPr>
          </a:p>
          <a:p>
            <a:pPr marL="0" lvl="0" indent="0" algn="jus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32:	</a:t>
            </a:r>
            <a:r>
              <a:rPr lang="en-GB" sz="1800" dirty="0">
                <a:effectLst/>
                <a:latin typeface="Calibri" panose="020F0502020204030204" pitchFamily="34" charset="0"/>
                <a:ea typeface="Calibri" panose="020F0502020204030204" pitchFamily="34" charset="0"/>
                <a:cs typeface="Times New Roman" panose="02020603050405020304" pitchFamily="18" charset="0"/>
              </a:rPr>
              <a:t>Name essential professions of ERP users</a:t>
            </a:r>
            <a:endParaRPr lang="cs-CZ" sz="1800" dirty="0">
              <a:effectLst/>
              <a:latin typeface="Times New Roman" panose="02020603050405020304" pitchFamily="18" charset="0"/>
              <a:ea typeface="Calibri" panose="020F0502020204030204" pitchFamily="34" charset="0"/>
            </a:endParaRPr>
          </a:p>
          <a:p>
            <a:pPr marL="0" lvl="0" indent="0" algn="just">
              <a:spcAft>
                <a:spcPts val="6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33.	</a:t>
            </a:r>
            <a:r>
              <a:rPr lang="en-GB" sz="1800" dirty="0">
                <a:effectLst/>
                <a:latin typeface="Calibri" panose="020F0502020204030204" pitchFamily="34" charset="0"/>
                <a:ea typeface="Calibri" panose="020F0502020204030204" pitchFamily="34" charset="0"/>
                <a:cs typeface="Times New Roman" panose="02020603050405020304" pitchFamily="18" charset="0"/>
              </a:rPr>
              <a:t>How to post a document (order, invoice, credit memo,..)  (F9) </a:t>
            </a:r>
            <a:endParaRPr lang="cs-CZ" sz="1800" dirty="0">
              <a:effectLst/>
              <a:latin typeface="Times New Roman" panose="02020603050405020304" pitchFamily="18" charset="0"/>
              <a:ea typeface="Calibri" panose="020F0502020204030204" pitchFamily="34" charset="0"/>
            </a:endParaRPr>
          </a:p>
          <a:p>
            <a:endParaRPr lang="cs-CZ" dirty="0"/>
          </a:p>
        </p:txBody>
      </p:sp>
    </p:spTree>
    <p:extLst>
      <p:ext uri="{BB962C8B-B14F-4D97-AF65-F5344CB8AC3E}">
        <p14:creationId xmlns:p14="http://schemas.microsoft.com/office/powerpoint/2010/main" val="9068417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9793" y="365125"/>
            <a:ext cx="10515600" cy="1325563"/>
          </a:xfrm>
        </p:spPr>
        <p:txBody>
          <a:bodyPr>
            <a:normAutofit/>
          </a:bodyPr>
          <a:lstStyle/>
          <a:p>
            <a:r>
              <a:rPr lang="en-US" sz="3200" dirty="0">
                <a:solidFill>
                  <a:srgbClr val="0070C0"/>
                </a:solidFill>
              </a:rPr>
              <a:t>Entries and their use</a:t>
            </a:r>
            <a:r>
              <a:rPr lang="cs-CZ" sz="3200" dirty="0">
                <a:solidFill>
                  <a:srgbClr val="0070C0"/>
                </a:solidFill>
              </a:rPr>
              <a:t> </a:t>
            </a:r>
            <a:r>
              <a:rPr lang="en-US" sz="3200" dirty="0">
                <a:solidFill>
                  <a:srgbClr val="0070C0"/>
                </a:solidFill>
              </a:rPr>
              <a:t> </a:t>
            </a:r>
          </a:p>
        </p:txBody>
      </p:sp>
      <p:pic>
        <p:nvPicPr>
          <p:cNvPr id="4" name="Obrázek 3"/>
          <p:cNvPicPr/>
          <p:nvPr/>
        </p:nvPicPr>
        <p:blipFill>
          <a:blip r:embed="rId2"/>
          <a:stretch>
            <a:fillRect/>
          </a:stretch>
        </p:blipFill>
        <p:spPr>
          <a:xfrm>
            <a:off x="689792" y="1403730"/>
            <a:ext cx="8279395" cy="4795364"/>
          </a:xfrm>
          <a:prstGeom prst="rect">
            <a:avLst/>
          </a:prstGeom>
          <a:ln>
            <a:solidFill>
              <a:srgbClr val="FF0000"/>
            </a:solidFill>
          </a:ln>
        </p:spPr>
      </p:pic>
    </p:spTree>
    <p:extLst>
      <p:ext uri="{BB962C8B-B14F-4D97-AF65-F5344CB8AC3E}">
        <p14:creationId xmlns:p14="http://schemas.microsoft.com/office/powerpoint/2010/main" val="5508185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3200" dirty="0">
                <a:solidFill>
                  <a:srgbClr val="0070C0"/>
                </a:solidFill>
              </a:rPr>
              <a:t>One of many reports generated from entries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918" y="1489557"/>
            <a:ext cx="6951663" cy="48577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224665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3369E0-5052-4EBA-91BD-76734EBB3C86}"/>
              </a:ext>
            </a:extLst>
          </p:cNvPr>
          <p:cNvSpPr>
            <a:spLocks noGrp="1"/>
          </p:cNvSpPr>
          <p:nvPr>
            <p:ph type="title"/>
          </p:nvPr>
        </p:nvSpPr>
        <p:spPr>
          <a:xfrm>
            <a:off x="2178424" y="957893"/>
            <a:ext cx="10134098" cy="1143000"/>
          </a:xfrm>
        </p:spPr>
        <p:txBody>
          <a:bodyPr>
            <a:normAutofit/>
          </a:bodyPr>
          <a:lstStyle/>
          <a:p>
            <a:r>
              <a:rPr lang="en-US" sz="3600" dirty="0">
                <a:solidFill>
                  <a:srgbClr val="0070C0"/>
                </a:solidFill>
              </a:rPr>
              <a:t>Thank you for your attention and </a:t>
            </a:r>
            <a:r>
              <a:rPr lang="en-US" sz="3600" dirty="0" smtClean="0">
                <a:solidFill>
                  <a:srgbClr val="0070C0"/>
                </a:solidFill>
              </a:rPr>
              <a:t>patience</a:t>
            </a:r>
            <a:r>
              <a:rPr lang="cs-CZ" sz="3600" dirty="0" smtClean="0">
                <a:solidFill>
                  <a:srgbClr val="0070C0"/>
                </a:solidFill>
              </a:rPr>
              <a:t>  </a:t>
            </a:r>
            <a:endParaRPr lang="en-US" sz="3600" dirty="0">
              <a:solidFill>
                <a:srgbClr val="0070C0"/>
              </a:solidFill>
            </a:endParaRPr>
          </a:p>
        </p:txBody>
      </p:sp>
      <p:pic>
        <p:nvPicPr>
          <p:cNvPr id="5" name="Obrázek 4">
            <a:extLst>
              <a:ext uri="{FF2B5EF4-FFF2-40B4-BE49-F238E27FC236}">
                <a16:creationId xmlns:a16="http://schemas.microsoft.com/office/drawing/2014/main" id="{DABF13B9-B5E8-4163-A6E3-690356AE4C6B}"/>
              </a:ext>
            </a:extLst>
          </p:cNvPr>
          <p:cNvPicPr>
            <a:picLocks noChangeAspect="1"/>
          </p:cNvPicPr>
          <p:nvPr/>
        </p:nvPicPr>
        <p:blipFill>
          <a:blip r:embed="rId2"/>
          <a:stretch>
            <a:fillRect/>
          </a:stretch>
        </p:blipFill>
        <p:spPr>
          <a:xfrm>
            <a:off x="2307909" y="2268652"/>
            <a:ext cx="7535338" cy="2603834"/>
          </a:xfrm>
          <a:prstGeom prst="rect">
            <a:avLst/>
          </a:prstGeom>
        </p:spPr>
      </p:pic>
    </p:spTree>
    <p:extLst>
      <p:ext uri="{BB962C8B-B14F-4D97-AF65-F5344CB8AC3E}">
        <p14:creationId xmlns:p14="http://schemas.microsoft.com/office/powerpoint/2010/main" val="3529527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solidFill>
                  <a:srgbClr val="0070C0"/>
                </a:solidFill>
              </a:rPr>
              <a:t/>
            </a:r>
            <a:br>
              <a:rPr lang="cs-CZ" sz="2800" dirty="0">
                <a:solidFill>
                  <a:srgbClr val="0070C0"/>
                </a:solidFill>
              </a:rPr>
            </a:br>
            <a:r>
              <a:rPr lang="en-GB" sz="2800" dirty="0">
                <a:solidFill>
                  <a:srgbClr val="0070C0"/>
                </a:solidFill>
              </a:rPr>
              <a:t>What we need every day when running the business? </a:t>
            </a:r>
            <a:r>
              <a:rPr lang="cs-CZ" sz="2800" dirty="0">
                <a:solidFill>
                  <a:srgbClr val="0070C0"/>
                </a:solidFill>
              </a:rPr>
              <a:t/>
            </a:r>
            <a:br>
              <a:rPr lang="cs-CZ" sz="2800" dirty="0">
                <a:solidFill>
                  <a:srgbClr val="0070C0"/>
                </a:solidFill>
              </a:rPr>
            </a:br>
            <a:endParaRPr lang="cs-CZ" sz="2800" dirty="0">
              <a:solidFill>
                <a:srgbClr val="0070C0"/>
              </a:solidFill>
            </a:endParaRPr>
          </a:p>
        </p:txBody>
      </p:sp>
      <p:sp>
        <p:nvSpPr>
          <p:cNvPr id="3" name="Zástupný symbol pro obsah 2"/>
          <p:cNvSpPr>
            <a:spLocks noGrp="1"/>
          </p:cNvSpPr>
          <p:nvPr>
            <p:ph idx="1"/>
          </p:nvPr>
        </p:nvSpPr>
        <p:spPr/>
        <p:txBody>
          <a:bodyPr>
            <a:noAutofit/>
          </a:bodyPr>
          <a:lstStyle/>
          <a:p>
            <a:r>
              <a:rPr lang="en-US" sz="1600" b="1" dirty="0" smtClean="0"/>
              <a:t>Perfect overview of processes</a:t>
            </a:r>
          </a:p>
          <a:p>
            <a:pPr lvl="1"/>
            <a:r>
              <a:rPr lang="en-US" sz="1600" dirty="0" smtClean="0"/>
              <a:t>Accounting</a:t>
            </a:r>
          </a:p>
          <a:p>
            <a:pPr lvl="2"/>
            <a:r>
              <a:rPr lang="en-US" sz="1600" dirty="0" smtClean="0"/>
              <a:t>Reports (Profit and loss account, Balance sheet, Vat reports)</a:t>
            </a:r>
          </a:p>
          <a:p>
            <a:pPr lvl="2"/>
            <a:r>
              <a:rPr lang="en-US" sz="1600" dirty="0" smtClean="0"/>
              <a:t>Budgets</a:t>
            </a:r>
          </a:p>
          <a:p>
            <a:pPr lvl="2"/>
            <a:r>
              <a:rPr lang="en-US" sz="1600" dirty="0" smtClean="0"/>
              <a:t>Cash flow </a:t>
            </a:r>
          </a:p>
          <a:p>
            <a:pPr lvl="2"/>
            <a:r>
              <a:rPr lang="en-US" sz="1600" dirty="0" smtClean="0"/>
              <a:t>Cost  </a:t>
            </a:r>
          </a:p>
          <a:p>
            <a:pPr lvl="1"/>
            <a:r>
              <a:rPr lang="en-US" sz="1600" b="1" dirty="0" smtClean="0"/>
              <a:t>Purchases</a:t>
            </a:r>
          </a:p>
          <a:p>
            <a:pPr lvl="2"/>
            <a:r>
              <a:rPr lang="en-US" sz="1600" dirty="0" smtClean="0"/>
              <a:t>Availability </a:t>
            </a:r>
          </a:p>
          <a:p>
            <a:pPr lvl="2"/>
            <a:r>
              <a:rPr lang="en-US" sz="1600" dirty="0" smtClean="0"/>
              <a:t>Delivery times </a:t>
            </a:r>
          </a:p>
          <a:p>
            <a:pPr lvl="2"/>
            <a:r>
              <a:rPr lang="en-US" sz="1600" dirty="0" smtClean="0"/>
              <a:t>Costs</a:t>
            </a:r>
          </a:p>
          <a:p>
            <a:pPr lvl="1"/>
            <a:r>
              <a:rPr lang="en-US" sz="1600" b="1" dirty="0" smtClean="0"/>
              <a:t>Sales</a:t>
            </a:r>
          </a:p>
          <a:p>
            <a:pPr lvl="2"/>
            <a:r>
              <a:rPr lang="en-US" sz="1600" dirty="0" smtClean="0"/>
              <a:t>Availability </a:t>
            </a:r>
          </a:p>
          <a:p>
            <a:pPr lvl="2"/>
            <a:r>
              <a:rPr lang="en-US" sz="1600" dirty="0" smtClean="0"/>
              <a:t>Timing</a:t>
            </a:r>
          </a:p>
          <a:p>
            <a:pPr lvl="2"/>
            <a:r>
              <a:rPr lang="en-US" sz="1600" dirty="0" smtClean="0"/>
              <a:t>Unit prices, discounts,.. </a:t>
            </a:r>
          </a:p>
          <a:p>
            <a:pPr lvl="1"/>
            <a:r>
              <a:rPr lang="en-US" sz="1600" b="1" dirty="0" smtClean="0"/>
              <a:t>Inventory and warehouse management  </a:t>
            </a:r>
          </a:p>
          <a:p>
            <a:pPr lvl="1"/>
            <a:r>
              <a:rPr lang="en-US" sz="1600" b="1" dirty="0" smtClean="0"/>
              <a:t>Production</a:t>
            </a:r>
            <a:endParaRPr lang="en-US" sz="1600" b="1" dirty="0"/>
          </a:p>
        </p:txBody>
      </p:sp>
    </p:spTree>
    <p:extLst>
      <p:ext uri="{BB962C8B-B14F-4D97-AF65-F5344CB8AC3E}">
        <p14:creationId xmlns:p14="http://schemas.microsoft.com/office/powerpoint/2010/main" val="114533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solidFill>
                  <a:srgbClr val="0070C0"/>
                </a:solidFill>
              </a:rPr>
              <a:t/>
            </a:r>
            <a:br>
              <a:rPr lang="cs-CZ" sz="2800" dirty="0">
                <a:solidFill>
                  <a:srgbClr val="0070C0"/>
                </a:solidFill>
              </a:rPr>
            </a:br>
            <a:r>
              <a:rPr lang="en-GB" sz="2800" dirty="0">
                <a:solidFill>
                  <a:srgbClr val="0070C0"/>
                </a:solidFill>
              </a:rPr>
              <a:t>What we need every day when running the business? </a:t>
            </a:r>
            <a:r>
              <a:rPr lang="cs-CZ" sz="2800" dirty="0">
                <a:solidFill>
                  <a:srgbClr val="0070C0"/>
                </a:solidFill>
              </a:rPr>
              <a:t/>
            </a:r>
            <a:br>
              <a:rPr lang="cs-CZ" sz="2800" dirty="0">
                <a:solidFill>
                  <a:srgbClr val="0070C0"/>
                </a:solidFill>
              </a:rPr>
            </a:br>
            <a:endParaRPr lang="cs-CZ" sz="2800" dirty="0">
              <a:solidFill>
                <a:srgbClr val="0070C0"/>
              </a:solidFill>
            </a:endParaRPr>
          </a:p>
        </p:txBody>
      </p:sp>
      <p:sp>
        <p:nvSpPr>
          <p:cNvPr id="3" name="Zástupný symbol pro obsah 2"/>
          <p:cNvSpPr>
            <a:spLocks noGrp="1"/>
          </p:cNvSpPr>
          <p:nvPr>
            <p:ph idx="1"/>
          </p:nvPr>
        </p:nvSpPr>
        <p:spPr/>
        <p:txBody>
          <a:bodyPr>
            <a:normAutofit/>
          </a:bodyPr>
          <a:lstStyle/>
          <a:p>
            <a:pPr lvl="1"/>
            <a:r>
              <a:rPr lang="en-US" b="1" dirty="0" smtClean="0"/>
              <a:t>Perfect overview of processes</a:t>
            </a:r>
          </a:p>
          <a:p>
            <a:pPr lvl="1"/>
            <a:r>
              <a:rPr lang="en-US" dirty="0" smtClean="0"/>
              <a:t>Inventory and warehouse management  </a:t>
            </a:r>
          </a:p>
          <a:p>
            <a:pPr lvl="2"/>
            <a:r>
              <a:rPr lang="en-US" sz="2400" dirty="0" smtClean="0"/>
              <a:t>Positions of stored items (location)</a:t>
            </a:r>
          </a:p>
          <a:p>
            <a:pPr lvl="2"/>
            <a:r>
              <a:rPr lang="en-US" sz="2400" dirty="0" smtClean="0"/>
              <a:t>Transfers o items</a:t>
            </a:r>
          </a:p>
          <a:p>
            <a:pPr lvl="2"/>
            <a:r>
              <a:rPr lang="en-US" sz="2400" dirty="0" smtClean="0"/>
              <a:t>Costs </a:t>
            </a:r>
          </a:p>
          <a:p>
            <a:pPr lvl="1"/>
            <a:r>
              <a:rPr lang="en-US" b="1" dirty="0" smtClean="0"/>
              <a:t>Production</a:t>
            </a:r>
          </a:p>
          <a:p>
            <a:pPr lvl="2"/>
            <a:r>
              <a:rPr lang="en-US" sz="2400" dirty="0" smtClean="0"/>
              <a:t>Bill of material – structure of the product</a:t>
            </a:r>
          </a:p>
          <a:p>
            <a:pPr lvl="2"/>
            <a:r>
              <a:rPr lang="en-US" sz="2400" dirty="0" smtClean="0"/>
              <a:t>Routings – how the product is made, which machines they use, what the capacities of the machines  are</a:t>
            </a:r>
          </a:p>
          <a:p>
            <a:pPr lvl="2"/>
            <a:r>
              <a:rPr lang="en-US" sz="2400" dirty="0" smtClean="0"/>
              <a:t>Production times </a:t>
            </a:r>
            <a:endParaRPr lang="en-US" sz="2400" dirty="0"/>
          </a:p>
        </p:txBody>
      </p:sp>
    </p:spTree>
    <p:extLst>
      <p:ext uri="{BB962C8B-B14F-4D97-AF65-F5344CB8AC3E}">
        <p14:creationId xmlns:p14="http://schemas.microsoft.com/office/powerpoint/2010/main" val="3204142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4294967295"/>
          </p:nvPr>
        </p:nvSpPr>
        <p:spPr>
          <a:xfrm>
            <a:off x="1981200" y="6324603"/>
            <a:ext cx="2895600" cy="365125"/>
          </a:xfrm>
          <a:prstGeom prst="rect">
            <a:avLst/>
          </a:prstGeom>
        </p:spPr>
        <p:txBody>
          <a:bodyPr/>
          <a:lstStyle>
            <a:lvl1pPr algn="l">
              <a:defRPr/>
            </a:lvl1pPr>
          </a:lstStyle>
          <a:p>
            <a:endParaRPr lang="en-US" dirty="0"/>
          </a:p>
        </p:txBody>
      </p:sp>
      <p:sp>
        <p:nvSpPr>
          <p:cNvPr id="2" name="Text Placeholder 1"/>
          <p:cNvSpPr>
            <a:spLocks noGrp="1"/>
          </p:cNvSpPr>
          <p:nvPr>
            <p:ph type="body" sz="quarter" idx="13"/>
          </p:nvPr>
        </p:nvSpPr>
        <p:spPr>
          <a:xfrm>
            <a:off x="1463304" y="168272"/>
            <a:ext cx="10972800" cy="5568000"/>
          </a:xfrm>
        </p:spPr>
        <p:txBody>
          <a:bodyPr/>
          <a:lstStyle/>
          <a:p>
            <a:pPr marL="0" indent="0">
              <a:buNone/>
            </a:pPr>
            <a:r>
              <a:rPr lang="cs-CZ" dirty="0">
                <a:solidFill>
                  <a:schemeClr val="bg1"/>
                </a:solidFill>
              </a:rPr>
              <a:t>The </a:t>
            </a:r>
            <a:r>
              <a:rPr lang="cs-CZ" dirty="0" err="1">
                <a:solidFill>
                  <a:schemeClr val="bg1"/>
                </a:solidFill>
              </a:rPr>
              <a:t>main</a:t>
            </a:r>
            <a:r>
              <a:rPr lang="cs-CZ" dirty="0">
                <a:solidFill>
                  <a:schemeClr val="bg1"/>
                </a:solidFill>
              </a:rPr>
              <a:t> </a:t>
            </a:r>
            <a:r>
              <a:rPr lang="cs-CZ" dirty="0" err="1">
                <a:solidFill>
                  <a:schemeClr val="bg1"/>
                </a:solidFill>
              </a:rPr>
              <a:t>screen</a:t>
            </a:r>
            <a:r>
              <a:rPr lang="cs-CZ" dirty="0">
                <a:solidFill>
                  <a:schemeClr val="bg1"/>
                </a:solidFill>
              </a:rPr>
              <a:t> </a:t>
            </a:r>
            <a:r>
              <a:rPr lang="cs-CZ" dirty="0" err="1">
                <a:solidFill>
                  <a:schemeClr val="bg1"/>
                </a:solidFill>
              </a:rPr>
              <a:t>of</a:t>
            </a:r>
            <a:r>
              <a:rPr lang="cs-CZ" dirty="0">
                <a:solidFill>
                  <a:schemeClr val="bg1"/>
                </a:solidFill>
              </a:rPr>
              <a:t> </a:t>
            </a:r>
            <a:r>
              <a:rPr lang="cs-CZ" dirty="0" err="1">
                <a:solidFill>
                  <a:schemeClr val="bg1"/>
                </a:solidFill>
              </a:rPr>
              <a:t>our</a:t>
            </a:r>
            <a:r>
              <a:rPr lang="cs-CZ" dirty="0">
                <a:solidFill>
                  <a:schemeClr val="bg1"/>
                </a:solidFill>
              </a:rPr>
              <a:t> ERP </a:t>
            </a:r>
            <a:r>
              <a:rPr lang="cs-CZ" dirty="0" smtClean="0">
                <a:solidFill>
                  <a:schemeClr val="bg1"/>
                </a:solidFill>
              </a:rPr>
              <a:t>MS Dynamics </a:t>
            </a:r>
            <a:r>
              <a:rPr lang="cs-CZ" dirty="0" err="1" smtClean="0">
                <a:solidFill>
                  <a:schemeClr val="bg1"/>
                </a:solidFill>
              </a:rPr>
              <a:t>system</a:t>
            </a:r>
            <a:r>
              <a:rPr lang="cs-CZ" dirty="0" smtClean="0">
                <a:solidFill>
                  <a:schemeClr val="bg1"/>
                </a:solidFill>
              </a:rPr>
              <a:t> </a:t>
            </a:r>
            <a:endParaRPr lang="en-US" dirty="0">
              <a:solidFill>
                <a:schemeClr val="bg1"/>
              </a:solidFill>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928" y="2299771"/>
            <a:ext cx="5454606" cy="4558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1867198" y="2593059"/>
            <a:ext cx="5829034" cy="688181"/>
            <a:chOff x="457597" y="2593057"/>
            <a:chExt cx="7772045" cy="688181"/>
          </a:xfrm>
        </p:grpSpPr>
        <p:sp>
          <p:nvSpPr>
            <p:cNvPr id="16" name="Rectangle 15"/>
            <p:cNvSpPr/>
            <p:nvPr/>
          </p:nvSpPr>
          <p:spPr bwMode="auto">
            <a:xfrm>
              <a:off x="457597" y="2593057"/>
              <a:ext cx="7272808" cy="688181"/>
            </a:xfrm>
            <a:prstGeom prst="rect">
              <a:avLst/>
            </a:prstGeom>
            <a:noFill/>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nl-BE" sz="1350" dirty="0">
                <a:gradFill>
                  <a:gsLst>
                    <a:gs pos="0">
                      <a:srgbClr val="FFFFFF"/>
                    </a:gs>
                    <a:gs pos="100000">
                      <a:srgbClr val="FFFFFF"/>
                    </a:gs>
                  </a:gsLst>
                  <a:lin ang="5400000" scaled="0"/>
                </a:gradFill>
                <a:ea typeface="Segoe UI" pitchFamily="34" charset="0"/>
                <a:cs typeface="Segoe UI" pitchFamily="34" charset="0"/>
              </a:endParaRPr>
            </a:p>
          </p:txBody>
        </p:sp>
        <p:cxnSp>
          <p:nvCxnSpPr>
            <p:cNvPr id="17" name="Straight Connector 16"/>
            <p:cNvCxnSpPr/>
            <p:nvPr/>
          </p:nvCxnSpPr>
          <p:spPr>
            <a:xfrm>
              <a:off x="7730405" y="2937147"/>
              <a:ext cx="216024" cy="0"/>
            </a:xfrm>
            <a:prstGeom prst="line">
              <a:avLst/>
            </a:prstGeom>
            <a:ln w="12700">
              <a:headEnd type="none"/>
              <a:tailEnd type="none"/>
            </a:ln>
          </p:spPr>
          <p:style>
            <a:lnRef idx="1">
              <a:schemeClr val="accent6"/>
            </a:lnRef>
            <a:fillRef idx="0">
              <a:schemeClr val="accent6"/>
            </a:fillRef>
            <a:effectRef idx="0">
              <a:schemeClr val="accent6"/>
            </a:effectRef>
            <a:fontRef idx="minor">
              <a:schemeClr val="tx1"/>
            </a:fontRef>
          </p:style>
        </p:cxnSp>
        <p:sp>
          <p:nvSpPr>
            <p:cNvPr id="18" name="Rectangle 17"/>
            <p:cNvSpPr/>
            <p:nvPr/>
          </p:nvSpPr>
          <p:spPr bwMode="auto">
            <a:xfrm>
              <a:off x="7941610" y="2765101"/>
              <a:ext cx="288032" cy="344091"/>
            </a:xfrm>
            <a:prstGeom prst="rect">
              <a:avLst/>
            </a:prstGeom>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none" lIns="81000" tIns="54000" rIns="8100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r>
                <a:rPr lang="nl-BE" sz="1350" b="1" dirty="0">
                  <a:solidFill>
                    <a:srgbClr val="FF0000"/>
                  </a:solidFill>
                  <a:ea typeface="Segoe UI" pitchFamily="34" charset="0"/>
                  <a:cs typeface="Segoe UI" pitchFamily="34" charset="0"/>
                </a:rPr>
                <a:t>1</a:t>
              </a:r>
            </a:p>
          </p:txBody>
        </p:sp>
      </p:grpSp>
      <p:grpSp>
        <p:nvGrpSpPr>
          <p:cNvPr id="19" name="Group 18"/>
          <p:cNvGrpSpPr/>
          <p:nvPr/>
        </p:nvGrpSpPr>
        <p:grpSpPr>
          <a:xfrm>
            <a:off x="4089419" y="3328931"/>
            <a:ext cx="2106234" cy="353991"/>
            <a:chOff x="3420558" y="3328930"/>
            <a:chExt cx="2808312" cy="353990"/>
          </a:xfrm>
        </p:grpSpPr>
        <p:sp>
          <p:nvSpPr>
            <p:cNvPr id="20" name="Rectangle 19"/>
            <p:cNvSpPr/>
            <p:nvPr/>
          </p:nvSpPr>
          <p:spPr bwMode="auto">
            <a:xfrm>
              <a:off x="3924614" y="3328930"/>
              <a:ext cx="2304256" cy="352457"/>
            </a:xfrm>
            <a:prstGeom prst="rect">
              <a:avLst/>
            </a:prstGeom>
            <a:noFill/>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nl-BE" sz="1350" dirty="0">
                <a:gradFill>
                  <a:gsLst>
                    <a:gs pos="0">
                      <a:srgbClr val="FFFFFF"/>
                    </a:gs>
                    <a:gs pos="100000">
                      <a:srgbClr val="FFFFFF"/>
                    </a:gs>
                  </a:gsLst>
                  <a:lin ang="5400000" scaled="0"/>
                </a:gradFill>
                <a:ea typeface="Segoe UI" pitchFamily="34" charset="0"/>
                <a:cs typeface="Segoe UI" pitchFamily="34" charset="0"/>
              </a:endParaRPr>
            </a:p>
          </p:txBody>
        </p:sp>
        <p:cxnSp>
          <p:nvCxnSpPr>
            <p:cNvPr id="21" name="Straight Connector 20"/>
            <p:cNvCxnSpPr/>
            <p:nvPr/>
          </p:nvCxnSpPr>
          <p:spPr>
            <a:xfrm>
              <a:off x="3708590" y="3505158"/>
              <a:ext cx="216024" cy="0"/>
            </a:xfrm>
            <a:prstGeom prst="line">
              <a:avLst/>
            </a:prstGeom>
            <a:ln w="12700">
              <a:headEnd type="none"/>
              <a:tailEnd type="none"/>
            </a:ln>
          </p:spPr>
          <p:style>
            <a:lnRef idx="1">
              <a:schemeClr val="accent6"/>
            </a:lnRef>
            <a:fillRef idx="0">
              <a:schemeClr val="accent6"/>
            </a:fillRef>
            <a:effectRef idx="0">
              <a:schemeClr val="accent6"/>
            </a:effectRef>
            <a:fontRef idx="minor">
              <a:schemeClr val="tx1"/>
            </a:fontRef>
          </p:style>
        </p:cxnSp>
        <p:sp>
          <p:nvSpPr>
            <p:cNvPr id="22" name="Rectangle 21"/>
            <p:cNvSpPr/>
            <p:nvPr/>
          </p:nvSpPr>
          <p:spPr bwMode="auto">
            <a:xfrm>
              <a:off x="3420558" y="3338829"/>
              <a:ext cx="288032" cy="344091"/>
            </a:xfrm>
            <a:prstGeom prst="rect">
              <a:avLst/>
            </a:prstGeom>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none" lIns="81000" tIns="54000" rIns="8100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r>
                <a:rPr lang="nl-BE" sz="1350" b="1" dirty="0">
                  <a:solidFill>
                    <a:srgbClr val="FF0000"/>
                  </a:solidFill>
                  <a:ea typeface="Segoe UI" pitchFamily="34" charset="0"/>
                  <a:cs typeface="Segoe UI" pitchFamily="34" charset="0"/>
                </a:rPr>
                <a:t>2</a:t>
              </a:r>
            </a:p>
          </p:txBody>
        </p:sp>
      </p:grpSp>
      <p:grpSp>
        <p:nvGrpSpPr>
          <p:cNvPr id="23" name="Group 22"/>
          <p:cNvGrpSpPr/>
          <p:nvPr/>
        </p:nvGrpSpPr>
        <p:grpSpPr>
          <a:xfrm>
            <a:off x="6233654" y="3326629"/>
            <a:ext cx="1312151" cy="3204000"/>
            <a:chOff x="6279536" y="3326629"/>
            <a:chExt cx="1749534" cy="3204000"/>
          </a:xfrm>
        </p:grpSpPr>
        <p:sp>
          <p:nvSpPr>
            <p:cNvPr id="24" name="Rectangle 23"/>
            <p:cNvSpPr/>
            <p:nvPr/>
          </p:nvSpPr>
          <p:spPr bwMode="auto">
            <a:xfrm>
              <a:off x="6279536" y="3326629"/>
              <a:ext cx="1260000" cy="3204000"/>
            </a:xfrm>
            <a:prstGeom prst="rect">
              <a:avLst/>
            </a:prstGeom>
            <a:noFill/>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nl-BE" sz="1350" dirty="0">
                <a:gradFill>
                  <a:gsLst>
                    <a:gs pos="0">
                      <a:srgbClr val="FFFFFF"/>
                    </a:gs>
                    <a:gs pos="100000">
                      <a:srgbClr val="FFFFFF"/>
                    </a:gs>
                  </a:gsLst>
                  <a:lin ang="5400000" scaled="0"/>
                </a:gradFill>
                <a:ea typeface="Segoe UI" pitchFamily="34" charset="0"/>
                <a:cs typeface="Segoe UI" pitchFamily="34" charset="0"/>
              </a:endParaRPr>
            </a:p>
          </p:txBody>
        </p:sp>
        <p:cxnSp>
          <p:nvCxnSpPr>
            <p:cNvPr id="25" name="Straight Connector 24"/>
            <p:cNvCxnSpPr/>
            <p:nvPr/>
          </p:nvCxnSpPr>
          <p:spPr>
            <a:xfrm>
              <a:off x="7529833" y="4928629"/>
              <a:ext cx="216024" cy="0"/>
            </a:xfrm>
            <a:prstGeom prst="line">
              <a:avLst/>
            </a:prstGeom>
            <a:ln w="12700">
              <a:headEnd type="none"/>
              <a:tailEnd type="none"/>
            </a:ln>
          </p:spPr>
          <p:style>
            <a:lnRef idx="1">
              <a:schemeClr val="accent6"/>
            </a:lnRef>
            <a:fillRef idx="0">
              <a:schemeClr val="accent6"/>
            </a:fillRef>
            <a:effectRef idx="0">
              <a:schemeClr val="accent6"/>
            </a:effectRef>
            <a:fontRef idx="minor">
              <a:schemeClr val="tx1"/>
            </a:fontRef>
          </p:style>
        </p:cxnSp>
        <p:sp>
          <p:nvSpPr>
            <p:cNvPr id="26" name="Rectangle 25"/>
            <p:cNvSpPr/>
            <p:nvPr/>
          </p:nvSpPr>
          <p:spPr bwMode="auto">
            <a:xfrm>
              <a:off x="7741038" y="4756583"/>
              <a:ext cx="288032" cy="344091"/>
            </a:xfrm>
            <a:prstGeom prst="rect">
              <a:avLst/>
            </a:prstGeom>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none" lIns="81000" tIns="54000" rIns="8100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r>
                <a:rPr lang="nl-BE" sz="1350" b="1" dirty="0">
                  <a:solidFill>
                    <a:srgbClr val="FF0000"/>
                  </a:solidFill>
                  <a:ea typeface="Segoe UI" pitchFamily="34" charset="0"/>
                  <a:cs typeface="Segoe UI" pitchFamily="34" charset="0"/>
                </a:rPr>
                <a:t>4</a:t>
              </a:r>
            </a:p>
          </p:txBody>
        </p:sp>
      </p:grpSp>
      <p:grpSp>
        <p:nvGrpSpPr>
          <p:cNvPr id="27" name="Group 26"/>
          <p:cNvGrpSpPr/>
          <p:nvPr/>
        </p:nvGrpSpPr>
        <p:grpSpPr>
          <a:xfrm>
            <a:off x="2461266" y="3727575"/>
            <a:ext cx="3734389" cy="2722016"/>
            <a:chOff x="1249685" y="3727574"/>
            <a:chExt cx="4979185" cy="2722016"/>
          </a:xfrm>
        </p:grpSpPr>
        <p:sp>
          <p:nvSpPr>
            <p:cNvPr id="28" name="Rectangle 27"/>
            <p:cNvSpPr/>
            <p:nvPr/>
          </p:nvSpPr>
          <p:spPr bwMode="auto">
            <a:xfrm>
              <a:off x="1753741" y="3727574"/>
              <a:ext cx="4475129" cy="2722016"/>
            </a:xfrm>
            <a:prstGeom prst="rect">
              <a:avLst/>
            </a:prstGeom>
            <a:noFill/>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nl-BE" sz="1350" dirty="0">
                <a:gradFill>
                  <a:gsLst>
                    <a:gs pos="0">
                      <a:srgbClr val="FFFFFF"/>
                    </a:gs>
                    <a:gs pos="100000">
                      <a:srgbClr val="FFFFFF"/>
                    </a:gs>
                  </a:gsLst>
                  <a:lin ang="5400000" scaled="0"/>
                </a:gradFill>
                <a:ea typeface="Segoe UI" pitchFamily="34" charset="0"/>
                <a:cs typeface="Segoe UI" pitchFamily="34" charset="0"/>
              </a:endParaRPr>
            </a:p>
          </p:txBody>
        </p:sp>
        <p:cxnSp>
          <p:nvCxnSpPr>
            <p:cNvPr id="29" name="Straight Connector 28"/>
            <p:cNvCxnSpPr/>
            <p:nvPr/>
          </p:nvCxnSpPr>
          <p:spPr>
            <a:xfrm>
              <a:off x="1537717" y="5137446"/>
              <a:ext cx="216024" cy="0"/>
            </a:xfrm>
            <a:prstGeom prst="line">
              <a:avLst/>
            </a:prstGeom>
            <a:ln w="12700">
              <a:headEnd type="none"/>
              <a:tailEnd type="none"/>
            </a:ln>
          </p:spPr>
          <p:style>
            <a:lnRef idx="1">
              <a:schemeClr val="accent6"/>
            </a:lnRef>
            <a:fillRef idx="0">
              <a:schemeClr val="accent6"/>
            </a:fillRef>
            <a:effectRef idx="0">
              <a:schemeClr val="accent6"/>
            </a:effectRef>
            <a:fontRef idx="minor">
              <a:schemeClr val="tx1"/>
            </a:fontRef>
          </p:style>
        </p:cxnSp>
        <p:sp>
          <p:nvSpPr>
            <p:cNvPr id="30" name="Rectangle 29"/>
            <p:cNvSpPr/>
            <p:nvPr/>
          </p:nvSpPr>
          <p:spPr bwMode="auto">
            <a:xfrm>
              <a:off x="1249685" y="4971117"/>
              <a:ext cx="288032" cy="344091"/>
            </a:xfrm>
            <a:prstGeom prst="rect">
              <a:avLst/>
            </a:prstGeom>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none" lIns="81000" tIns="54000" rIns="8100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r>
                <a:rPr lang="nl-BE" sz="1350" b="1" dirty="0">
                  <a:solidFill>
                    <a:srgbClr val="FF0000"/>
                  </a:solidFill>
                  <a:ea typeface="Segoe UI" pitchFamily="34" charset="0"/>
                  <a:cs typeface="Segoe UI" pitchFamily="34" charset="0"/>
                </a:rPr>
                <a:t>3</a:t>
              </a:r>
            </a:p>
          </p:txBody>
        </p:sp>
      </p:grpSp>
      <p:sp>
        <p:nvSpPr>
          <p:cNvPr id="31" name="Text Placeholder 2"/>
          <p:cNvSpPr txBox="1">
            <a:spLocks/>
          </p:cNvSpPr>
          <p:nvPr/>
        </p:nvSpPr>
        <p:spPr>
          <a:xfrm>
            <a:off x="8096642" y="2201119"/>
            <a:ext cx="2351465" cy="1818959"/>
          </a:xfrm>
          <a:prstGeom prst="rect">
            <a:avLst/>
          </a:prstGeom>
        </p:spPr>
        <p:txBody>
          <a:bodyPr vert="horz" wrap="square" lIns="109717" tIns="0" rIns="109717" bIns="0" rtlCol="0">
            <a:spAutoFit/>
          </a:bodyPr>
          <a:lstStyle>
            <a:lvl1pPr marL="0" marR="0" indent="0" algn="l" defTabSz="932651" rtl="0" eaLnBrk="1" fontAlgn="auto" latinLnBrk="0" hangingPunct="1">
              <a:lnSpc>
                <a:spcPct val="90000"/>
              </a:lnSpc>
              <a:spcBef>
                <a:spcPts val="600"/>
              </a:spcBef>
              <a:spcAft>
                <a:spcPts val="0"/>
              </a:spcAft>
              <a:buClrTx/>
              <a:buSzPct val="90000"/>
              <a:buFont typeface="Arial" pitchFamily="34" charset="0"/>
              <a:buNone/>
              <a:tabLst/>
              <a:defRPr sz="4000" b="0" kern="1200" spc="0" baseline="0">
                <a:gradFill>
                  <a:gsLst>
                    <a:gs pos="1250">
                      <a:schemeClr val="accent2"/>
                    </a:gs>
                    <a:gs pos="100000">
                      <a:schemeClr val="accent2"/>
                    </a:gs>
                  </a:gsLst>
                  <a:lin ang="5400000" scaled="0"/>
                </a:gradFill>
                <a:latin typeface="+mj-lt"/>
                <a:ea typeface="+mn-ea"/>
                <a:cs typeface="+mn-cs"/>
              </a:defRPr>
            </a:lvl1pPr>
            <a:lvl2pPr marL="4763" marR="0" indent="0" algn="l" defTabSz="932651" rtl="0" eaLnBrk="1" fontAlgn="auto" latinLnBrk="0" hangingPunct="1">
              <a:lnSpc>
                <a:spcPct val="90000"/>
              </a:lnSpc>
              <a:spcBef>
                <a:spcPts val="6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2pPr>
            <a:lvl3pPr marL="0" marR="0" indent="0" algn="l" defTabSz="932651" rtl="0" eaLnBrk="1" fontAlgn="auto" latinLnBrk="0" hangingPunct="1">
              <a:lnSpc>
                <a:spcPct val="90000"/>
              </a:lnSpc>
              <a:spcBef>
                <a:spcPts val="6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3pPr>
            <a:lvl4pPr marL="1028599" marR="0" indent="-1028599" algn="l" defTabSz="932651" rtl="0" eaLnBrk="1" fontAlgn="auto" latinLnBrk="0" hangingPunct="1">
              <a:lnSpc>
                <a:spcPct val="90000"/>
              </a:lnSpc>
              <a:spcBef>
                <a:spcPts val="600"/>
              </a:spcBef>
              <a:spcAft>
                <a:spcPts val="0"/>
              </a:spcAft>
              <a:buClrTx/>
              <a:buSzPct val="90000"/>
              <a:buFont typeface="Arial" pitchFamily="34" charset="0"/>
              <a:buNone/>
              <a:tabLst/>
              <a:defRPr sz="1600" kern="1200" spc="0" baseline="0">
                <a:gradFill>
                  <a:gsLst>
                    <a:gs pos="1250">
                      <a:schemeClr val="tx1"/>
                    </a:gs>
                    <a:gs pos="100000">
                      <a:schemeClr val="tx1"/>
                    </a:gs>
                  </a:gsLst>
                  <a:lin ang="5400000" scaled="0"/>
                </a:gradFill>
                <a:latin typeface="+mn-lt"/>
                <a:ea typeface="+mn-ea"/>
                <a:cs typeface="+mn-cs"/>
              </a:defRPr>
            </a:lvl4pPr>
            <a:lvl5pPr marL="1028599" marR="0" indent="-1028599" algn="l" defTabSz="932651" rtl="0" eaLnBrk="1" fontAlgn="auto" latinLnBrk="0" hangingPunct="1">
              <a:lnSpc>
                <a:spcPct val="90000"/>
              </a:lnSpc>
              <a:spcBef>
                <a:spcPts val="600"/>
              </a:spcBef>
              <a:spcAft>
                <a:spcPts val="0"/>
              </a:spcAft>
              <a:buClrTx/>
              <a:buSzPct val="90000"/>
              <a:buFont typeface="Arial" pitchFamily="34" charset="0"/>
              <a:buNone/>
              <a:tabLst/>
              <a:defRPr sz="1600" kern="1200" spc="0" baseline="0">
                <a:gradFill>
                  <a:gsLst>
                    <a:gs pos="1250">
                      <a:schemeClr val="tx1"/>
                    </a:gs>
                    <a:gs pos="100000">
                      <a:schemeClr val="tx1"/>
                    </a:gs>
                  </a:gsLst>
                  <a:lin ang="5400000" scaled="0"/>
                </a:gradFill>
                <a:latin typeface="+mn-lt"/>
                <a:ea typeface="+mn-ea"/>
                <a:cs typeface="+mn-cs"/>
              </a:defRPr>
            </a:lvl5pPr>
            <a:lvl6pPr marL="2564788" indent="-233163" algn="l" defTabSz="93265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15" indent="-233163" algn="l" defTabSz="93265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440" indent="-233163" algn="l" defTabSz="93265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767" indent="-233163" algn="l" defTabSz="93265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mj-lt"/>
              <a:buAutoNum type="arabicPeriod"/>
            </a:pPr>
            <a:r>
              <a:rPr lang="en-US" sz="1400" dirty="0">
                <a:solidFill>
                  <a:schemeClr val="bg2">
                    <a:lumMod val="25000"/>
                  </a:schemeClr>
                </a:solidFill>
                <a:latin typeface="+mn-lt"/>
              </a:rPr>
              <a:t>Ribbon</a:t>
            </a:r>
          </a:p>
          <a:p>
            <a:pPr marL="342900" indent="-342900">
              <a:buFont typeface="+mj-lt"/>
              <a:buAutoNum type="arabicPeriod"/>
            </a:pPr>
            <a:r>
              <a:rPr lang="en-US" sz="1400" dirty="0">
                <a:solidFill>
                  <a:schemeClr val="bg2">
                    <a:lumMod val="25000"/>
                  </a:schemeClr>
                </a:solidFill>
                <a:latin typeface="+mn-lt"/>
              </a:rPr>
              <a:t>Filter pane</a:t>
            </a:r>
          </a:p>
          <a:p>
            <a:pPr marL="342900" indent="-342900">
              <a:buFont typeface="+mj-lt"/>
              <a:buAutoNum type="arabicPeriod"/>
            </a:pPr>
            <a:r>
              <a:rPr lang="en-US" sz="1400" dirty="0">
                <a:solidFill>
                  <a:schemeClr val="bg2">
                    <a:lumMod val="25000"/>
                  </a:schemeClr>
                </a:solidFill>
                <a:latin typeface="+mn-lt"/>
              </a:rPr>
              <a:t>List</a:t>
            </a:r>
          </a:p>
          <a:p>
            <a:pPr marL="342900" indent="-342900">
              <a:buFont typeface="+mj-lt"/>
              <a:buAutoNum type="arabicPeriod"/>
            </a:pPr>
            <a:r>
              <a:rPr lang="en-US" sz="1400" dirty="0" err="1">
                <a:solidFill>
                  <a:schemeClr val="bg2">
                    <a:lumMod val="25000"/>
                  </a:schemeClr>
                </a:solidFill>
                <a:latin typeface="+mn-lt"/>
              </a:rPr>
              <a:t>FactBox</a:t>
            </a:r>
            <a:r>
              <a:rPr lang="en-US" sz="1400" dirty="0">
                <a:solidFill>
                  <a:schemeClr val="bg2">
                    <a:lumMod val="25000"/>
                  </a:schemeClr>
                </a:solidFill>
                <a:latin typeface="+mn-lt"/>
              </a:rPr>
              <a:t> pane</a:t>
            </a:r>
          </a:p>
          <a:p>
            <a:endParaRPr lang="en-US" sz="1400" dirty="0">
              <a:solidFill>
                <a:schemeClr val="bg2">
                  <a:lumMod val="50000"/>
                </a:schemeClr>
              </a:solidFill>
              <a:latin typeface="+mn-lt"/>
            </a:endParaRPr>
          </a:p>
          <a:p>
            <a:endParaRPr lang="en-US" sz="1400" dirty="0">
              <a:solidFill>
                <a:srgbClr val="DDDDDD">
                  <a:lumMod val="50000"/>
                </a:srgbClr>
              </a:solidFill>
              <a:latin typeface="Segoe UI"/>
            </a:endParaRPr>
          </a:p>
          <a:p>
            <a:endParaRPr lang="en-US" sz="1400" dirty="0">
              <a:solidFill>
                <a:schemeClr val="bg2">
                  <a:lumMod val="50000"/>
                </a:schemeClr>
              </a:solidFill>
              <a:latin typeface="+mn-lt"/>
            </a:endParaRPr>
          </a:p>
        </p:txBody>
      </p:sp>
    </p:spTree>
    <p:extLst>
      <p:ext uri="{BB962C8B-B14F-4D97-AF65-F5344CB8AC3E}">
        <p14:creationId xmlns:p14="http://schemas.microsoft.com/office/powerpoint/2010/main" val="324971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nodeType="with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Effect transition="in" filter="barn(inVertical)">
                                      <p:cBhvr>
                                        <p:cTn id="22" dur="500"/>
                                        <p:tgtEl>
                                          <p:spTgt spid="3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nodeType="withEffect">
                                  <p:stCondLst>
                                    <p:cond delay="0"/>
                                  </p:stCondLst>
                                  <p:childTnLst>
                                    <p:set>
                                      <p:cBhvr>
                                        <p:cTn id="29" dur="1" fill="hold">
                                          <p:stCondLst>
                                            <p:cond delay="0"/>
                                          </p:stCondLst>
                                        </p:cTn>
                                        <p:tgtEl>
                                          <p:spTgt spid="31">
                                            <p:txEl>
                                              <p:pRg st="1" end="1"/>
                                            </p:txEl>
                                          </p:spTgt>
                                        </p:tgtEl>
                                        <p:attrNameLst>
                                          <p:attrName>style.visibility</p:attrName>
                                        </p:attrNameLst>
                                      </p:cBhvr>
                                      <p:to>
                                        <p:strVal val="visible"/>
                                      </p:to>
                                    </p:set>
                                    <p:animEffect transition="in" filter="barn(inVertical)">
                                      <p:cBhvr>
                                        <p:cTn id="30" dur="500"/>
                                        <p:tgtEl>
                                          <p:spTgt spid="3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par>
                                <p:cTn id="36" presetID="16" presetClass="entr" presetSubtype="21" fill="hold" nodeType="withEffect">
                                  <p:stCondLst>
                                    <p:cond delay="0"/>
                                  </p:stCondLst>
                                  <p:childTnLst>
                                    <p:set>
                                      <p:cBhvr>
                                        <p:cTn id="37" dur="1" fill="hold">
                                          <p:stCondLst>
                                            <p:cond delay="0"/>
                                          </p:stCondLst>
                                        </p:cTn>
                                        <p:tgtEl>
                                          <p:spTgt spid="31">
                                            <p:txEl>
                                              <p:pRg st="2" end="2"/>
                                            </p:txEl>
                                          </p:spTgt>
                                        </p:tgtEl>
                                        <p:attrNameLst>
                                          <p:attrName>style.visibility</p:attrName>
                                        </p:attrNameLst>
                                      </p:cBhvr>
                                      <p:to>
                                        <p:strVal val="visible"/>
                                      </p:to>
                                    </p:set>
                                    <p:animEffect transition="in" filter="barn(inVertical)">
                                      <p:cBhvr>
                                        <p:cTn id="38" dur="500"/>
                                        <p:tgtEl>
                                          <p:spTgt spid="31">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par>
                                <p:cTn id="44" presetID="16" presetClass="entr" presetSubtype="21" fill="hold" nodeType="withEffect">
                                  <p:stCondLst>
                                    <p:cond delay="0"/>
                                  </p:stCondLst>
                                  <p:childTnLst>
                                    <p:set>
                                      <p:cBhvr>
                                        <p:cTn id="45" dur="1" fill="hold">
                                          <p:stCondLst>
                                            <p:cond delay="0"/>
                                          </p:stCondLst>
                                        </p:cTn>
                                        <p:tgtEl>
                                          <p:spTgt spid="31">
                                            <p:txEl>
                                              <p:pRg st="3" end="3"/>
                                            </p:txEl>
                                          </p:spTgt>
                                        </p:tgtEl>
                                        <p:attrNameLst>
                                          <p:attrName>style.visibility</p:attrName>
                                        </p:attrNameLst>
                                      </p:cBhvr>
                                      <p:to>
                                        <p:strVal val="visible"/>
                                      </p:to>
                                    </p:set>
                                    <p:animEffect transition="in" filter="barn(inVertical)">
                                      <p:cBhvr>
                                        <p:cTn id="46" dur="500"/>
                                        <p:tgtEl>
                                          <p:spTgt spid="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32468" y="311832"/>
            <a:ext cx="10515600" cy="1325563"/>
          </a:xfrm>
        </p:spPr>
        <p:txBody>
          <a:bodyPr>
            <a:normAutofit/>
          </a:bodyPr>
          <a:lstStyle/>
          <a:p>
            <a:r>
              <a:rPr lang="en-GB" sz="2800" dirty="0">
                <a:solidFill>
                  <a:srgbClr val="0070C0"/>
                </a:solidFill>
              </a:rPr>
              <a:t>What is data?</a:t>
            </a:r>
            <a:r>
              <a:rPr lang="cs-CZ" sz="2800" dirty="0">
                <a:solidFill>
                  <a:srgbClr val="0070C0"/>
                </a:solidFill>
              </a:rPr>
              <a:t/>
            </a:r>
            <a:br>
              <a:rPr lang="cs-CZ" sz="2800" dirty="0">
                <a:solidFill>
                  <a:srgbClr val="0070C0"/>
                </a:solidFill>
              </a:rPr>
            </a:br>
            <a:endParaRPr lang="cs-CZ" sz="2800" dirty="0">
              <a:solidFill>
                <a:srgbClr val="0070C0"/>
              </a:solidFill>
            </a:endParaRPr>
          </a:p>
        </p:txBody>
      </p:sp>
      <p:pic>
        <p:nvPicPr>
          <p:cNvPr id="4" name="Obrázek 3"/>
          <p:cNvPicPr>
            <a:picLocks noChangeAspect="1"/>
          </p:cNvPicPr>
          <p:nvPr/>
        </p:nvPicPr>
        <p:blipFill>
          <a:blip r:embed="rId2"/>
          <a:stretch>
            <a:fillRect/>
          </a:stretch>
        </p:blipFill>
        <p:spPr>
          <a:xfrm>
            <a:off x="838200" y="1257418"/>
            <a:ext cx="5522855" cy="3493691"/>
          </a:xfrm>
          <a:prstGeom prst="rect">
            <a:avLst/>
          </a:prstGeom>
          <a:ln>
            <a:solidFill>
              <a:schemeClr val="accent1"/>
            </a:solidFill>
          </a:ln>
        </p:spPr>
      </p:pic>
      <p:sp>
        <p:nvSpPr>
          <p:cNvPr id="5" name="Obdélník 4"/>
          <p:cNvSpPr/>
          <p:nvPr/>
        </p:nvSpPr>
        <p:spPr>
          <a:xfrm>
            <a:off x="5279011" y="2592371"/>
            <a:ext cx="537328" cy="21398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5431411" y="2846895"/>
            <a:ext cx="537328" cy="13197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se šipkou 7"/>
          <p:cNvCxnSpPr>
            <a:stCxn id="6" idx="3"/>
          </p:cNvCxnSpPr>
          <p:nvPr/>
        </p:nvCxnSpPr>
        <p:spPr>
          <a:xfrm>
            <a:off x="5968739" y="2912883"/>
            <a:ext cx="17282" cy="212103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2" name="Obrázek 11"/>
          <p:cNvPicPr>
            <a:picLocks noChangeAspect="1"/>
          </p:cNvPicPr>
          <p:nvPr/>
        </p:nvPicPr>
        <p:blipFill>
          <a:blip r:embed="rId3"/>
          <a:stretch>
            <a:fillRect/>
          </a:stretch>
        </p:blipFill>
        <p:spPr>
          <a:xfrm>
            <a:off x="844485" y="5099901"/>
            <a:ext cx="11095238" cy="657143"/>
          </a:xfrm>
          <a:prstGeom prst="rect">
            <a:avLst/>
          </a:prstGeom>
          <a:ln>
            <a:solidFill>
              <a:srgbClr val="00B050"/>
            </a:solidFill>
          </a:ln>
        </p:spPr>
      </p:pic>
      <p:sp>
        <p:nvSpPr>
          <p:cNvPr id="3" name="Pravá složená závorka 2"/>
          <p:cNvSpPr/>
          <p:nvPr/>
        </p:nvSpPr>
        <p:spPr>
          <a:xfrm>
            <a:off x="6794205" y="1257418"/>
            <a:ext cx="542260" cy="34936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ovéPole 6"/>
          <p:cNvSpPr txBox="1"/>
          <p:nvPr/>
        </p:nvSpPr>
        <p:spPr>
          <a:xfrm>
            <a:off x="7455279" y="2846895"/>
            <a:ext cx="1923155" cy="369332"/>
          </a:xfrm>
          <a:prstGeom prst="rect">
            <a:avLst/>
          </a:prstGeom>
          <a:noFill/>
        </p:spPr>
        <p:txBody>
          <a:bodyPr wrap="none" rtlCol="0">
            <a:spAutoFit/>
          </a:bodyPr>
          <a:lstStyle/>
          <a:p>
            <a:r>
              <a:rPr lang="cs-CZ" dirty="0" smtClean="0"/>
              <a:t>List </a:t>
            </a:r>
            <a:r>
              <a:rPr lang="cs-CZ" dirty="0" err="1" smtClean="0"/>
              <a:t>of</a:t>
            </a:r>
            <a:r>
              <a:rPr lang="cs-CZ" dirty="0" smtClean="0"/>
              <a:t> </a:t>
            </a:r>
            <a:r>
              <a:rPr lang="cs-CZ" dirty="0" err="1" smtClean="0"/>
              <a:t>our</a:t>
            </a:r>
            <a:r>
              <a:rPr lang="cs-CZ" dirty="0" smtClean="0"/>
              <a:t> </a:t>
            </a:r>
            <a:r>
              <a:rPr lang="cs-CZ" dirty="0" err="1" smtClean="0"/>
              <a:t>vendors</a:t>
            </a:r>
            <a:endParaRPr lang="en-US" dirty="0"/>
          </a:p>
        </p:txBody>
      </p:sp>
      <p:sp>
        <p:nvSpPr>
          <p:cNvPr id="9" name="Obdélník 8"/>
          <p:cNvSpPr/>
          <p:nvPr/>
        </p:nvSpPr>
        <p:spPr>
          <a:xfrm>
            <a:off x="9516140" y="5099901"/>
            <a:ext cx="741010" cy="657143"/>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129383"/>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2166</Words>
  <Application>Microsoft Office PowerPoint</Application>
  <PresentationFormat>Širokoúhlá obrazovka</PresentationFormat>
  <Paragraphs>286</Paragraphs>
  <Slides>52</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52</vt:i4>
      </vt:variant>
    </vt:vector>
  </HeadingPairs>
  <TitlesOfParts>
    <vt:vector size="58" baseType="lpstr">
      <vt:lpstr>Arial</vt:lpstr>
      <vt:lpstr>Calibri</vt:lpstr>
      <vt:lpstr>Calibri Light</vt:lpstr>
      <vt:lpstr>Segoe UI</vt:lpstr>
      <vt:lpstr>Times New Roman</vt:lpstr>
      <vt:lpstr>Motiv Office</vt:lpstr>
      <vt:lpstr>Introduction to MS Dynamics NAV 2018w1</vt:lpstr>
      <vt:lpstr>Introduction </vt:lpstr>
      <vt:lpstr>Questions I</vt:lpstr>
      <vt:lpstr>Questions II</vt:lpstr>
      <vt:lpstr>Questions III</vt:lpstr>
      <vt:lpstr> What we need every day when running the business?  </vt:lpstr>
      <vt:lpstr> What we need every day when running the business?  </vt:lpstr>
      <vt:lpstr>Prezentace aplikace PowerPoint</vt:lpstr>
      <vt:lpstr>What is data? </vt:lpstr>
      <vt:lpstr>Information</vt:lpstr>
      <vt:lpstr> What is the data field?  </vt:lpstr>
      <vt:lpstr> What is the data record  </vt:lpstr>
      <vt:lpstr> What is the table?  </vt:lpstr>
      <vt:lpstr> How to access data  (use of searching window)?</vt:lpstr>
      <vt:lpstr> How can we see data?   </vt:lpstr>
      <vt:lpstr>  How can we see data?  </vt:lpstr>
      <vt:lpstr>  How can we see data?  </vt:lpstr>
      <vt:lpstr> What is the form? </vt:lpstr>
      <vt:lpstr> What is the form related to documents?  </vt:lpstr>
      <vt:lpstr>Matrix type form</vt:lpstr>
      <vt:lpstr> What is the form (matrix type form)?  </vt:lpstr>
      <vt:lpstr>What is MS Dynamics NAV (home study) ?</vt:lpstr>
      <vt:lpstr>Navigation (NAV) - tool </vt:lpstr>
      <vt:lpstr>Navigation- explanation (home study)  </vt:lpstr>
      <vt:lpstr>Posting of Sales Order - process diagram</vt:lpstr>
      <vt:lpstr>What is an entry (created transaction)</vt:lpstr>
      <vt:lpstr>Navigation (NAV)</vt:lpstr>
      <vt:lpstr>Navigation (NAV)</vt:lpstr>
      <vt:lpstr>Feedback to control all processes</vt:lpstr>
      <vt:lpstr> What is ERP = Enterprise Resource Planning System ?  </vt:lpstr>
      <vt:lpstr>What is ERP (home study)? </vt:lpstr>
      <vt:lpstr>What is the relation between fields (key F4 or mouse click)?  </vt:lpstr>
      <vt:lpstr>What is the Customer (Vendor) balance ?  </vt:lpstr>
      <vt:lpstr>What is the meaning of Customer credit limit (one of many examples) ? </vt:lpstr>
      <vt:lpstr> Name essential economic documents used to control enterprise  </vt:lpstr>
      <vt:lpstr>Explain the structure of standard documents  generated in ERP   </vt:lpstr>
      <vt:lpstr> Find Customer or Vendor or Item card (any card)  </vt:lpstr>
      <vt:lpstr>Customer Card  </vt:lpstr>
      <vt:lpstr>Customer Card – another important tab  </vt:lpstr>
      <vt:lpstr>Filters – how to display only chosen part of the data (simple filter)</vt:lpstr>
      <vt:lpstr>Filters – how to display only chosen part of the data (multiple filter)</vt:lpstr>
      <vt:lpstr>Example of using help _filter criteria </vt:lpstr>
      <vt:lpstr>Example of using help _filter criteria</vt:lpstr>
      <vt:lpstr>Sales Order (SO)</vt:lpstr>
      <vt:lpstr>Sales Order (SO)</vt:lpstr>
      <vt:lpstr>How to access created Customer Ledger Entries</vt:lpstr>
      <vt:lpstr>Created entries (Customer Ledger Entry and Item Ledger Entry)</vt:lpstr>
      <vt:lpstr>Created General Ledger Entries  </vt:lpstr>
      <vt:lpstr>Chart of account  </vt:lpstr>
      <vt:lpstr>Entries and their use  </vt:lpstr>
      <vt:lpstr>One of many reports generated from entries</vt:lpstr>
      <vt:lpstr>Thank you for your attention and patience  </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MS Dynamics NAV 2018w1</dc:title>
  <dc:creator>Jaromír Skorkovský</dc:creator>
  <cp:lastModifiedBy>Jaromír Skorkovský</cp:lastModifiedBy>
  <cp:revision>42</cp:revision>
  <dcterms:created xsi:type="dcterms:W3CDTF">2020-09-21T06:44:27Z</dcterms:created>
  <dcterms:modified xsi:type="dcterms:W3CDTF">2020-10-07T08:30:56Z</dcterms:modified>
</cp:coreProperties>
</file>