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68" r:id="rId5"/>
    <p:sldId id="258" r:id="rId6"/>
    <p:sldId id="259" r:id="rId7"/>
    <p:sldId id="257" r:id="rId8"/>
    <p:sldId id="260" r:id="rId9"/>
    <p:sldId id="262" r:id="rId10"/>
    <p:sldId id="270" r:id="rId11"/>
    <p:sldId id="263" r:id="rId12"/>
    <p:sldId id="272" r:id="rId13"/>
    <p:sldId id="264" r:id="rId14"/>
    <p:sldId id="273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MHP_AOPR 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E7=C7*C4+D7*D4=4*x1+3*x2=120</a:t>
            </a:r>
          </a:p>
          <a:p>
            <a:r>
              <a:rPr lang="cs-CZ" dirty="0" smtClean="0"/>
              <a:t>E8=C8*C4+D8*D4=x1+2*x2=40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83" y="1366953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7308304" y="1690803"/>
            <a:ext cx="432048" cy="22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11552" y="13485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E5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30" y="3372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    Use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solver</a:t>
            </a:r>
            <a:r>
              <a:rPr lang="cs-CZ" sz="3600" dirty="0" smtClean="0"/>
              <a:t> (</a:t>
            </a:r>
            <a:r>
              <a:rPr lang="cs-CZ" sz="3600" dirty="0" err="1" smtClean="0"/>
              <a:t>for</a:t>
            </a:r>
            <a:r>
              <a:rPr lang="cs-CZ" sz="3600" dirty="0" smtClean="0"/>
              <a:t> MPH_AOPR)</a:t>
            </a:r>
            <a:endParaRPr lang="cs-CZ" sz="3600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900661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1641722" y="1268760"/>
            <a:ext cx="1879067" cy="109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8814" y="8779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F7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</a:t>
            </a:r>
            <a:r>
              <a:rPr lang="en-US" sz="1200" b="1" dirty="0" err="1" smtClean="0">
                <a:solidFill>
                  <a:srgbClr val="FF0000"/>
                </a:solidFill>
              </a:rPr>
              <a:t>fo</a:t>
            </a:r>
            <a:r>
              <a:rPr lang="cs-CZ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</a:rPr>
              <a:t> 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dirty="0" smtClean="0"/>
              <a:t>Operation Management, Quality and Competitiveness in a global environment, Russel and Taylor </a:t>
            </a:r>
            <a:r>
              <a:rPr lang="en-US" sz="1200" dirty="0" smtClean="0">
                <a:solidFill>
                  <a:srgbClr val="FF0000"/>
                </a:solidFill>
              </a:rPr>
              <a:t>(can be found easily in ESF library)</a:t>
            </a:r>
          </a:p>
          <a:p>
            <a:endParaRPr lang="cs-CZ" sz="1800" dirty="0" smtClean="0"/>
          </a:p>
          <a:p>
            <a:endParaRPr lang="cs-CZ" sz="1800" dirty="0"/>
          </a:p>
          <a:p>
            <a:pPr marL="0" indent="0">
              <a:buNone/>
            </a:pPr>
            <a:r>
              <a:rPr lang="en-ZA" sz="1050" dirty="0" smtClean="0"/>
              <a:t>CCR=Capacity Constrain</a:t>
            </a:r>
            <a:r>
              <a:rPr lang="cs-CZ" sz="1050" dirty="0" smtClean="0"/>
              <a:t>t</a:t>
            </a:r>
            <a:r>
              <a:rPr lang="en-ZA" sz="1050" dirty="0" smtClean="0"/>
              <a:t> Resource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CCR –additional information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There are 3 categories of resources from the point of view of capacity:</a:t>
            </a:r>
          </a:p>
          <a:p>
            <a:r>
              <a:rPr lang="en-ZA" sz="1400" dirty="0" smtClean="0"/>
              <a:t>Bottleneck</a:t>
            </a:r>
          </a:p>
          <a:p>
            <a:r>
              <a:rPr lang="en-ZA" sz="1400" dirty="0" smtClean="0"/>
              <a:t>CCR – Capacity Constraint Resource</a:t>
            </a:r>
          </a:p>
          <a:p>
            <a:r>
              <a:rPr lang="en-ZA" sz="1400" dirty="0" smtClean="0"/>
              <a:t>Non-CCR</a:t>
            </a:r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</a:t>
            </a:r>
            <a:endParaRPr lang="en-US" sz="1400" dirty="0"/>
          </a:p>
          <a:p>
            <a:endParaRPr lang="en-Z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31881"/>
            <a:ext cx="5256584" cy="32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Formulation of the simple model</a:t>
            </a:r>
            <a:endParaRPr lang="en-ZA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8168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94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6595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</a:t>
            </a:r>
            <a:r>
              <a:rPr lang="en-US" dirty="0" smtClean="0"/>
              <a:t>hours</a:t>
            </a:r>
            <a:r>
              <a:rPr lang="cs-CZ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 smtClean="0"/>
              <a:t>Moreover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amount of material that is limited to </a:t>
            </a:r>
            <a:r>
              <a:rPr lang="en-US" b="1" dirty="0"/>
              <a:t>120 </a:t>
            </a:r>
            <a:r>
              <a:rPr lang="en-US" dirty="0"/>
              <a:t>kg of clay?</a:t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only valid for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where </a:t>
            </a:r>
            <a:r>
              <a:rPr lang="en-US" sz="1600" dirty="0">
                <a:solidFill>
                  <a:srgbClr val="FF0000"/>
                </a:solidFill>
              </a:rPr>
              <a:t>the limitation in </a:t>
            </a:r>
            <a:r>
              <a:rPr lang="en-US" sz="1600" dirty="0" smtClean="0">
                <a:solidFill>
                  <a:srgbClr val="FF0000"/>
                </a:solidFill>
              </a:rPr>
              <a:t>resource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8" y="1916832"/>
            <a:ext cx="783531" cy="7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" y="2700363"/>
            <a:ext cx="800645" cy="8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68936" y="5733256"/>
            <a:ext cx="536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Description x1 and x2 stands for variables</a:t>
            </a:r>
            <a:r>
              <a:rPr lang="cs-CZ" sz="1200" dirty="0" smtClean="0"/>
              <a:t>, </a:t>
            </a:r>
            <a:r>
              <a:rPr lang="en-ZA" sz="1200" dirty="0" smtClean="0"/>
              <a:t>Material means e.g. 4 kg for one piece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structures and used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in 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</a:t>
            </a:r>
            <a:r>
              <a:rPr lang="cs-CZ" sz="1900" b="1" dirty="0" smtClean="0"/>
              <a:t>c1=</a:t>
            </a:r>
            <a:r>
              <a:rPr lang="cs-CZ" sz="1900" b="1" dirty="0" smtClean="0">
                <a:solidFill>
                  <a:srgbClr val="FF0000"/>
                </a:solidFill>
              </a:rPr>
              <a:t>40</a:t>
            </a:r>
            <a:r>
              <a:rPr lang="cs-CZ" sz="1900" b="1" dirty="0" smtClean="0"/>
              <a:t> </a:t>
            </a:r>
            <a:r>
              <a:rPr lang="cs-CZ" sz="1900" dirty="0" smtClean="0"/>
              <a:t>and </a:t>
            </a:r>
            <a:r>
              <a:rPr lang="cs-CZ" sz="1900" b="1" dirty="0" smtClean="0"/>
              <a:t>c2=</a:t>
            </a:r>
            <a:r>
              <a:rPr lang="cs-CZ" sz="1900" b="1" dirty="0" smtClean="0">
                <a:solidFill>
                  <a:srgbClr val="0070C0"/>
                </a:solidFill>
              </a:rPr>
              <a:t>50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which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means</a:t>
            </a:r>
            <a:r>
              <a:rPr lang="cs-CZ" sz="1900" b="1" dirty="0" smtClean="0"/>
              <a:t> return/</a:t>
            </a:r>
            <a:r>
              <a:rPr lang="cs-CZ" sz="1900" b="1" dirty="0" err="1" smtClean="0"/>
              <a:t>pc</a:t>
            </a:r>
            <a:r>
              <a:rPr lang="cs-CZ" sz="1900" dirty="0" smtClean="0"/>
              <a:t>) </a:t>
            </a:r>
          </a:p>
          <a:p>
            <a:pPr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B1</a:t>
            </a:r>
            <a:r>
              <a:rPr lang="cs-CZ" sz="2900" dirty="0" smtClean="0"/>
              <a:t> </a:t>
            </a:r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B2</a:t>
            </a:r>
          </a:p>
          <a:p>
            <a:endParaRPr lang="cs-CZ" sz="2900" dirty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(&lt;&gt;=)</a:t>
            </a:r>
            <a:r>
              <a:rPr lang="cs-CZ" sz="2900" dirty="0" err="1" smtClean="0">
                <a:solidFill>
                  <a:srgbClr val="00B050"/>
                </a:solidFill>
              </a:rPr>
              <a:t>Bm</a:t>
            </a:r>
            <a:endParaRPr lang="cs-CZ" sz="29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dirty="0" smtClean="0"/>
              <a:t>It is </a:t>
            </a:r>
            <a:r>
              <a:rPr lang="cs-CZ" dirty="0" smtClean="0"/>
              <a:t>a </a:t>
            </a:r>
            <a:r>
              <a:rPr lang="en-US" dirty="0" smtClean="0"/>
              <a:t>classical system of linear equations is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sz="3300" dirty="0" smtClean="0"/>
              <a:t>is not required if we will use </a:t>
            </a:r>
            <a:r>
              <a:rPr lang="en-US" b="1" dirty="0" smtClean="0"/>
              <a:t>Excel Solver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: decision </a:t>
            </a:r>
            <a:r>
              <a:rPr lang="en-US" dirty="0" smtClean="0"/>
              <a:t>variable</a:t>
            </a:r>
            <a:r>
              <a:rPr lang="cs-CZ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returns</a:t>
            </a:r>
            <a:r>
              <a:rPr lang="cs-CZ" sz="2500" dirty="0" smtClean="0"/>
              <a:t>, </a:t>
            </a:r>
            <a:r>
              <a:rPr lang="en-ZA" sz="2500" dirty="0" smtClean="0"/>
              <a:t>meaning return </a:t>
            </a:r>
            <a:r>
              <a:rPr lang="cs-CZ" sz="2500" dirty="0" smtClean="0"/>
              <a:t>40 and 50</a:t>
            </a:r>
            <a:r>
              <a:rPr lang="en-US" sz="2500" dirty="0" smtClean="0"/>
              <a:t> 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coefficients: 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020272" y="1268760"/>
            <a:ext cx="130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Target </a:t>
            </a:r>
            <a:r>
              <a:rPr lang="en-US" sz="1400" b="1" dirty="0" smtClean="0">
                <a:solidFill>
                  <a:srgbClr val="FF0000"/>
                </a:solidFill>
              </a:rPr>
              <a:t>function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Z=</a:t>
            </a:r>
            <a:r>
              <a:rPr lang="cs-CZ" sz="1400" b="1" dirty="0" err="1" smtClean="0">
                <a:solidFill>
                  <a:srgbClr val="FF0000"/>
                </a:solidFill>
              </a:rPr>
              <a:t>Cx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139952" y="1576537"/>
            <a:ext cx="2952328" cy="5563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(introduction to the problem – practical demonstration 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</a:p>
          <a:p>
            <a:endParaRPr lang="en-US" dirty="0" smtClean="0"/>
          </a:p>
          <a:p>
            <a:r>
              <a:rPr lang="en-US" dirty="0" smtClean="0"/>
              <a:t>Maximal production capacity = </a:t>
            </a:r>
            <a:r>
              <a:rPr lang="en-US" dirty="0" smtClean="0">
                <a:solidFill>
                  <a:srgbClr val="00B050"/>
                </a:solidFill>
              </a:rPr>
              <a:t>40</a:t>
            </a:r>
            <a:r>
              <a:rPr lang="en-US" dirty="0" smtClean="0"/>
              <a:t> hours and Maximal quantity of material =</a:t>
            </a:r>
            <a:r>
              <a:rPr lang="en-US" dirty="0" smtClean="0">
                <a:solidFill>
                  <a:srgbClr val="C00000"/>
                </a:solidFill>
              </a:rPr>
              <a:t>120</a:t>
            </a:r>
            <a:r>
              <a:rPr lang="en-US" dirty="0" smtClean="0"/>
              <a:t> kg</a:t>
            </a:r>
            <a:endParaRPr lang="cs-CZ" dirty="0" smtClean="0"/>
          </a:p>
          <a:p>
            <a:r>
              <a:rPr lang="en-US" sz="1400" dirty="0" smtClean="0"/>
              <a:t>(B1 and B2 in our mathematical expression)</a:t>
            </a:r>
          </a:p>
          <a:p>
            <a:endParaRPr lang="en-US" dirty="0" smtClean="0"/>
          </a:p>
          <a:p>
            <a:r>
              <a:rPr lang="en-US" dirty="0" smtClean="0"/>
              <a:t>Specifications of task restrictions by use of 2x2 matrix: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00B050"/>
                </a:solidFill>
              </a:rPr>
              <a:t>40    (</a:t>
            </a:r>
            <a:r>
              <a:rPr lang="en-US" dirty="0" smtClean="0">
                <a:solidFill>
                  <a:srgbClr val="00B050"/>
                </a:solidFill>
              </a:rPr>
              <a:t>work-no </a:t>
            </a:r>
            <a:r>
              <a:rPr lang="en-US" dirty="0" smtClean="0">
                <a:solidFill>
                  <a:srgbClr val="00B050"/>
                </a:solidFill>
              </a:rPr>
              <a:t>more than 40 hours)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C00000"/>
                </a:solidFill>
              </a:rPr>
              <a:t>120  (material=kg of clay in our case)-&gt;x1=(40-2x2)+3x2=120….</a:t>
            </a:r>
          </a:p>
          <a:p>
            <a:endParaRPr lang="en-US" dirty="0" smtClean="0"/>
          </a:p>
          <a:p>
            <a:r>
              <a:rPr lang="en-US" b="1" dirty="0" smtClean="0"/>
              <a:t>Manual solving : </a:t>
            </a:r>
            <a:r>
              <a:rPr lang="en-US" dirty="0" smtClean="0"/>
              <a:t>-&gt; x1=24 a x2=8  </a:t>
            </a:r>
            <a:r>
              <a:rPr lang="en-US" sz="1050" dirty="0" smtClean="0"/>
              <a:t>and after substitution od variables </a:t>
            </a:r>
            <a:r>
              <a:rPr lang="cs-CZ" sz="1050" dirty="0" smtClean="0"/>
              <a:t>(</a:t>
            </a:r>
            <a:r>
              <a:rPr lang="en-ZA" sz="1050" dirty="0" smtClean="0"/>
              <a:t>24 pcs of Dish and 8 pcs of Mug)</a:t>
            </a:r>
          </a:p>
          <a:p>
            <a:r>
              <a:rPr lang="en-US" sz="1050" dirty="0" smtClean="0"/>
              <a:t>in target function  we will get       </a:t>
            </a:r>
          </a:p>
          <a:p>
            <a:r>
              <a:rPr lang="en-US" dirty="0" smtClean="0"/>
              <a:t>                                           Z=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*24+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*8=</a:t>
            </a:r>
            <a:r>
              <a:rPr lang="en-US" b="1" dirty="0" smtClean="0"/>
              <a:t>1360</a:t>
            </a:r>
            <a:r>
              <a:rPr lang="en-US" dirty="0" smtClean="0"/>
              <a:t> </a:t>
            </a:r>
          </a:p>
          <a:p>
            <a:r>
              <a:rPr lang="en-US" dirty="0" smtClean="0"/>
              <a:t>(optimal Return meets the point B – see next slide) </a:t>
            </a:r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627784" y="2387193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899603"/>
            <a:ext cx="504056" cy="193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039898" y="5885898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17131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5877272"/>
            <a:ext cx="51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/>
              <a:t>apologize for the inappropriate graphic </a:t>
            </a:r>
            <a:r>
              <a:rPr lang="en-US" dirty="0" smtClean="0"/>
              <a:t>expression</a:t>
            </a:r>
            <a:r>
              <a:rPr lang="cs-CZ" dirty="0" smtClean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en-US" dirty="0" smtClean="0"/>
              <a:t>solver </a:t>
            </a:r>
            <a:r>
              <a:rPr lang="en-US" sz="1100" dirty="0" smtClean="0"/>
              <a:t>(see  actual Excel formulas  on one of the next slides) </a:t>
            </a:r>
            <a:endParaRPr lang="en-US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7628"/>
              </p:ext>
            </p:extLst>
          </p:nvPr>
        </p:nvGraphicFramePr>
        <p:xfrm>
          <a:off x="827583" y="1340768"/>
          <a:ext cx="3822701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V</a:t>
                      </a:r>
                      <a:r>
                        <a:rPr lang="en-GB" sz="1100" u="none" strike="noStrike" noProof="0" dirty="0" err="1" smtClean="0">
                          <a:effectLst/>
                        </a:rPr>
                        <a:t>ariables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 smtClean="0">
                          <a:effectLst/>
                        </a:rPr>
                        <a:t>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Material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noProof="0" dirty="0" smtClean="0">
                          <a:effectLst/>
                        </a:rPr>
                        <a:t>Work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</a:t>
            </a:r>
            <a:r>
              <a:rPr lang="cs-CZ" dirty="0" err="1" smtClean="0"/>
              <a:t>hour</a:t>
            </a:r>
            <a:r>
              <a:rPr lang="cs-CZ" dirty="0" smtClean="0"/>
              <a:t> 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Z</a:t>
            </a:r>
            <a:r>
              <a:rPr lang="cs-CZ" dirty="0" smtClean="0"/>
              <a:t>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-</a:t>
            </a:r>
            <a:r>
              <a:rPr lang="en-US" dirty="0" smtClean="0">
                <a:solidFill>
                  <a:srgbClr val="C00000"/>
                </a:solidFill>
              </a:rPr>
              <a:t>capacity restrictions by max work capacity=B2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811</Words>
  <Application>Microsoft Office PowerPoint</Application>
  <PresentationFormat>Předvádění na obrazovce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Linear programming-introduction  </vt:lpstr>
      <vt:lpstr>USE </vt:lpstr>
      <vt:lpstr>CCR –additional information </vt:lpstr>
      <vt:lpstr>Formulation of the simple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next slides) </vt:lpstr>
      <vt:lpstr>Solver start</vt:lpstr>
      <vt:lpstr>Use of Solver (Czech- not for MHP_AOPR )  </vt:lpstr>
      <vt:lpstr>      Use of solver (for MPH_AOPR)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for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Jaromír Skorkovský</cp:lastModifiedBy>
  <cp:revision>47</cp:revision>
  <dcterms:created xsi:type="dcterms:W3CDTF">2017-02-28T09:16:48Z</dcterms:created>
  <dcterms:modified xsi:type="dcterms:W3CDTF">2020-11-25T13:54:15Z</dcterms:modified>
</cp:coreProperties>
</file>