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4" r:id="rId3"/>
    <p:sldId id="285" r:id="rId4"/>
    <p:sldId id="286" r:id="rId5"/>
    <p:sldId id="293" r:id="rId6"/>
    <p:sldId id="258" r:id="rId7"/>
    <p:sldId id="292" r:id="rId8"/>
    <p:sldId id="288" r:id="rId9"/>
    <p:sldId id="289" r:id="rId10"/>
    <p:sldId id="290" r:id="rId11"/>
    <p:sldId id="291" r:id="rId12"/>
    <p:sldId id="264" r:id="rId13"/>
    <p:sldId id="265" r:id="rId14"/>
    <p:sldId id="282" r:id="rId15"/>
    <p:sldId id="283" r:id="rId16"/>
    <p:sldId id="266" r:id="rId17"/>
    <p:sldId id="267" r:id="rId18"/>
    <p:sldId id="268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49" autoAdjust="0"/>
  </p:normalViewPr>
  <p:slideViewPr>
    <p:cSldViewPr>
      <p:cViewPr varScale="1">
        <p:scale>
          <a:sx n="67" d="100"/>
          <a:sy n="67" d="100"/>
        </p:scale>
        <p:origin x="10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3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8F1CA-04ED-4B60-A28D-E6CAAFB6C582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010E5-EFFE-4223-AC83-AD7A5FE22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83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010E5-EFFE-4223-AC83-AD7A5FE22E6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36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5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77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99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56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4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3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51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7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6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46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A739-0B37-4465-B8F4-F6692C208213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91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1A739-0B37-4465-B8F4-F6692C208213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8D81A-6C14-4128-803A-C061E9D6A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31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toryphysics.com/principle/littleslaw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tGihR-bm-U" TargetMode="External"/><Relationship Id="rId2" Type="http://schemas.openxmlformats.org/officeDocument/2006/relationships/hyperlink" Target="http://www.youtube.com/watch?v=VU8TUSnQ-v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z/url?sa=i&amp;rct=j&amp;q=&amp;esrc=s&amp;source=images&amp;cd=&amp;cad=rja&amp;uact=8&amp;ved=0ahUKEwjRi5_xgrvXAhVJ7BQKHeZuDmoQjRwIBw&amp;url=http://ucsd-progsys.github.io/liquidhaskell-tutorial/09-case-study-lazy-queues.html&amp;psig=AOvVaw3EvWKLN_4NRpBt-WGhEPG1&amp;ust=15106443357947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n.wikipedia.org/wiki/Data_buffe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Little´s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law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basics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91880" y="3501008"/>
            <a:ext cx="2161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Ing. </a:t>
            </a:r>
            <a:r>
              <a:rPr lang="cs-CZ" dirty="0" err="1"/>
              <a:t>J.Skorkovský,CSc</a:t>
            </a:r>
            <a:r>
              <a:rPr lang="cs-CZ" dirty="0"/>
              <a:t>.</a:t>
            </a:r>
          </a:p>
          <a:p>
            <a:r>
              <a:rPr lang="cs-CZ" dirty="0"/>
              <a:t>   KPH-ESF-MU BRNO</a:t>
            </a:r>
          </a:p>
        </p:txBody>
      </p:sp>
    </p:spTree>
    <p:extLst>
      <p:ext uri="{BB962C8B-B14F-4D97-AF65-F5344CB8AC3E}">
        <p14:creationId xmlns:p14="http://schemas.microsoft.com/office/powerpoint/2010/main" val="427658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Solution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(</a:t>
            </a:r>
            <a:r>
              <a:rPr lang="cs-CZ" sz="2400" b="1" dirty="0" err="1">
                <a:solidFill>
                  <a:srgbClr val="FF0000"/>
                </a:solidFill>
              </a:rPr>
              <a:t>home</a:t>
            </a:r>
            <a:r>
              <a:rPr lang="cs-CZ" sz="2400" b="1" dirty="0">
                <a:solidFill>
                  <a:srgbClr val="FF0000"/>
                </a:solidFill>
              </a:rPr>
              <a:t> study, </a:t>
            </a:r>
            <a:r>
              <a:rPr lang="cs-CZ" sz="1800" b="1" dirty="0">
                <a:solidFill>
                  <a:srgbClr val="0070C0"/>
                </a:solidFill>
              </a:rPr>
              <a:t>C=</a:t>
            </a:r>
            <a:r>
              <a:rPr lang="cs-CZ" sz="1800" b="1" dirty="0" err="1">
                <a:solidFill>
                  <a:srgbClr val="0070C0"/>
                </a:solidFill>
              </a:rPr>
              <a:t>Customer</a:t>
            </a:r>
            <a:r>
              <a:rPr lang="cs-CZ" sz="2400" b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3667371" y="1844824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18957"/>
              </p:ext>
            </p:extLst>
          </p:nvPr>
        </p:nvGraphicFramePr>
        <p:xfrm>
          <a:off x="350912" y="1751856"/>
          <a:ext cx="34290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Proces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WIP</a:t>
                      </a:r>
                      <a:endParaRPr lang="cs-CZ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TH</a:t>
                      </a:r>
                      <a:r>
                        <a:rPr lang="cs-CZ" sz="1100" u="none" strike="noStrike" dirty="0">
                          <a:effectLst/>
                        </a:rPr>
                        <a:t> (</a:t>
                      </a:r>
                      <a:r>
                        <a:rPr lang="cs-CZ" sz="1100" u="none" strike="noStrike" dirty="0" err="1">
                          <a:effectLst/>
                        </a:rPr>
                        <a:t>Cust</a:t>
                      </a:r>
                      <a:r>
                        <a:rPr lang="cs-CZ" sz="1100" u="none" strike="noStrike" dirty="0">
                          <a:effectLst/>
                        </a:rPr>
                        <a:t>/</a:t>
                      </a:r>
                      <a:r>
                        <a:rPr lang="cs-CZ" sz="1100" u="none" strike="noStrike" dirty="0" err="1">
                          <a:effectLst/>
                        </a:rPr>
                        <a:t>hour</a:t>
                      </a:r>
                      <a:r>
                        <a:rPr lang="cs-CZ" sz="1100" u="none" strike="noStrike" dirty="0">
                          <a:effectLst/>
                        </a:rPr>
                        <a:t>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CT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Buffer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Service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Total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6391"/>
              </p:ext>
            </p:extLst>
          </p:nvPr>
        </p:nvGraphicFramePr>
        <p:xfrm>
          <a:off x="4644008" y="1751856"/>
          <a:ext cx="37084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Proces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WIP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TH</a:t>
                      </a:r>
                      <a:r>
                        <a:rPr lang="cs-CZ" sz="1100" u="none" strike="noStrike" dirty="0">
                          <a:effectLst/>
                        </a:rPr>
                        <a:t> (</a:t>
                      </a:r>
                      <a:r>
                        <a:rPr lang="cs-CZ" sz="1100" u="none" strike="noStrike" dirty="0" err="1">
                          <a:effectLst/>
                        </a:rPr>
                        <a:t>Cust</a:t>
                      </a:r>
                      <a:r>
                        <a:rPr lang="cs-CZ" sz="1100" u="none" strike="noStrike" dirty="0">
                          <a:effectLst/>
                        </a:rPr>
                        <a:t>/</a:t>
                      </a:r>
                      <a:r>
                        <a:rPr lang="cs-CZ" sz="1100" u="none" strike="noStrike" dirty="0" err="1">
                          <a:effectLst/>
                        </a:rPr>
                        <a:t>hour</a:t>
                      </a:r>
                      <a:r>
                        <a:rPr lang="cs-CZ" sz="1100" u="none" strike="noStrike" dirty="0">
                          <a:effectLst/>
                        </a:rPr>
                        <a:t>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CT</a:t>
                      </a:r>
                      <a:r>
                        <a:rPr lang="cs-CZ" sz="1100" u="none" strike="noStrike" dirty="0">
                          <a:effectLst/>
                        </a:rPr>
                        <a:t> (min/</a:t>
                      </a:r>
                      <a:r>
                        <a:rPr lang="cs-CZ" sz="1100" u="none" strike="noStrike" dirty="0" err="1">
                          <a:effectLst/>
                        </a:rPr>
                        <a:t>Cust</a:t>
                      </a:r>
                      <a:r>
                        <a:rPr lang="cs-CZ" sz="1100" u="none" strike="noStrike" dirty="0">
                          <a:effectLst/>
                        </a:rPr>
                        <a:t>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Time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Buffer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Service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Total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65265"/>
              </p:ext>
            </p:extLst>
          </p:nvPr>
        </p:nvGraphicFramePr>
        <p:xfrm>
          <a:off x="321106" y="3253626"/>
          <a:ext cx="37084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Proces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WIP</a:t>
                      </a:r>
                      <a:endParaRPr lang="cs-CZ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TH</a:t>
                      </a:r>
                      <a:r>
                        <a:rPr lang="cs-CZ" sz="1100" u="none" strike="noStrike" dirty="0">
                          <a:effectLst/>
                        </a:rPr>
                        <a:t> (C/h)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CT</a:t>
                      </a:r>
                      <a:r>
                        <a:rPr lang="cs-CZ" sz="1100" u="none" strike="noStrike" dirty="0">
                          <a:effectLst/>
                        </a:rPr>
                        <a:t>(min/C)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Time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Buffer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Service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2,5 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r>
                        <a:rPr lang="cs-CZ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10,5</a:t>
                      </a:r>
                      <a:endParaRPr lang="cs-CZ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67544" y="2722374"/>
            <a:ext cx="155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WIP </a:t>
            </a:r>
            <a:r>
              <a:rPr lang="cs-CZ" dirty="0">
                <a:solidFill>
                  <a:srgbClr val="0070C0"/>
                </a:solidFill>
              </a:rPr>
              <a:t>=</a:t>
            </a:r>
            <a:r>
              <a:rPr lang="cs-CZ" b="1" dirty="0">
                <a:solidFill>
                  <a:srgbClr val="00B050"/>
                </a:solidFill>
              </a:rPr>
              <a:t>TH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/>
              <a:t>x</a:t>
            </a:r>
            <a:r>
              <a:rPr lang="cs-CZ" b="1" dirty="0">
                <a:solidFill>
                  <a:srgbClr val="0070C0"/>
                </a:solidFill>
              </a:rPr>
              <a:t>  </a:t>
            </a:r>
            <a:r>
              <a:rPr lang="cs-CZ" b="1" dirty="0">
                <a:solidFill>
                  <a:srgbClr val="FF0000"/>
                </a:solidFill>
              </a:rPr>
              <a:t>CT </a:t>
            </a:r>
            <a:endParaRPr lang="cs-CZ" sz="11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77156"/>
              </p:ext>
            </p:extLst>
          </p:nvPr>
        </p:nvGraphicFramePr>
        <p:xfrm>
          <a:off x="4427984" y="3212976"/>
          <a:ext cx="3928965" cy="778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15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Proces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WIP</a:t>
                      </a:r>
                      <a:endParaRPr lang="cs-CZ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T</a:t>
                      </a:r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H(C</a:t>
                      </a:r>
                      <a:r>
                        <a:rPr lang="cs-CZ" sz="1100" u="none" strike="noStrike" dirty="0">
                          <a:effectLst/>
                        </a:rPr>
                        <a:t>/h)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CT</a:t>
                      </a:r>
                      <a:r>
                        <a:rPr lang="cs-CZ" sz="1100" u="none" strike="noStrike" dirty="0">
                          <a:effectLst/>
                        </a:rPr>
                        <a:t> (/min/C)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Time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Buffer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16 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Service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2,5 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58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r>
                        <a:rPr lang="cs-CZ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10,5</a:t>
                      </a:r>
                      <a:endParaRPr lang="cs-CZ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 21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4531467" y="2699628"/>
            <a:ext cx="353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CT</a:t>
            </a:r>
            <a:r>
              <a:rPr lang="cs-CZ" dirty="0">
                <a:solidFill>
                  <a:srgbClr val="FF0000"/>
                </a:solidFill>
              </a:rPr>
              <a:t>=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WIP </a:t>
            </a:r>
            <a:r>
              <a:rPr lang="cs-CZ" dirty="0"/>
              <a:t>/</a:t>
            </a:r>
            <a:r>
              <a:rPr lang="cs-CZ" dirty="0">
                <a:solidFill>
                  <a:srgbClr val="00B050"/>
                </a:solidFill>
              </a:rPr>
              <a:t>TH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1100" dirty="0">
                <a:solidFill>
                  <a:srgbClr val="FF0000"/>
                </a:solidFill>
              </a:rPr>
              <a:t>(</a:t>
            </a:r>
            <a:r>
              <a:rPr lang="cs-CZ" sz="1100" dirty="0" err="1">
                <a:solidFill>
                  <a:srgbClr val="FF0000"/>
                </a:solidFill>
              </a:rPr>
              <a:t>third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column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is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only</a:t>
            </a:r>
            <a:r>
              <a:rPr lang="cs-CZ" sz="1100" dirty="0">
                <a:solidFill>
                  <a:srgbClr val="FF0000"/>
                </a:solidFill>
              </a:rPr>
              <a:t> se </a:t>
            </a:r>
            <a:r>
              <a:rPr lang="cs-CZ" sz="1100" dirty="0" err="1">
                <a:solidFill>
                  <a:srgbClr val="FF0000"/>
                </a:solidFill>
              </a:rPr>
              <a:t>see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the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units</a:t>
            </a:r>
            <a:r>
              <a:rPr lang="cs-CZ" sz="11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827584" y="3091706"/>
            <a:ext cx="176613" cy="305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4996082" y="3082754"/>
            <a:ext cx="176613" cy="305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50912" y="4272677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Input (from previous </a:t>
            </a:r>
            <a:r>
              <a:rPr lang="cs-CZ" dirty="0" err="1"/>
              <a:t>slides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30 customers/hour - </a:t>
            </a:r>
            <a:r>
              <a:rPr lang="cs-CZ" dirty="0"/>
              <a:t>&gt;</a:t>
            </a:r>
            <a:r>
              <a:rPr lang="en-US" dirty="0"/>
              <a:t>(max</a:t>
            </a:r>
            <a:r>
              <a:rPr lang="cs-CZ" dirty="0"/>
              <a:t> </a:t>
            </a:r>
            <a:r>
              <a:rPr lang="en-US" dirty="0"/>
              <a:t> Capacity of the facility) = Throughput = </a:t>
            </a:r>
            <a:r>
              <a:rPr lang="en-US" b="1" dirty="0">
                <a:solidFill>
                  <a:srgbClr val="00B050"/>
                </a:solidFill>
              </a:rPr>
              <a:t>TH</a:t>
            </a:r>
            <a:r>
              <a:rPr lang="cs-CZ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8</a:t>
            </a:r>
            <a:r>
              <a:rPr lang="en-US" dirty="0"/>
              <a:t> customers are waiting in the queue = </a:t>
            </a:r>
            <a:r>
              <a:rPr lang="en-US" b="1" dirty="0">
                <a:solidFill>
                  <a:srgbClr val="0070C0"/>
                </a:solidFill>
              </a:rPr>
              <a:t>WIP</a:t>
            </a:r>
            <a:r>
              <a:rPr lang="en-US" dirty="0"/>
              <a:t> = buffer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minutes per customer service = </a:t>
            </a:r>
            <a:r>
              <a:rPr lang="en-US" b="1" dirty="0">
                <a:solidFill>
                  <a:srgbClr val="FF0000"/>
                </a:solidFill>
              </a:rPr>
              <a:t>CT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WIP</a:t>
            </a:r>
            <a:r>
              <a:rPr lang="en-US" b="1" dirty="0"/>
              <a:t> = </a:t>
            </a:r>
            <a:r>
              <a:rPr lang="en-US" b="1" dirty="0" err="1">
                <a:solidFill>
                  <a:srgbClr val="00B050"/>
                </a:solidFill>
              </a:rPr>
              <a:t>TH</a:t>
            </a:r>
            <a:r>
              <a:rPr lang="en-US" b="1" dirty="0" err="1"/>
              <a:t>x</a:t>
            </a:r>
            <a:r>
              <a:rPr lang="en-US" b="1" dirty="0" err="1">
                <a:solidFill>
                  <a:srgbClr val="FF0000"/>
                </a:solidFill>
              </a:rPr>
              <a:t>CT</a:t>
            </a:r>
            <a:r>
              <a:rPr lang="en-US" b="1" dirty="0"/>
              <a:t> </a:t>
            </a:r>
            <a:r>
              <a:rPr lang="en-US" dirty="0"/>
              <a:t>= ((</a:t>
            </a:r>
            <a:r>
              <a:rPr lang="en-US" dirty="0">
                <a:solidFill>
                  <a:srgbClr val="00B050"/>
                </a:solidFill>
              </a:rPr>
              <a:t>30/60</a:t>
            </a:r>
            <a:r>
              <a:rPr lang="en-US" dirty="0"/>
              <a:t>) *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) = (3 * 5) / 6 = </a:t>
            </a:r>
            <a:r>
              <a:rPr lang="en-US" b="1" dirty="0">
                <a:solidFill>
                  <a:srgbClr val="0070C0"/>
                </a:solidFill>
              </a:rPr>
              <a:t>2,5</a:t>
            </a:r>
            <a:r>
              <a:rPr lang="en-US" dirty="0"/>
              <a:t>, so how many customers can be served at the same time </a:t>
            </a:r>
            <a:r>
              <a:rPr lang="cs-CZ" dirty="0" smtClean="0"/>
              <a:t>and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quantity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10.5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b="1" dirty="0"/>
              <a:t>8.0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cs-CZ" dirty="0" err="1"/>
              <a:t>queue</a:t>
            </a:r>
            <a:r>
              <a:rPr lang="cs-CZ" dirty="0"/>
              <a:t>) </a:t>
            </a:r>
            <a:r>
              <a:rPr lang="en-US" dirty="0"/>
              <a:t>+ </a:t>
            </a:r>
            <a:r>
              <a:rPr lang="en-US" b="1" dirty="0">
                <a:solidFill>
                  <a:srgbClr val="0070C0"/>
                </a:solidFill>
              </a:rPr>
              <a:t>2.5</a:t>
            </a:r>
            <a:r>
              <a:rPr lang="en-US" dirty="0"/>
              <a:t> and then: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CT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WIP</a:t>
            </a:r>
            <a:r>
              <a:rPr lang="en-US" dirty="0"/>
              <a:t> / </a:t>
            </a:r>
            <a:r>
              <a:rPr lang="en-US" dirty="0">
                <a:solidFill>
                  <a:srgbClr val="00B050"/>
                </a:solidFill>
              </a:rPr>
              <a:t>TH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8</a:t>
            </a:r>
            <a:r>
              <a:rPr lang="en-US" dirty="0"/>
              <a:t> / (</a:t>
            </a:r>
            <a:r>
              <a:rPr lang="en-US" dirty="0">
                <a:solidFill>
                  <a:srgbClr val="00B050"/>
                </a:solidFill>
              </a:rPr>
              <a:t>3/6</a:t>
            </a:r>
            <a:r>
              <a:rPr lang="en-US" dirty="0"/>
              <a:t>) = (8 * </a:t>
            </a:r>
            <a:r>
              <a:rPr lang="en-US" dirty="0">
                <a:solidFill>
                  <a:srgbClr val="00B050"/>
                </a:solidFill>
              </a:rPr>
              <a:t>6</a:t>
            </a:r>
            <a:r>
              <a:rPr lang="en-US" dirty="0"/>
              <a:t>) / </a:t>
            </a:r>
            <a:r>
              <a:rPr lang="en-US" dirty="0">
                <a:solidFill>
                  <a:srgbClr val="00B050"/>
                </a:solidFill>
              </a:rPr>
              <a:t>3</a:t>
            </a:r>
            <a:r>
              <a:rPr lang="en-US" dirty="0"/>
              <a:t> = 48/3 = </a:t>
            </a:r>
            <a:r>
              <a:rPr lang="en-US" b="1" dirty="0">
                <a:solidFill>
                  <a:srgbClr val="FF0000"/>
                </a:solidFill>
              </a:rPr>
              <a:t>16</a:t>
            </a:r>
            <a:r>
              <a:rPr lang="en-US" dirty="0"/>
              <a:t> (as long as the customer waits </a:t>
            </a:r>
            <a:r>
              <a:rPr lang="cs-CZ" dirty="0"/>
              <a:t>in</a:t>
            </a:r>
            <a:r>
              <a:rPr lang="en-US" dirty="0"/>
              <a:t> the </a:t>
            </a:r>
            <a:r>
              <a:rPr lang="en-US" dirty="0" smtClean="0"/>
              <a:t>queue</a:t>
            </a:r>
            <a:r>
              <a:rPr lang="cs-CZ" dirty="0" smtClean="0"/>
              <a:t>=</a:t>
            </a:r>
            <a:r>
              <a:rPr lang="cs-CZ" dirty="0" err="1" smtClean="0"/>
              <a:t>buffer</a:t>
            </a:r>
            <a:r>
              <a:rPr lang="en-US" dirty="0" smtClean="0"/>
              <a:t>) </a:t>
            </a:r>
            <a:r>
              <a:rPr lang="en-US" dirty="0"/>
              <a:t>and finally for control </a:t>
            </a:r>
            <a:r>
              <a:rPr lang="en-US" b="1" dirty="0">
                <a:solidFill>
                  <a:srgbClr val="FF0000"/>
                </a:solidFill>
              </a:rPr>
              <a:t>CT</a:t>
            </a:r>
            <a:r>
              <a:rPr lang="en-US" dirty="0"/>
              <a:t> = 5 = (</a:t>
            </a:r>
            <a:r>
              <a:rPr lang="en-US" dirty="0">
                <a:solidFill>
                  <a:srgbClr val="0070C0"/>
                </a:solidFill>
              </a:rPr>
              <a:t>2.5</a:t>
            </a:r>
            <a:r>
              <a:rPr lang="en-US" dirty="0"/>
              <a:t> / (3/6)) = 2.5 * 6/3 = 15/3 is the service time (already entered</a:t>
            </a:r>
            <a:r>
              <a:rPr lang="en-US" dirty="0" smtClean="0"/>
              <a:t>)</a:t>
            </a:r>
            <a:r>
              <a:rPr lang="cs-CZ" dirty="0" smtClean="0"/>
              <a:t>. So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16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B050"/>
                </a:solidFill>
              </a:rPr>
              <a:t>5</a:t>
            </a:r>
            <a:r>
              <a:rPr lang="cs-CZ" dirty="0" smtClean="0"/>
              <a:t>=16.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99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Questions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1582340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ZA" sz="2400" dirty="0"/>
              <a:t>How long does the customer wait in the queue?</a:t>
            </a:r>
            <a:r>
              <a:rPr lang="cs-CZ" sz="2400" dirty="0"/>
              <a:t> -&gt;</a:t>
            </a:r>
            <a:r>
              <a:rPr lang="cs-CZ" sz="2400" b="1" dirty="0">
                <a:solidFill>
                  <a:srgbClr val="FF0000"/>
                </a:solidFill>
              </a:rPr>
              <a:t>16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minutes</a:t>
            </a:r>
            <a:r>
              <a:rPr lang="en-ZA" sz="2400" b="1" dirty="0">
                <a:solidFill>
                  <a:srgbClr val="0070C0"/>
                </a:solidFill>
              </a:rPr>
              <a:t/>
            </a:r>
            <a:br>
              <a:rPr lang="en-ZA" sz="2400" b="1" dirty="0">
                <a:solidFill>
                  <a:srgbClr val="0070C0"/>
                </a:solidFill>
              </a:rPr>
            </a:br>
            <a:r>
              <a:rPr lang="en-ZA" sz="2400" dirty="0"/>
              <a:t>- How many average people can be served at once?</a:t>
            </a:r>
            <a:r>
              <a:rPr lang="cs-CZ" sz="2400" dirty="0"/>
              <a:t> -&gt;</a:t>
            </a:r>
            <a:r>
              <a:rPr lang="cs-CZ" sz="2400" b="1" dirty="0">
                <a:solidFill>
                  <a:srgbClr val="0070C0"/>
                </a:solidFill>
              </a:rPr>
              <a:t>2,5  </a:t>
            </a:r>
            <a:r>
              <a:rPr lang="cs-CZ" sz="2400" b="1" dirty="0" err="1">
                <a:solidFill>
                  <a:srgbClr val="0070C0"/>
                </a:solidFill>
              </a:rPr>
              <a:t>customers</a:t>
            </a:r>
            <a:r>
              <a:rPr lang="en-ZA" sz="2400" b="1" dirty="0">
                <a:solidFill>
                  <a:srgbClr val="0070C0"/>
                </a:solidFill>
              </a:rPr>
              <a:t/>
            </a:r>
            <a:br>
              <a:rPr lang="en-ZA" sz="2400" b="1" dirty="0">
                <a:solidFill>
                  <a:srgbClr val="0070C0"/>
                </a:solidFill>
              </a:rPr>
            </a:br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/>
              <a:t>- How many customers are in the facility just in time (both pending  and those just serve by facility staff)?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00B050"/>
                </a:solidFill>
              </a:rPr>
              <a:t>10,5</a:t>
            </a:r>
            <a:r>
              <a:rPr lang="cs-CZ" sz="2400" b="1" dirty="0">
                <a:solidFill>
                  <a:srgbClr val="0070C0"/>
                </a:solidFill>
              </a:rPr>
              <a:t>  </a:t>
            </a:r>
            <a:r>
              <a:rPr lang="cs-CZ" sz="2400" b="1" dirty="0" err="1">
                <a:solidFill>
                  <a:srgbClr val="0070C0"/>
                </a:solidFill>
              </a:rPr>
              <a:t>customers</a:t>
            </a:r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/>
              <a:t>- What is the average time of the "flow" of the customer by the  facility (wait and service)</a:t>
            </a:r>
            <a:r>
              <a:rPr lang="cs-CZ" sz="2400" dirty="0"/>
              <a:t> -&gt;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/>
              <a:t>21 </a:t>
            </a:r>
            <a:r>
              <a:rPr lang="cs-CZ" sz="2400" b="1" dirty="0" err="1">
                <a:solidFill>
                  <a:srgbClr val="0070C0"/>
                </a:solidFill>
              </a:rPr>
              <a:t>minutes</a:t>
            </a:r>
            <a:endParaRPr lang="en-ZA" sz="2400" dirty="0"/>
          </a:p>
          <a:p>
            <a:r>
              <a:rPr lang="en-ZA" sz="2400" dirty="0"/>
              <a:t/>
            </a:r>
            <a:br>
              <a:rPr lang="en-ZA" sz="2400" dirty="0"/>
            </a:br>
            <a:r>
              <a:rPr lang="cs-CZ" sz="2400" b="1" dirty="0"/>
              <a:t> </a:t>
            </a:r>
            <a:endParaRPr lang="en-ZA" sz="2400" i="1" dirty="0"/>
          </a:p>
        </p:txBody>
      </p:sp>
    </p:spTree>
    <p:extLst>
      <p:ext uri="{BB962C8B-B14F-4D97-AF65-F5344CB8AC3E}">
        <p14:creationId xmlns:p14="http://schemas.microsoft.com/office/powerpoint/2010/main" val="287604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err="1"/>
              <a:t>Little´s</a:t>
            </a:r>
            <a:r>
              <a:rPr lang="cs-CZ" altLang="cs-CZ" dirty="0"/>
              <a:t>  law-2nd part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Skorkovský ,KPH,ESF.MU</a:t>
            </a:r>
          </a:p>
        </p:txBody>
      </p:sp>
      <p:sp>
        <p:nvSpPr>
          <p:cNvPr id="13315" name="TextovéPole 3"/>
          <p:cNvSpPr txBox="1">
            <a:spLocks noChangeArrowheads="1"/>
          </p:cNvSpPr>
          <p:nvPr/>
        </p:nvSpPr>
        <p:spPr bwMode="auto">
          <a:xfrm>
            <a:off x="1619672" y="5397045"/>
            <a:ext cx="5606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cs-CZ" dirty="0"/>
              <a:t>Based on resource : Factory Physics (</a:t>
            </a:r>
            <a:r>
              <a:rPr lang="en-US" altLang="cs-CZ" dirty="0" err="1"/>
              <a:t>Hopp</a:t>
            </a:r>
            <a:r>
              <a:rPr lang="en-US" altLang="cs-CZ" dirty="0"/>
              <a:t> and  Spearman)</a:t>
            </a:r>
          </a:p>
        </p:txBody>
      </p:sp>
    </p:spTree>
    <p:extLst>
      <p:ext uri="{BB962C8B-B14F-4D97-AF65-F5344CB8AC3E}">
        <p14:creationId xmlns:p14="http://schemas.microsoft.com/office/powerpoint/2010/main" val="3367120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altLang="cs-CZ" sz="3600" dirty="0" err="1">
                <a:solidFill>
                  <a:srgbClr val="0070C0"/>
                </a:solidFill>
              </a:rPr>
              <a:t>Little´s</a:t>
            </a:r>
            <a:r>
              <a:rPr lang="cs-CZ" altLang="cs-CZ" sz="3600" dirty="0">
                <a:solidFill>
                  <a:srgbClr val="0070C0"/>
                </a:solidFill>
              </a:rPr>
              <a:t> </a:t>
            </a:r>
            <a:r>
              <a:rPr lang="cs-CZ" altLang="cs-CZ" sz="3600" dirty="0" err="1">
                <a:solidFill>
                  <a:srgbClr val="0070C0"/>
                </a:solidFill>
              </a:rPr>
              <a:t>law</a:t>
            </a:r>
            <a:r>
              <a:rPr lang="cs-CZ" altLang="cs-CZ" sz="3600" dirty="0">
                <a:solidFill>
                  <a:srgbClr val="0070C0"/>
                </a:solidFill>
              </a:rPr>
              <a:t> - </a:t>
            </a:r>
            <a:r>
              <a:rPr lang="cs-CZ" altLang="cs-CZ" sz="3600" dirty="0" err="1">
                <a:solidFill>
                  <a:srgbClr val="0070C0"/>
                </a:solidFill>
              </a:rPr>
              <a:t>definition</a:t>
            </a:r>
            <a:r>
              <a:rPr lang="cs-CZ" altLang="cs-CZ" sz="3600" dirty="0">
                <a:solidFill>
                  <a:srgbClr val="0070C0"/>
                </a:solidFill>
              </a:rPr>
              <a:t> (</a:t>
            </a:r>
            <a:r>
              <a:rPr lang="cs-CZ" altLang="cs-CZ" sz="3600" dirty="0" err="1">
                <a:solidFill>
                  <a:srgbClr val="0070C0"/>
                </a:solidFill>
              </a:rPr>
              <a:t>formula</a:t>
            </a:r>
            <a:r>
              <a:rPr lang="cs-CZ" altLang="cs-CZ" sz="36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800" dirty="0"/>
              <a:t>Fundamental relationships among : </a:t>
            </a:r>
          </a:p>
          <a:p>
            <a:pPr lvl="1"/>
            <a:r>
              <a:rPr lang="en-US" altLang="cs-CZ" sz="2000" dirty="0"/>
              <a:t>WIP (</a:t>
            </a:r>
            <a:r>
              <a:rPr lang="cs-CZ" altLang="cs-CZ" sz="2000" dirty="0"/>
              <a:t>W</a:t>
            </a:r>
            <a:r>
              <a:rPr lang="en-US" altLang="cs-CZ" sz="2000" dirty="0" err="1"/>
              <a:t>ork</a:t>
            </a:r>
            <a:r>
              <a:rPr lang="en-US" altLang="cs-CZ" sz="2000" dirty="0"/>
              <a:t> </a:t>
            </a:r>
            <a:r>
              <a:rPr lang="cs-CZ" altLang="cs-CZ" sz="2000" dirty="0"/>
              <a:t>I</a:t>
            </a:r>
            <a:r>
              <a:rPr lang="en-US" altLang="cs-CZ" sz="2000" dirty="0"/>
              <a:t>n </a:t>
            </a:r>
            <a:r>
              <a:rPr lang="cs-CZ" altLang="cs-CZ" sz="2000" dirty="0"/>
              <a:t>P</a:t>
            </a:r>
            <a:r>
              <a:rPr lang="en-US" altLang="cs-CZ" sz="2000" dirty="0" err="1"/>
              <a:t>ro</a:t>
            </a:r>
            <a:r>
              <a:rPr lang="cs-CZ" altLang="cs-CZ" sz="2000" dirty="0"/>
              <a:t>c</a:t>
            </a:r>
            <a:r>
              <a:rPr lang="en-US" altLang="cs-CZ" sz="2000" dirty="0" err="1"/>
              <a:t>ess</a:t>
            </a:r>
            <a:r>
              <a:rPr lang="en-US" altLang="cs-CZ" sz="2000" dirty="0"/>
              <a:t>)</a:t>
            </a:r>
          </a:p>
          <a:p>
            <a:pPr lvl="1"/>
            <a:r>
              <a:rPr lang="en-US" altLang="cs-CZ" sz="2000" dirty="0"/>
              <a:t>Cycle Time (CT)</a:t>
            </a:r>
            <a:r>
              <a:rPr lang="cs-CZ" altLang="cs-CZ" sz="2000" dirty="0"/>
              <a:t>  </a:t>
            </a:r>
            <a:endParaRPr lang="en-US" altLang="cs-CZ" sz="2000" dirty="0"/>
          </a:p>
          <a:p>
            <a:pPr lvl="1"/>
            <a:r>
              <a:rPr lang="en-US" altLang="cs-CZ" sz="2000" dirty="0"/>
              <a:t>Throughput (T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sometimes</a:t>
            </a:r>
            <a:r>
              <a:rPr lang="cs-CZ" altLang="cs-CZ" sz="2000" dirty="0"/>
              <a:t> TH</a:t>
            </a:r>
            <a:r>
              <a:rPr lang="en-US" altLang="cs-CZ" sz="2000" dirty="0"/>
              <a:t>) </a:t>
            </a:r>
          </a:p>
          <a:p>
            <a:r>
              <a:rPr lang="en-US" altLang="cs-CZ" sz="2800" dirty="0"/>
              <a:t>Formula</a:t>
            </a:r>
          </a:p>
          <a:p>
            <a:endParaRPr lang="en-US" altLang="cs-CZ" dirty="0"/>
          </a:p>
          <a:p>
            <a:r>
              <a:rPr lang="en-US" altLang="cs-CZ" sz="2800" dirty="0"/>
              <a:t>Can be applied to </a:t>
            </a:r>
            <a:r>
              <a:rPr lang="en-US" altLang="cs-CZ" dirty="0"/>
              <a:t>: </a:t>
            </a:r>
          </a:p>
          <a:p>
            <a:pPr lvl="1"/>
            <a:r>
              <a:rPr lang="en-US" altLang="cs-CZ" sz="2000" dirty="0"/>
              <a:t>Single machine station</a:t>
            </a:r>
          </a:p>
          <a:p>
            <a:pPr lvl="1"/>
            <a:r>
              <a:rPr lang="en-US" altLang="cs-CZ" sz="2000" dirty="0"/>
              <a:t>Complex production line</a:t>
            </a:r>
          </a:p>
          <a:p>
            <a:pPr lvl="1"/>
            <a:r>
              <a:rPr lang="en-US" altLang="cs-CZ" sz="2000" dirty="0"/>
              <a:t>Entire plant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2267744" y="3484165"/>
            <a:ext cx="590465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WIP=TH x CT</a:t>
            </a:r>
          </a:p>
        </p:txBody>
      </p:sp>
      <p:sp>
        <p:nvSpPr>
          <p:cNvPr id="14340" name="Obdélník 4"/>
          <p:cNvSpPr>
            <a:spLocks noChangeArrowheads="1"/>
          </p:cNvSpPr>
          <p:nvPr/>
        </p:nvSpPr>
        <p:spPr bwMode="auto">
          <a:xfrm>
            <a:off x="4284663" y="4873625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cs-CZ" sz="1400" i="1">
                <a:solidFill>
                  <a:srgbClr val="0070C0"/>
                </a:solidFill>
              </a:rPr>
              <a:t>Relationships among these variables will serve to se clearly precise (quantitative) description of behaviour of the single production line . It helps user to use a given scale to benchmark actual production systems    </a:t>
            </a:r>
            <a:endParaRPr lang="cs-CZ" altLang="cs-CZ" sz="1400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9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I finally figured it out</a:t>
            </a:r>
            <a:r>
              <a:rPr lang="cs-CZ" sz="3600" dirty="0">
                <a:solidFill>
                  <a:srgbClr val="0070C0"/>
                </a:solidFill>
              </a:rPr>
              <a:t> !!!!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432895" cy="513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 flipH="1">
            <a:off x="323527" y="315476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Avg.Lead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=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!! 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2123728" y="2708920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Daily application of the law</a:t>
            </a:r>
            <a:r>
              <a:rPr lang="cs-CZ" sz="3600" dirty="0">
                <a:solidFill>
                  <a:srgbClr val="0070C0"/>
                </a:solidFill>
              </a:rPr>
              <a:t>….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684531" cy="4662999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38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altLang="cs-CZ" sz="3600" dirty="0">
                <a:solidFill>
                  <a:srgbClr val="0070C0"/>
                </a:solidFill>
              </a:rPr>
              <a:t>Definition of basic parameters (supplements)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Throughput (Throughput rate, TH) </a:t>
            </a:r>
            <a:r>
              <a:rPr lang="en-US" sz="2400" dirty="0"/>
              <a:t>: </a:t>
            </a:r>
            <a:r>
              <a:rPr lang="en-US" sz="1800" dirty="0"/>
              <a:t>production per unit time that is sold (see TOC definition)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If </a:t>
            </a:r>
            <a:r>
              <a:rPr lang="en-US" sz="1800" b="1" dirty="0">
                <a:solidFill>
                  <a:srgbClr val="FF0000"/>
                </a:solidFill>
              </a:rPr>
              <a:t>TH</a:t>
            </a:r>
            <a:r>
              <a:rPr lang="en-US" sz="1800" dirty="0">
                <a:solidFill>
                  <a:srgbClr val="FF0000"/>
                </a:solidFill>
              </a:rPr>
              <a:t> is measured in </a:t>
            </a:r>
            <a:r>
              <a:rPr lang="en-US" sz="1800" b="1" dirty="0">
                <a:solidFill>
                  <a:srgbClr val="FF0000"/>
                </a:solidFill>
              </a:rPr>
              <a:t>cost dollars </a:t>
            </a:r>
            <a:r>
              <a:rPr lang="en-US" sz="1800" dirty="0">
                <a:solidFill>
                  <a:srgbClr val="FF0000"/>
                </a:solidFill>
              </a:rPr>
              <a:t>rather than in prices, it is typically called 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                               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		 </a:t>
            </a:r>
            <a:r>
              <a:rPr lang="en-US" sz="2000" b="1" dirty="0">
                <a:solidFill>
                  <a:srgbClr val="FF0000"/>
                </a:solidFill>
              </a:rPr>
              <a:t>Cost of good sold (COGS)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 err="1">
                <a:solidFill>
                  <a:srgbClr val="0070C0"/>
                </a:solidFill>
              </a:rPr>
              <a:t>The</a:t>
            </a:r>
            <a:r>
              <a:rPr lang="cs-CZ" sz="1800" b="1" dirty="0">
                <a:solidFill>
                  <a:srgbClr val="0070C0"/>
                </a:solidFill>
              </a:rPr>
              <a:t> u</a:t>
            </a:r>
            <a:r>
              <a:rPr lang="en-US" sz="1800" b="1" dirty="0" err="1">
                <a:solidFill>
                  <a:srgbClr val="0070C0"/>
                </a:solidFill>
              </a:rPr>
              <a:t>pper</a:t>
            </a:r>
            <a:r>
              <a:rPr lang="en-US" sz="1800" b="1" dirty="0">
                <a:solidFill>
                  <a:srgbClr val="0070C0"/>
                </a:solidFill>
              </a:rPr>
              <a:t> limit </a:t>
            </a:r>
            <a:r>
              <a:rPr lang="en-US" sz="1800" dirty="0">
                <a:solidFill>
                  <a:srgbClr val="0070C0"/>
                </a:solidFill>
              </a:rPr>
              <a:t>of TH in </a:t>
            </a:r>
            <a:r>
              <a:rPr lang="cs-CZ" sz="1800" dirty="0" err="1">
                <a:solidFill>
                  <a:srgbClr val="0070C0"/>
                </a:solidFill>
              </a:rPr>
              <a:t>the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production process is </a:t>
            </a:r>
            <a:r>
              <a:rPr lang="cs-CZ" sz="1800" dirty="0" err="1">
                <a:solidFill>
                  <a:srgbClr val="0070C0"/>
                </a:solidFill>
              </a:rPr>
              <a:t>the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capacity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70C0"/>
                </a:solidFill>
              </a:rPr>
              <a:t>If you release more raw material above </a:t>
            </a:r>
            <a:r>
              <a:rPr lang="cs-CZ" sz="1800" dirty="0" err="1">
                <a:solidFill>
                  <a:srgbClr val="0070C0"/>
                </a:solidFill>
              </a:rPr>
              <a:t>the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capacity of the line (machine</a:t>
            </a:r>
            <a:r>
              <a:rPr lang="en-US" sz="1800" dirty="0">
                <a:solidFill>
                  <a:srgbClr val="FF0000"/>
                </a:solidFill>
              </a:rPr>
              <a:t>),  </a:t>
            </a:r>
            <a:r>
              <a:rPr lang="cs-CZ" sz="1800" dirty="0" err="1">
                <a:solidFill>
                  <a:srgbClr val="FF0000"/>
                </a:solidFill>
              </a:rPr>
              <a:t>the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system become</a:t>
            </a:r>
            <a:r>
              <a:rPr lang="cs-CZ" sz="1800" dirty="0">
                <a:solidFill>
                  <a:srgbClr val="FF0000"/>
                </a:solidFill>
              </a:rPr>
              <a:t>s</a:t>
            </a:r>
            <a:r>
              <a:rPr lang="en-US" sz="1800" dirty="0">
                <a:solidFill>
                  <a:srgbClr val="FF0000"/>
                </a:solidFill>
              </a:rPr>
              <a:t> unstable –&gt; WIP goes up !! See later …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029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altLang="cs-CZ" sz="3600" dirty="0">
                <a:solidFill>
                  <a:srgbClr val="0070C0"/>
                </a:solidFill>
              </a:rPr>
              <a:t>Definition of basic parameters (supplements)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WIP (Work In Process) </a:t>
            </a:r>
            <a:r>
              <a:rPr lang="en-US" sz="2400" dirty="0"/>
              <a:t>: inventory between start and end points of the product routing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FF0000"/>
                </a:solidFill>
              </a:rPr>
              <a:t>WIP</a:t>
            </a:r>
            <a:r>
              <a:rPr lang="en-US" sz="1800" dirty="0">
                <a:solidFill>
                  <a:srgbClr val="FF0000"/>
                </a:solidFill>
              </a:rPr>
              <a:t> can be used as one parameter to calculate (measure) an </a:t>
            </a:r>
            <a:r>
              <a:rPr lang="en-US" sz="1800" b="1" dirty="0">
                <a:solidFill>
                  <a:srgbClr val="00B050"/>
                </a:solidFill>
              </a:rPr>
              <a:t>efficiency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B050"/>
                </a:solidFill>
              </a:rPr>
              <a:t>Efficiency</a:t>
            </a:r>
            <a:r>
              <a:rPr lang="en-US" sz="1800" dirty="0">
                <a:solidFill>
                  <a:srgbClr val="00B050"/>
                </a:solidFill>
              </a:rPr>
              <a:t> can be defined as </a:t>
            </a:r>
            <a:r>
              <a:rPr lang="en-US" sz="1800" b="1" dirty="0">
                <a:solidFill>
                  <a:srgbClr val="00B050"/>
                </a:solidFill>
              </a:rPr>
              <a:t>Turnover Ratio </a:t>
            </a:r>
            <a:r>
              <a:rPr lang="en-US" sz="1800" dirty="0">
                <a:solidFill>
                  <a:srgbClr val="00B050"/>
                </a:solidFill>
              </a:rPr>
              <a:t>= </a:t>
            </a:r>
            <a:r>
              <a:rPr lang="en-US" sz="1800" b="1" dirty="0">
                <a:solidFill>
                  <a:srgbClr val="00B050"/>
                </a:solidFill>
              </a:rPr>
              <a:t>TH</a:t>
            </a:r>
            <a:r>
              <a:rPr lang="en-US" sz="1800" dirty="0">
                <a:solidFill>
                  <a:srgbClr val="00B050"/>
                </a:solidFill>
              </a:rPr>
              <a:t>/</a:t>
            </a:r>
            <a:r>
              <a:rPr lang="en-US" sz="1800" b="1" dirty="0"/>
              <a:t>FGI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 for warehouses  or </a:t>
            </a:r>
            <a:r>
              <a:rPr lang="en-US" sz="1800" b="1" dirty="0">
                <a:solidFill>
                  <a:srgbClr val="00B050"/>
                </a:solidFill>
              </a:rPr>
              <a:t>TH</a:t>
            </a:r>
            <a:r>
              <a:rPr lang="en-US" sz="1800" dirty="0">
                <a:solidFill>
                  <a:srgbClr val="00B050"/>
                </a:solidFill>
              </a:rPr>
              <a:t>/(</a:t>
            </a:r>
            <a:r>
              <a:rPr lang="en-US" sz="1800" b="1" dirty="0"/>
              <a:t>FGI</a:t>
            </a:r>
            <a:r>
              <a:rPr lang="en-US" sz="1800" dirty="0">
                <a:solidFill>
                  <a:srgbClr val="00B050"/>
                </a:solidFill>
              </a:rPr>
              <a:t>+</a:t>
            </a:r>
            <a:r>
              <a:rPr lang="en-US" sz="1800" dirty="0">
                <a:solidFill>
                  <a:srgbClr val="C00000"/>
                </a:solidFill>
              </a:rPr>
              <a:t>WIP</a:t>
            </a:r>
            <a:r>
              <a:rPr lang="en-US" sz="1800" dirty="0">
                <a:solidFill>
                  <a:srgbClr val="00B050"/>
                </a:solidFill>
              </a:rPr>
              <a:t>) for production plants where </a:t>
            </a:r>
            <a:r>
              <a:rPr lang="en-US" sz="1800" b="1" dirty="0"/>
              <a:t>FGI</a:t>
            </a:r>
            <a:r>
              <a:rPr lang="en-US" sz="1800" dirty="0">
                <a:solidFill>
                  <a:srgbClr val="00B050"/>
                </a:solidFill>
              </a:rPr>
              <a:t>=Finished goods inventory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C00000"/>
                </a:solidFill>
              </a:rPr>
              <a:t>WIP</a:t>
            </a:r>
            <a:r>
              <a:rPr lang="en-US" sz="1800" dirty="0">
                <a:solidFill>
                  <a:srgbClr val="C00000"/>
                </a:solidFill>
              </a:rPr>
              <a:t>  : inventory still in line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/>
              <a:t>FGI</a:t>
            </a:r>
            <a:r>
              <a:rPr lang="en-US" sz="1800" dirty="0"/>
              <a:t>   :  inventory waiting for dispatch (shipping)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  </a:t>
            </a:r>
            <a:endParaRPr lang="en-US" sz="180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18063"/>
            <a:ext cx="28733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cs-CZ" sz="3600" dirty="0"/>
              <a:t>Definition of basic parameters</a:t>
            </a:r>
            <a:r>
              <a:rPr lang="cs-CZ" altLang="cs-CZ" sz="3600" dirty="0"/>
              <a:t> (</a:t>
            </a:r>
            <a:r>
              <a:rPr lang="cs-CZ" altLang="cs-CZ" sz="3600" dirty="0" err="1"/>
              <a:t>supplements-already</a:t>
            </a:r>
            <a:r>
              <a:rPr lang="cs-CZ" altLang="cs-CZ" sz="3600" dirty="0"/>
              <a:t> </a:t>
            </a:r>
            <a:r>
              <a:rPr lang="cs-CZ" altLang="cs-CZ" sz="3600" dirty="0" err="1"/>
              <a:t>mentioned</a:t>
            </a:r>
            <a:r>
              <a:rPr lang="cs-CZ" altLang="cs-CZ" sz="3600" dirty="0"/>
              <a:t>)</a:t>
            </a:r>
            <a:endParaRPr lang="en-US" altLang="cs-CZ" sz="3600" dirty="0"/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b="1" dirty="0">
                <a:solidFill>
                  <a:srgbClr val="00B050"/>
                </a:solidFill>
              </a:rPr>
              <a:t>CT</a:t>
            </a:r>
            <a:r>
              <a:rPr lang="en-US" altLang="cs-CZ" sz="2400" b="1" dirty="0"/>
              <a:t> </a:t>
            </a:r>
            <a:r>
              <a:rPr lang="en-US" altLang="cs-CZ" sz="2400" b="1" dirty="0">
                <a:solidFill>
                  <a:srgbClr val="00B050"/>
                </a:solidFill>
              </a:rPr>
              <a:t>(Cycle Time</a:t>
            </a:r>
            <a:r>
              <a:rPr lang="cs-CZ" altLang="cs-CZ" sz="2400" b="1" dirty="0">
                <a:solidFill>
                  <a:srgbClr val="00B050"/>
                </a:solidFill>
              </a:rPr>
              <a:t>)</a:t>
            </a:r>
            <a:r>
              <a:rPr lang="en-US" altLang="cs-CZ" sz="2400" b="1" dirty="0">
                <a:solidFill>
                  <a:srgbClr val="00B050"/>
                </a:solidFill>
              </a:rPr>
              <a:t> or </a:t>
            </a:r>
            <a:r>
              <a:rPr lang="cs-CZ" altLang="cs-CZ" sz="2400" b="1" dirty="0">
                <a:solidFill>
                  <a:srgbClr val="00B050"/>
                </a:solidFill>
              </a:rPr>
              <a:t>so </a:t>
            </a:r>
            <a:r>
              <a:rPr lang="cs-CZ" altLang="cs-CZ" sz="2400" b="1" dirty="0" err="1">
                <a:solidFill>
                  <a:srgbClr val="00B050"/>
                </a:solidFill>
              </a:rPr>
              <a:t>called</a:t>
            </a:r>
            <a:r>
              <a:rPr lang="cs-CZ" altLang="cs-CZ" sz="2400" b="1" dirty="0">
                <a:solidFill>
                  <a:srgbClr val="00B050"/>
                </a:solidFill>
              </a:rPr>
              <a:t> </a:t>
            </a:r>
            <a:r>
              <a:rPr lang="en-US" altLang="cs-CZ" sz="2400" b="1" dirty="0">
                <a:solidFill>
                  <a:srgbClr val="00B050"/>
                </a:solidFill>
              </a:rPr>
              <a:t>Throughput </a:t>
            </a:r>
            <a:r>
              <a:rPr lang="cs-CZ" altLang="cs-CZ" sz="2400" b="1" dirty="0" err="1">
                <a:solidFill>
                  <a:srgbClr val="00B050"/>
                </a:solidFill>
              </a:rPr>
              <a:t>Rate</a:t>
            </a:r>
            <a:r>
              <a:rPr lang="en-US" altLang="cs-CZ" sz="2400" b="1" dirty="0">
                <a:solidFill>
                  <a:srgbClr val="00B050"/>
                </a:solidFill>
              </a:rPr>
              <a:t>)</a:t>
            </a:r>
            <a:r>
              <a:rPr lang="en-US" altLang="cs-CZ" sz="2400" dirty="0"/>
              <a:t>: average time from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en-US" altLang="cs-CZ" sz="2400" dirty="0"/>
              <a:t>release of the job of the beginning of the routing until it reaches an inventory point at the end of the routing  or time that part spends as a </a:t>
            </a:r>
            <a:r>
              <a:rPr lang="en-US" altLang="cs-CZ" sz="2400" b="1" dirty="0" smtClean="0"/>
              <a:t>WIP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in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line.</a:t>
            </a:r>
            <a:r>
              <a:rPr lang="en-US" altLang="cs-CZ" sz="2400" dirty="0" smtClean="0"/>
              <a:t> </a:t>
            </a:r>
            <a:endParaRPr lang="en-US" altLang="cs-CZ" sz="2400" dirty="0"/>
          </a:p>
          <a:p>
            <a:endParaRPr lang="en-US" altLang="cs-CZ" sz="1800" dirty="0"/>
          </a:p>
          <a:p>
            <a:r>
              <a:rPr lang="en-US" altLang="cs-CZ" sz="2400" b="1" dirty="0">
                <a:solidFill>
                  <a:srgbClr val="0070C0"/>
                </a:solidFill>
              </a:rPr>
              <a:t>LT (Lead Time) </a:t>
            </a:r>
            <a:r>
              <a:rPr lang="en-US" altLang="cs-CZ" sz="1800" b="1" dirty="0">
                <a:solidFill>
                  <a:srgbClr val="FF0000"/>
                </a:solidFill>
              </a:rPr>
              <a:t>: </a:t>
            </a:r>
            <a:r>
              <a:rPr lang="en-US" altLang="cs-CZ" sz="2400" dirty="0"/>
              <a:t>managerial con</a:t>
            </a:r>
            <a:r>
              <a:rPr lang="cs-CZ" altLang="cs-CZ" sz="2400" dirty="0"/>
              <a:t>st</a:t>
            </a:r>
            <a:r>
              <a:rPr lang="en-US" altLang="cs-CZ" sz="2400" dirty="0"/>
              <a:t>ant use</a:t>
            </a:r>
            <a:r>
              <a:rPr lang="cs-CZ" altLang="cs-CZ" sz="2400" dirty="0"/>
              <a:t>d</a:t>
            </a:r>
            <a:r>
              <a:rPr lang="en-US" altLang="cs-CZ" sz="2400" dirty="0"/>
              <a:t> for planning of production  </a:t>
            </a:r>
          </a:p>
          <a:p>
            <a:endParaRPr lang="en-US" altLang="cs-CZ" sz="2400" dirty="0"/>
          </a:p>
          <a:p>
            <a:r>
              <a:rPr lang="en-US" altLang="cs-CZ" sz="1800" b="1" dirty="0">
                <a:solidFill>
                  <a:srgbClr val="C00000"/>
                </a:solidFill>
              </a:rPr>
              <a:t>Service Level  </a:t>
            </a:r>
            <a:r>
              <a:rPr lang="en-US" altLang="cs-CZ" sz="1800" b="1" dirty="0">
                <a:solidFill>
                  <a:srgbClr val="00B050"/>
                </a:solidFill>
              </a:rPr>
              <a:t>(especially for M</a:t>
            </a:r>
            <a:r>
              <a:rPr lang="cs-CZ" altLang="cs-CZ" sz="1800" b="1" dirty="0">
                <a:solidFill>
                  <a:srgbClr val="00B050"/>
                </a:solidFill>
              </a:rPr>
              <a:t>-</a:t>
            </a:r>
            <a:r>
              <a:rPr lang="en-US" altLang="cs-CZ" sz="1800" b="1" dirty="0">
                <a:solidFill>
                  <a:srgbClr val="00B050"/>
                </a:solidFill>
              </a:rPr>
              <a:t>T</a:t>
            </a:r>
            <a:r>
              <a:rPr lang="cs-CZ" altLang="cs-CZ" sz="1800" b="1" dirty="0">
                <a:solidFill>
                  <a:srgbClr val="00B050"/>
                </a:solidFill>
              </a:rPr>
              <a:t>-</a:t>
            </a:r>
            <a:r>
              <a:rPr lang="en-US" altLang="cs-CZ" sz="1800" b="1" dirty="0">
                <a:solidFill>
                  <a:srgbClr val="00B050"/>
                </a:solidFill>
              </a:rPr>
              <a:t>O lines, where </a:t>
            </a:r>
            <a:r>
              <a:rPr lang="cs-CZ" altLang="cs-CZ" sz="1800" b="1" dirty="0" err="1">
                <a:solidFill>
                  <a:srgbClr val="00B050"/>
                </a:solidFill>
              </a:rPr>
              <a:t>the</a:t>
            </a:r>
            <a:r>
              <a:rPr lang="cs-CZ" altLang="cs-CZ" sz="1800" b="1" dirty="0">
                <a:solidFill>
                  <a:srgbClr val="00B050"/>
                </a:solidFill>
              </a:rPr>
              <a:t> </a:t>
            </a:r>
            <a:r>
              <a:rPr lang="en-US" altLang="cs-CZ" sz="1800" b="1" dirty="0">
                <a:solidFill>
                  <a:srgbClr val="00B050"/>
                </a:solidFill>
              </a:rPr>
              <a:t>plant ha</a:t>
            </a:r>
            <a:r>
              <a:rPr lang="cs-CZ" altLang="cs-CZ" sz="1800" b="1" dirty="0">
                <a:solidFill>
                  <a:srgbClr val="00B050"/>
                </a:solidFill>
              </a:rPr>
              <a:t>s</a:t>
            </a:r>
            <a:r>
              <a:rPr lang="en-US" altLang="cs-CZ" sz="1800" b="1" dirty="0">
                <a:solidFill>
                  <a:srgbClr val="00B050"/>
                </a:solidFill>
              </a:rPr>
              <a:t> to satisfy orders with specific due dates)  :</a:t>
            </a:r>
            <a:endParaRPr lang="en-US" altLang="cs-CZ" sz="1800" dirty="0">
              <a:solidFill>
                <a:srgbClr val="0070C0"/>
              </a:solidFill>
            </a:endParaRPr>
          </a:p>
          <a:p>
            <a:endParaRPr lang="en-US" altLang="cs-CZ" sz="1800" dirty="0">
              <a:solidFill>
                <a:srgbClr val="0070C0"/>
              </a:solidFill>
            </a:endParaRPr>
          </a:p>
          <a:p>
            <a:endParaRPr lang="cs-CZ" alt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827584" y="5368426"/>
            <a:ext cx="763284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Service level P{</a:t>
            </a:r>
            <a:r>
              <a:rPr lang="en-US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Cycle time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=&lt;</a:t>
            </a:r>
            <a:r>
              <a:rPr lang="en-US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Lead Time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7463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Best case performance 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943844"/>
            <a:ext cx="4581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V="1">
            <a:off x="3491880" y="2852936"/>
            <a:ext cx="447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1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Different times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used</a:t>
            </a:r>
            <a:r>
              <a:rPr lang="cs-CZ" sz="3600" dirty="0">
                <a:solidFill>
                  <a:srgbClr val="0070C0"/>
                </a:solidFill>
              </a:rPr>
              <a:t> in </a:t>
            </a:r>
            <a:r>
              <a:rPr lang="cs-CZ" sz="3600" dirty="0" err="1">
                <a:solidFill>
                  <a:srgbClr val="0070C0"/>
                </a:solidFill>
              </a:rPr>
              <a:t>Little´s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law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 time</a:t>
            </a:r>
            <a:r>
              <a:rPr lang="cs-CZ" dirty="0"/>
              <a:t> (LT)</a:t>
            </a:r>
            <a:endParaRPr lang="en-US" dirty="0"/>
          </a:p>
          <a:p>
            <a:r>
              <a:rPr lang="en-US" dirty="0"/>
              <a:t>Flow time</a:t>
            </a:r>
            <a:r>
              <a:rPr lang="cs-CZ" dirty="0"/>
              <a:t> (FT)</a:t>
            </a:r>
            <a:endParaRPr lang="en-US" dirty="0"/>
          </a:p>
          <a:p>
            <a:r>
              <a:rPr lang="en-US" dirty="0"/>
              <a:t>Cycle time </a:t>
            </a:r>
            <a:r>
              <a:rPr lang="cs-CZ" dirty="0"/>
              <a:t>(CT)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It is </a:t>
            </a:r>
            <a:r>
              <a:rPr lang="en-US" b="1" dirty="0" smtClean="0">
                <a:solidFill>
                  <a:srgbClr val="FF0000"/>
                </a:solidFill>
              </a:rPr>
              <a:t>essential </a:t>
            </a:r>
            <a:r>
              <a:rPr lang="en-US" dirty="0" smtClean="0"/>
              <a:t>to define precisely above mentioned times to better understand the principles of Little´s law </a:t>
            </a:r>
          </a:p>
          <a:p>
            <a:pPr marL="0" indent="0">
              <a:buNone/>
            </a:pPr>
            <a:r>
              <a:rPr lang="cs-CZ" dirty="0"/>
              <a:t>			 </a:t>
            </a:r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051720" y="4988258"/>
            <a:ext cx="3907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WIP=TH x CT</a:t>
            </a:r>
          </a:p>
        </p:txBody>
      </p:sp>
    </p:spTree>
    <p:extLst>
      <p:ext uri="{BB962C8B-B14F-4D97-AF65-F5344CB8AC3E}">
        <p14:creationId xmlns:p14="http://schemas.microsoft.com/office/powerpoint/2010/main" val="593113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Resources</a:t>
            </a:r>
            <a:endParaRPr lang="en-US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800" dirty="0"/>
              <a:t> </a:t>
            </a:r>
            <a:endParaRPr lang="en-US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400" b="1" dirty="0">
                <a:solidFill>
                  <a:srgbClr val="FF0000"/>
                </a:solidFill>
              </a:rPr>
              <a:t>WIP=TH</a:t>
            </a:r>
            <a:r>
              <a:rPr lang="cs-CZ" sz="5400" b="1" dirty="0">
                <a:solidFill>
                  <a:srgbClr val="FF0000"/>
                </a:solidFill>
              </a:rPr>
              <a:t> * CT</a:t>
            </a:r>
            <a:endParaRPr lang="en-US" sz="54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i="1" dirty="0"/>
              <a:t>Source : </a:t>
            </a:r>
            <a:r>
              <a:rPr lang="cs-CZ" sz="1900" i="1" dirty="0" err="1"/>
              <a:t>Factory</a:t>
            </a:r>
            <a:r>
              <a:rPr lang="cs-CZ" sz="1900" i="1" dirty="0"/>
              <a:t> </a:t>
            </a:r>
            <a:r>
              <a:rPr lang="cs-CZ" sz="1900" i="1" dirty="0" err="1"/>
              <a:t>Physiscs</a:t>
            </a:r>
            <a:r>
              <a:rPr lang="cs-CZ" sz="1900" i="1" dirty="0"/>
              <a:t>, </a:t>
            </a:r>
            <a:r>
              <a:rPr lang="cs-CZ" sz="1900" i="1" dirty="0" err="1"/>
              <a:t>Wallace</a:t>
            </a:r>
            <a:r>
              <a:rPr lang="cs-CZ" sz="1900" i="1" dirty="0"/>
              <a:t> J </a:t>
            </a:r>
            <a:r>
              <a:rPr lang="cs-CZ" sz="1900" i="1" dirty="0" err="1"/>
              <a:t>Hopp</a:t>
            </a:r>
            <a:r>
              <a:rPr lang="cs-CZ" sz="1900" i="1" dirty="0"/>
              <a:t> and Mark L. </a:t>
            </a:r>
            <a:r>
              <a:rPr lang="cs-CZ" sz="1900" i="1" dirty="0" err="1"/>
              <a:t>Spearman</a:t>
            </a:r>
            <a:r>
              <a:rPr lang="cs-CZ" sz="1900" i="1" dirty="0"/>
              <a:t> ; ISBN 13: 978-1-57766-739-1   </a:t>
            </a:r>
            <a:r>
              <a:rPr lang="cs-CZ" sz="1900" i="1" dirty="0" err="1"/>
              <a:t>or</a:t>
            </a:r>
            <a:r>
              <a:rPr lang="cs-CZ" sz="1900" i="1" dirty="0"/>
              <a:t>    ISBN 10 :1-57766-739-5</a:t>
            </a:r>
            <a:endParaRPr lang="en-US" sz="1900" i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 </a:t>
            </a:r>
            <a:endParaRPr lang="cs-CZ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27651" name="Obdélník 3"/>
          <p:cNvSpPr>
            <a:spLocks noChangeArrowheads="1"/>
          </p:cNvSpPr>
          <p:nvPr/>
        </p:nvSpPr>
        <p:spPr bwMode="auto">
          <a:xfrm>
            <a:off x="955958" y="3933056"/>
            <a:ext cx="6480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dirty="0">
                <a:hlinkClick r:id="rId2"/>
              </a:rPr>
              <a:t>http://www.factoryphysics.com/principle/littleslaw.htm</a:t>
            </a: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76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altLang="cs-CZ" sz="3600" dirty="0" err="1">
                <a:solidFill>
                  <a:srgbClr val="0070C0"/>
                </a:solidFill>
              </a:rPr>
              <a:t>Example</a:t>
            </a:r>
            <a:r>
              <a:rPr lang="cs-CZ" altLang="cs-CZ" sz="3600" dirty="0">
                <a:solidFill>
                  <a:srgbClr val="0070C0"/>
                </a:solidFill>
              </a:rPr>
              <a:t>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75267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Estimating Waiting Times:</a:t>
            </a:r>
            <a:r>
              <a:rPr lang="en-GB" sz="2400" dirty="0"/>
              <a:t> If are in a grocery queue behind 10 persons and estimate that the clerk is taking around 5 minutes/per customer, we can calculate that it will take us 50 minutes (10 persons x 5 minutes/person) to start service.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This is essentially </a:t>
            </a:r>
            <a:r>
              <a:rPr lang="en-GB" sz="2400" b="1" dirty="0"/>
              <a:t>Little's law. </a:t>
            </a:r>
            <a:r>
              <a:rPr lang="en-GB" sz="2400" dirty="0"/>
              <a:t>We take the number of persons in the </a:t>
            </a:r>
            <a:r>
              <a:rPr lang="en-GB" sz="2400" b="1" dirty="0">
                <a:solidFill>
                  <a:srgbClr val="00B050"/>
                </a:solidFill>
              </a:rPr>
              <a:t>queue</a:t>
            </a:r>
            <a:r>
              <a:rPr lang="en-GB" sz="2400" dirty="0"/>
              <a:t> (10) as the "</a:t>
            </a:r>
            <a:r>
              <a:rPr lang="en-GB" sz="2400" b="1" dirty="0">
                <a:solidFill>
                  <a:srgbClr val="00B050"/>
                </a:solidFill>
              </a:rPr>
              <a:t>inventory</a:t>
            </a:r>
            <a:r>
              <a:rPr lang="en-GB" sz="2400" dirty="0"/>
              <a:t>".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inverse of the average time per customer (1/5 customers/minute) provides us the rate of service or the </a:t>
            </a:r>
            <a:r>
              <a:rPr lang="en-ZA" sz="2400" dirty="0"/>
              <a:t>Throughput.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Finally, we obtain the waiting time as equal to number of persons in the queue divided by the processing rate 10/(1/5) = 50 minutes).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/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5940152" y="661472"/>
            <a:ext cx="171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(</a:t>
            </a:r>
            <a:r>
              <a:rPr lang="cs-CZ" altLang="cs-CZ" dirty="0" err="1">
                <a:solidFill>
                  <a:srgbClr val="FF0000"/>
                </a:solidFill>
              </a:rPr>
              <a:t>home</a:t>
            </a:r>
            <a:r>
              <a:rPr lang="cs-CZ" altLang="cs-CZ" dirty="0">
                <a:solidFill>
                  <a:srgbClr val="FF0000"/>
                </a:solidFill>
              </a:rPr>
              <a:t> study !!!)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465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altLang="cs-CZ" sz="3600" dirty="0" err="1">
                <a:solidFill>
                  <a:srgbClr val="0070C0"/>
                </a:solidFill>
              </a:rPr>
              <a:t>Example</a:t>
            </a:r>
            <a:r>
              <a:rPr lang="cs-CZ" altLang="cs-CZ" sz="3600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b="1" dirty="0"/>
              <a:t>Planned Inventory Time:</a:t>
            </a:r>
            <a:r>
              <a:rPr lang="en-US" altLang="cs-CZ" dirty="0"/>
              <a:t> </a:t>
            </a:r>
            <a:r>
              <a:rPr lang="en-US" altLang="cs-CZ" sz="2600" dirty="0"/>
              <a:t>Suppose a product is scheduled so that we expect it to wait for 2 days in finished goods inventory before shipping to the customer. This two days is called </a:t>
            </a:r>
            <a:r>
              <a:rPr lang="en-US" altLang="cs-CZ" sz="2600" b="1" dirty="0">
                <a:solidFill>
                  <a:srgbClr val="0070C0"/>
                </a:solidFill>
              </a:rPr>
              <a:t>planned inventory time </a:t>
            </a:r>
            <a:r>
              <a:rPr lang="en-US" altLang="cs-CZ" sz="2600" dirty="0"/>
              <a:t>and is sometimes used as protection against system variability to ensure </a:t>
            </a:r>
            <a:r>
              <a:rPr lang="en-US" altLang="cs-CZ" sz="2600" dirty="0" smtClean="0"/>
              <a:t>high</a:t>
            </a:r>
            <a:r>
              <a:rPr lang="cs-CZ" altLang="cs-CZ" sz="2600" dirty="0" smtClean="0"/>
              <a:t> </a:t>
            </a:r>
            <a:r>
              <a:rPr lang="en-US" altLang="cs-CZ" sz="2600" dirty="0" smtClean="0"/>
              <a:t>delivery </a:t>
            </a:r>
            <a:r>
              <a:rPr lang="en-US" altLang="cs-CZ" sz="2600" dirty="0"/>
              <a:t>service. Using Little's law the total </a:t>
            </a:r>
            <a:r>
              <a:rPr lang="cs-CZ" altLang="cs-CZ" sz="2600" dirty="0" err="1" smtClean="0"/>
              <a:t>size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of</a:t>
            </a:r>
            <a:r>
              <a:rPr lang="cs-CZ" altLang="cs-CZ" sz="2600" dirty="0" smtClean="0"/>
              <a:t> </a:t>
            </a:r>
            <a:r>
              <a:rPr lang="en-US" altLang="cs-CZ" sz="2600" dirty="0" smtClean="0"/>
              <a:t>inventory </a:t>
            </a:r>
            <a:r>
              <a:rPr lang="en-US" altLang="cs-CZ" sz="2600" dirty="0"/>
              <a:t>in finished goods can be computed as </a:t>
            </a:r>
            <a:r>
              <a:rPr lang="cs-CZ" altLang="cs-CZ" sz="2600" dirty="0"/>
              <a:t>:</a:t>
            </a:r>
            <a:endParaRPr lang="en-US" altLang="cs-CZ" sz="2600" dirty="0"/>
          </a:p>
          <a:p>
            <a:r>
              <a:rPr lang="en-US" altLang="cs-CZ" b="1" dirty="0">
                <a:solidFill>
                  <a:srgbClr val="FF0000"/>
                </a:solidFill>
              </a:rPr>
              <a:t>FGI = throughput × </a:t>
            </a:r>
            <a:r>
              <a:rPr lang="en-US" altLang="cs-CZ" b="1" dirty="0">
                <a:solidFill>
                  <a:srgbClr val="0070C0"/>
                </a:solidFill>
              </a:rPr>
              <a:t>planned inventory time</a:t>
            </a:r>
            <a:r>
              <a:rPr lang="en-US" altLang="cs-CZ" dirty="0"/>
              <a:t/>
            </a:r>
            <a:br>
              <a:rPr lang="en-US" altLang="cs-CZ" dirty="0"/>
            </a:br>
            <a:endParaRPr lang="en-US" altLang="cs-CZ" dirty="0"/>
          </a:p>
          <a:p>
            <a:endParaRPr lang="cs-CZ" altLang="cs-CZ" dirty="0"/>
          </a:p>
        </p:txBody>
      </p:sp>
      <p:sp>
        <p:nvSpPr>
          <p:cNvPr id="2" name="Obdélník 1"/>
          <p:cNvSpPr/>
          <p:nvPr/>
        </p:nvSpPr>
        <p:spPr>
          <a:xfrm>
            <a:off x="6012160" y="661472"/>
            <a:ext cx="1486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(</a:t>
            </a:r>
            <a:r>
              <a:rPr lang="cs-CZ" altLang="cs-CZ" dirty="0" err="1">
                <a:solidFill>
                  <a:srgbClr val="FF0000"/>
                </a:solidFill>
              </a:rPr>
              <a:t>home</a:t>
            </a:r>
            <a:r>
              <a:rPr lang="cs-CZ" altLang="cs-CZ" dirty="0">
                <a:solidFill>
                  <a:srgbClr val="FF0000"/>
                </a:solidFill>
              </a:rPr>
              <a:t> study)</a:t>
            </a:r>
            <a:r>
              <a:rPr lang="en-US" altLang="cs-CZ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15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Youtube</a:t>
            </a:r>
            <a:r>
              <a:rPr lang="cs-CZ" altLang="cs-CZ" dirty="0"/>
              <a:t> </a:t>
            </a:r>
            <a:r>
              <a:rPr lang="cs-CZ" altLang="cs-CZ" dirty="0" err="1"/>
              <a:t>examples</a:t>
            </a:r>
            <a:r>
              <a:rPr lang="cs-CZ" altLang="cs-CZ" dirty="0"/>
              <a:t> (6 </a:t>
            </a:r>
            <a:r>
              <a:rPr lang="cs-CZ" altLang="cs-CZ" dirty="0" err="1"/>
              <a:t>minutes</a:t>
            </a:r>
            <a:r>
              <a:rPr lang="cs-CZ" altLang="cs-CZ" dirty="0"/>
              <a:t>)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396752"/>
          </a:xfrm>
        </p:spPr>
        <p:txBody>
          <a:bodyPr/>
          <a:lstStyle/>
          <a:p>
            <a:r>
              <a:rPr lang="cs-CZ" altLang="cs-CZ" sz="2800" dirty="0">
                <a:hlinkClick r:id="rId2"/>
              </a:rPr>
              <a:t>http://www.youtube.com/watch?v=VU8TUSnQ-vw</a:t>
            </a:r>
            <a:endParaRPr lang="cs-CZ" altLang="cs-CZ" sz="2800" dirty="0"/>
          </a:p>
          <a:p>
            <a:r>
              <a:rPr lang="cs-CZ" altLang="cs-CZ" sz="2800" dirty="0">
                <a:hlinkClick r:id="rId3"/>
              </a:rPr>
              <a:t>http://www.youtube.com/watch?v=rtGihR-bm-U</a:t>
            </a:r>
            <a:endParaRPr lang="cs-CZ" altLang="cs-CZ" sz="2800" dirty="0"/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6852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Other two variables of Little´s law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/>
              <a:t>WIP</a:t>
            </a:r>
            <a:r>
              <a:rPr lang="en-ZA" dirty="0"/>
              <a:t>= Work in Process (Work in Progress)</a:t>
            </a:r>
          </a:p>
          <a:p>
            <a:r>
              <a:rPr lang="en-ZA" b="1" dirty="0"/>
              <a:t>TH</a:t>
            </a:r>
            <a:r>
              <a:rPr lang="en-ZA" dirty="0"/>
              <a:t>=Throughput=Throughput Rate = average output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ZA" dirty="0"/>
              <a:t>production process (machine, workstations) per unit time</a:t>
            </a:r>
          </a:p>
        </p:txBody>
      </p:sp>
    </p:spTree>
    <p:extLst>
      <p:ext uri="{BB962C8B-B14F-4D97-AF65-F5344CB8AC3E}">
        <p14:creationId xmlns:p14="http://schemas.microsoft.com/office/powerpoint/2010/main" val="136004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CT</a:t>
            </a:r>
            <a:r>
              <a:rPr lang="en-US" dirty="0"/>
              <a:t>=average time from when the job is released into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station (machine or line</a:t>
            </a:r>
            <a:r>
              <a:rPr lang="cs-CZ" dirty="0"/>
              <a:t>)</a:t>
            </a:r>
            <a:r>
              <a:rPr lang="en-US" dirty="0"/>
              <a:t> to when it exits </a:t>
            </a:r>
          </a:p>
          <a:p>
            <a:r>
              <a:rPr lang="en-US" b="1" dirty="0"/>
              <a:t>LT</a:t>
            </a:r>
            <a:r>
              <a:rPr lang="en-US" dirty="0"/>
              <a:t>=management </a:t>
            </a:r>
            <a:r>
              <a:rPr lang="en-US" b="1" dirty="0">
                <a:solidFill>
                  <a:srgbClr val="FF0000"/>
                </a:solidFill>
              </a:rPr>
              <a:t>constant</a:t>
            </a:r>
            <a:r>
              <a:rPr lang="en-US" dirty="0"/>
              <a:t> indicating the time allotted </a:t>
            </a:r>
            <a:r>
              <a:rPr lang="cs-CZ" dirty="0"/>
              <a:t>(</a:t>
            </a:r>
            <a:r>
              <a:rPr lang="cs-CZ" dirty="0" err="1"/>
              <a:t>assigned</a:t>
            </a:r>
            <a:r>
              <a:rPr lang="cs-CZ" dirty="0"/>
              <a:t>) </a:t>
            </a:r>
            <a:r>
              <a:rPr lang="en-US" dirty="0"/>
              <a:t>for production of a part on a given routing </a:t>
            </a:r>
          </a:p>
          <a:p>
            <a:r>
              <a:rPr lang="en-ZA" b="1" dirty="0"/>
              <a:t>CT =FT </a:t>
            </a:r>
            <a:r>
              <a:rPr lang="en-ZA" dirty="0"/>
              <a:t>(in different publications they use FT instead of CT), where FT stands for=Flow Time</a:t>
            </a:r>
          </a:p>
          <a:p>
            <a:r>
              <a:rPr lang="en-ZA" b="1" dirty="0"/>
              <a:t>CT</a:t>
            </a:r>
            <a:r>
              <a:rPr lang="en-ZA" dirty="0"/>
              <a:t>=Throughput Time (in different publications they use Throughput Time instead of CT) </a:t>
            </a:r>
          </a:p>
        </p:txBody>
      </p:sp>
    </p:spTree>
    <p:extLst>
      <p:ext uri="{BB962C8B-B14F-4D97-AF65-F5344CB8AC3E}">
        <p14:creationId xmlns:p14="http://schemas.microsoft.com/office/powerpoint/2010/main" val="50647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 smtClean="0">
                <a:solidFill>
                  <a:srgbClr val="0070C0"/>
                </a:solidFill>
              </a:rPr>
              <a:t>Routing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43" y="1619476"/>
            <a:ext cx="8485714" cy="36190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773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Example to be solved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1884" y="1417638"/>
            <a:ext cx="8229600" cy="468052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30</a:t>
            </a:r>
            <a:r>
              <a:rPr lang="en-US" dirty="0"/>
              <a:t> customers/hour – (max capacity of the facility). </a:t>
            </a:r>
            <a:r>
              <a:rPr lang="en-US" sz="2900" dirty="0">
                <a:solidFill>
                  <a:srgbClr val="0070C0"/>
                </a:solidFill>
              </a:rPr>
              <a:t>The Facility may be </a:t>
            </a:r>
            <a:r>
              <a:rPr lang="en-US" sz="2900" b="1" dirty="0">
                <a:solidFill>
                  <a:srgbClr val="0070C0"/>
                </a:solidFill>
              </a:rPr>
              <a:t>a hairdresser</a:t>
            </a:r>
            <a:r>
              <a:rPr lang="en-US" sz="2900" dirty="0">
                <a:solidFill>
                  <a:srgbClr val="0070C0"/>
                </a:solidFill>
              </a:rPr>
              <a:t>, fast food, bank counter, airport </a:t>
            </a:r>
            <a:r>
              <a:rPr lang="en-US" sz="2900" dirty="0" smtClean="0">
                <a:solidFill>
                  <a:srgbClr val="0070C0"/>
                </a:solidFill>
              </a:rPr>
              <a:t>checking</a:t>
            </a:r>
            <a:r>
              <a:rPr lang="cs-CZ" sz="2900" dirty="0" smtClean="0">
                <a:solidFill>
                  <a:srgbClr val="0070C0"/>
                </a:solidFill>
              </a:rPr>
              <a:t>, </a:t>
            </a:r>
            <a:r>
              <a:rPr lang="cs-CZ" sz="2900" dirty="0" err="1" smtClean="0">
                <a:solidFill>
                  <a:srgbClr val="0070C0"/>
                </a:solidFill>
              </a:rPr>
              <a:t>massages</a:t>
            </a:r>
            <a:r>
              <a:rPr lang="cs-CZ" sz="2900" dirty="0" smtClean="0">
                <a:solidFill>
                  <a:srgbClr val="0070C0"/>
                </a:solidFill>
              </a:rPr>
              <a:t> and so on.</a:t>
            </a:r>
          </a:p>
          <a:p>
            <a:r>
              <a:rPr lang="en-US" dirty="0" smtClean="0"/>
              <a:t>8 </a:t>
            </a:r>
            <a:r>
              <a:rPr lang="en-US" dirty="0"/>
              <a:t>customers waiting in the queue (buffer) – </a:t>
            </a:r>
            <a:r>
              <a:rPr lang="en-US" b="1" dirty="0">
                <a:solidFill>
                  <a:srgbClr val="0070C0"/>
                </a:solidFill>
              </a:rPr>
              <a:t>see next slide</a:t>
            </a:r>
          </a:p>
          <a:p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 minutes take service of one customer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ZA" b="1" dirty="0"/>
              <a:t>You need to remove all times that do not add value to the process </a:t>
            </a:r>
          </a:p>
          <a:p>
            <a:r>
              <a:rPr lang="en-ZA" dirty="0"/>
              <a:t>1 serving point = </a:t>
            </a:r>
            <a:r>
              <a:rPr lang="en-ZA" b="1" dirty="0">
                <a:solidFill>
                  <a:srgbClr val="00B050"/>
                </a:solidFill>
              </a:rPr>
              <a:t>12</a:t>
            </a:r>
            <a:r>
              <a:rPr lang="en-ZA" dirty="0"/>
              <a:t> customers per hour -&gt; (60 minutes/</a:t>
            </a:r>
            <a:r>
              <a:rPr lang="en-ZA" b="1" dirty="0">
                <a:solidFill>
                  <a:srgbClr val="FF0000"/>
                </a:solidFill>
              </a:rPr>
              <a:t>5</a:t>
            </a:r>
            <a:r>
              <a:rPr lang="en-ZA" dirty="0"/>
              <a:t> = </a:t>
            </a:r>
            <a:r>
              <a:rPr lang="en-ZA" b="1" dirty="0">
                <a:solidFill>
                  <a:srgbClr val="00B050"/>
                </a:solidFill>
              </a:rPr>
              <a:t>12</a:t>
            </a:r>
            <a:r>
              <a:rPr lang="en-ZA" dirty="0"/>
              <a:t>),</a:t>
            </a:r>
          </a:p>
          <a:p>
            <a:pPr marL="0" indent="0">
              <a:buNone/>
            </a:pPr>
            <a:r>
              <a:rPr lang="en-ZA" dirty="0"/>
              <a:t>       so for </a:t>
            </a:r>
            <a:r>
              <a:rPr lang="en-ZA" b="1" dirty="0">
                <a:solidFill>
                  <a:srgbClr val="0070C0"/>
                </a:solidFill>
              </a:rPr>
              <a:t>30</a:t>
            </a:r>
            <a:r>
              <a:rPr lang="en-ZA" dirty="0"/>
              <a:t> customers/hour the needed 2.5 = </a:t>
            </a:r>
            <a:r>
              <a:rPr lang="en-ZA" dirty="0">
                <a:solidFill>
                  <a:srgbClr val="0070C0"/>
                </a:solidFill>
              </a:rPr>
              <a:t>30</a:t>
            </a:r>
            <a:r>
              <a:rPr lang="en-ZA" dirty="0"/>
              <a:t>/</a:t>
            </a:r>
            <a:r>
              <a:rPr lang="en-ZA" dirty="0">
                <a:solidFill>
                  <a:srgbClr val="00B050"/>
                </a:solidFill>
              </a:rPr>
              <a:t>12</a:t>
            </a:r>
            <a:r>
              <a:rPr lang="en-ZA" dirty="0"/>
              <a:t> of serving points </a:t>
            </a:r>
          </a:p>
          <a:p>
            <a:pPr marL="0" indent="0">
              <a:buNone/>
            </a:pPr>
            <a:r>
              <a:rPr lang="cs-CZ" dirty="0"/>
              <a:t>           </a:t>
            </a:r>
            <a:r>
              <a:rPr lang="en-ZA" dirty="0"/>
              <a:t>   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755576" y="3068960"/>
            <a:ext cx="15121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ývojový diagram: vyjmutí 4"/>
          <p:cNvSpPr/>
          <p:nvPr/>
        </p:nvSpPr>
        <p:spPr>
          <a:xfrm>
            <a:off x="2339752" y="2773644"/>
            <a:ext cx="864096" cy="792088"/>
          </a:xfrm>
          <a:prstGeom prst="flowChartExtra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347864" y="3068960"/>
            <a:ext cx="15121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132718" y="3572193"/>
            <a:ext cx="2168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</a:t>
            </a:r>
            <a:r>
              <a:rPr lang="en-ZA" dirty="0"/>
              <a:t>8 customers</a:t>
            </a:r>
          </a:p>
          <a:p>
            <a:r>
              <a:rPr lang="en-ZA" dirty="0"/>
              <a:t>waiting in the queue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004048" y="2996952"/>
            <a:ext cx="1152128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82502" y="3602534"/>
            <a:ext cx="31225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   </a:t>
            </a:r>
            <a:r>
              <a:rPr lang="en-US" sz="1600" b="1" dirty="0">
                <a:solidFill>
                  <a:srgbClr val="FF0000"/>
                </a:solidFill>
              </a:rPr>
              <a:t>5</a:t>
            </a:r>
            <a:r>
              <a:rPr lang="en-US" sz="1600" dirty="0">
                <a:solidFill>
                  <a:srgbClr val="FF0000"/>
                </a:solidFill>
              </a:rPr>
              <a:t> minutes/service of 1 customer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at one serving point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300192" y="3104964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516"/>
            <a:ext cx="648072" cy="3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25" y="5357150"/>
            <a:ext cx="1561596" cy="117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082753" y="5449749"/>
            <a:ext cx="3907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WIP</a:t>
            </a:r>
            <a:r>
              <a:rPr lang="cs-CZ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r>
              <a:rPr lang="cs-CZ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cs-CZ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x </a:t>
            </a:r>
            <a:r>
              <a:rPr lang="cs-CZ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CT</a:t>
            </a:r>
          </a:p>
        </p:txBody>
      </p:sp>
    </p:spTree>
    <p:extLst>
      <p:ext uri="{BB962C8B-B14F-4D97-AF65-F5344CB8AC3E}">
        <p14:creationId xmlns:p14="http://schemas.microsoft.com/office/powerpoint/2010/main" val="37613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queu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526682" cy="351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95536" y="4653136"/>
            <a:ext cx="837558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Buffering</a:t>
            </a:r>
            <a:endParaRPr lang="cs-CZ" sz="2800" b="1" dirty="0"/>
          </a:p>
          <a:p>
            <a:endParaRPr lang="en-US" b="1" dirty="0"/>
          </a:p>
          <a:p>
            <a:r>
              <a:rPr lang="en-US" dirty="0"/>
              <a:t>A </a:t>
            </a:r>
            <a:r>
              <a:rPr lang="en-US" dirty="0">
                <a:hlinkClick r:id="rId4"/>
              </a:rPr>
              <a:t>buffer</a:t>
            </a:r>
            <a:r>
              <a:rPr lang="en-US" dirty="0"/>
              <a:t> is used to temporarily keep data while it is being moved from one place to another. A buffer often adjusts timing by implementing a queue or </a:t>
            </a:r>
            <a:r>
              <a:rPr lang="en-US" b="1" dirty="0"/>
              <a:t>FIFO</a:t>
            </a:r>
            <a:r>
              <a:rPr lang="en-US" dirty="0"/>
              <a:t> algorithm in memory, simultaneously writing data into the queue at one rate and reading it at another rate.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3695056" cy="25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27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Questions</a:t>
            </a:r>
          </a:p>
        </p:txBody>
      </p:sp>
      <p:sp>
        <p:nvSpPr>
          <p:cNvPr id="4" name="Obdélník 3"/>
          <p:cNvSpPr/>
          <p:nvPr/>
        </p:nvSpPr>
        <p:spPr>
          <a:xfrm>
            <a:off x="899592" y="1582340"/>
            <a:ext cx="72728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 </a:t>
            </a:r>
            <a:r>
              <a:rPr lang="en-ZA" dirty="0"/>
              <a:t>How long does the customer wait in the queue?</a:t>
            </a:r>
            <a:br>
              <a:rPr lang="en-ZA" dirty="0"/>
            </a:br>
            <a:r>
              <a:rPr lang="en-ZA" dirty="0"/>
              <a:t>- How many  people on an average can be served at once?</a:t>
            </a:r>
            <a:br>
              <a:rPr lang="en-ZA" dirty="0"/>
            </a:br>
            <a:r>
              <a:rPr lang="en-ZA" dirty="0"/>
              <a:t>- How many customers are in the facility just in time (both pending and </a:t>
            </a:r>
            <a:r>
              <a:rPr lang="cs-CZ" dirty="0"/>
              <a:t>  </a:t>
            </a:r>
            <a:r>
              <a:rPr lang="en-ZA" dirty="0"/>
              <a:t>those serve</a:t>
            </a:r>
            <a:r>
              <a:rPr lang="cs-CZ" dirty="0"/>
              <a:t>d</a:t>
            </a:r>
            <a:r>
              <a:rPr lang="en-ZA" dirty="0"/>
              <a:t> by facility staff)?</a:t>
            </a:r>
            <a:br>
              <a:rPr lang="en-ZA" dirty="0"/>
            </a:br>
            <a:r>
              <a:rPr lang="en-ZA" dirty="0"/>
              <a:t>- What is the average time of the "flow" of the customer by the  facility (wait and service)</a:t>
            </a:r>
          </a:p>
          <a:p>
            <a:r>
              <a:rPr lang="en-ZA" dirty="0"/>
              <a:t/>
            </a:r>
            <a:br>
              <a:rPr lang="en-ZA" dirty="0"/>
            </a:br>
            <a:r>
              <a:rPr lang="en-ZA" b="1" dirty="0"/>
              <a:t>Simplifying conditions :</a:t>
            </a:r>
          </a:p>
          <a:p>
            <a:r>
              <a:rPr lang="en-ZA" b="1" dirty="0"/>
              <a:t/>
            </a:r>
            <a:br>
              <a:rPr lang="en-ZA" b="1" dirty="0"/>
            </a:br>
            <a:r>
              <a:rPr lang="en-ZA" dirty="0"/>
              <a:t>"Input flow" (average) = "Output flow" (average)</a:t>
            </a:r>
            <a:r>
              <a:rPr lang="cs-CZ" dirty="0"/>
              <a:t>- </a:t>
            </a:r>
            <a:r>
              <a:rPr lang="en-US" sz="1400" b="1" dirty="0">
                <a:solidFill>
                  <a:srgbClr val="0070C0"/>
                </a:solidFill>
              </a:rPr>
              <a:t>steady flow </a:t>
            </a:r>
            <a:r>
              <a:rPr lang="en-US" sz="1400" dirty="0">
                <a:solidFill>
                  <a:srgbClr val="0070C0"/>
                </a:solidFill>
              </a:rPr>
              <a:t>(see video at the end of this PWP)</a:t>
            </a:r>
            <a:endParaRPr lang="cs-CZ" sz="1400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GB" b="1" i="1" dirty="0"/>
              <a:t>We do not consider fluctuation due to averaging (see flip a coin situation)</a:t>
            </a:r>
          </a:p>
        </p:txBody>
      </p:sp>
    </p:spTree>
    <p:extLst>
      <p:ext uri="{BB962C8B-B14F-4D97-AF65-F5344CB8AC3E}">
        <p14:creationId xmlns:p14="http://schemas.microsoft.com/office/powerpoint/2010/main" val="198350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Key metrics and variables  </a:t>
            </a:r>
            <a:r>
              <a:rPr lang="en-ZA" sz="1600" b="1" dirty="0">
                <a:solidFill>
                  <a:srgbClr val="00B050"/>
                </a:solidFill>
              </a:rPr>
              <a:t>(</a:t>
            </a:r>
            <a:r>
              <a:rPr lang="en-ZA" sz="1600" dirty="0">
                <a:solidFill>
                  <a:srgbClr val="00B050"/>
                </a:solidFill>
              </a:rPr>
              <a:t>completion of definitions</a:t>
            </a:r>
            <a:r>
              <a:rPr lang="en-ZA" sz="1600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24119"/>
            <a:ext cx="8229600" cy="3052936"/>
          </a:xfrm>
        </p:spPr>
        <p:txBody>
          <a:bodyPr>
            <a:normAutofit fontScale="70000" lnSpcReduction="20000"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CT </a:t>
            </a:r>
            <a:r>
              <a:rPr lang="en-US" sz="2000" dirty="0">
                <a:solidFill>
                  <a:srgbClr val="FF0000"/>
                </a:solidFill>
              </a:rPr>
              <a:t>=Cycle Time  </a:t>
            </a:r>
            <a:r>
              <a:rPr lang="en-US" sz="2000" dirty="0"/>
              <a:t>(how long takes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en-US" sz="2000" dirty="0"/>
              <a:t>whole process)  =</a:t>
            </a:r>
            <a:r>
              <a:rPr lang="cs-CZ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minutes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take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the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service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of</a:t>
            </a:r>
            <a:r>
              <a:rPr lang="cs-CZ" sz="2000" b="1" dirty="0">
                <a:solidFill>
                  <a:srgbClr val="FF0000"/>
                </a:solidFill>
              </a:rPr>
              <a:t> on </a:t>
            </a:r>
            <a:r>
              <a:rPr lang="cs-CZ" sz="2000" b="1" dirty="0" err="1">
                <a:solidFill>
                  <a:srgbClr val="FF0000"/>
                </a:solidFill>
              </a:rPr>
              <a:t>customer</a:t>
            </a:r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W</a:t>
            </a:r>
            <a:r>
              <a:rPr lang="en-US" sz="2000" b="1" dirty="0">
                <a:solidFill>
                  <a:srgbClr val="0070C0"/>
                </a:solidFill>
              </a:rPr>
              <a:t>ork </a:t>
            </a:r>
            <a:r>
              <a:rPr lang="cs-CZ" sz="2000" b="1" dirty="0">
                <a:solidFill>
                  <a:srgbClr val="00B05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n </a:t>
            </a:r>
            <a:r>
              <a:rPr lang="en-US" sz="2000" b="1" dirty="0"/>
              <a:t>P</a:t>
            </a:r>
            <a:r>
              <a:rPr lang="en-US" sz="2000" b="1" dirty="0">
                <a:solidFill>
                  <a:srgbClr val="0070C0"/>
                </a:solidFill>
              </a:rPr>
              <a:t>rocess </a:t>
            </a:r>
            <a:r>
              <a:rPr lang="en-US" sz="2000" dirty="0"/>
              <a:t> = </a:t>
            </a:r>
            <a:r>
              <a:rPr lang="en-US" sz="2000" b="1" dirty="0">
                <a:solidFill>
                  <a:srgbClr val="FF0000"/>
                </a:solidFill>
              </a:rPr>
              <a:t>W</a:t>
            </a:r>
            <a:r>
              <a:rPr lang="en-US" sz="2000" b="1" dirty="0">
                <a:solidFill>
                  <a:srgbClr val="00B050"/>
                </a:solidFill>
              </a:rPr>
              <a:t>I</a:t>
            </a:r>
            <a:r>
              <a:rPr lang="en-US" sz="2000" b="1" dirty="0"/>
              <a:t>P</a:t>
            </a:r>
            <a:r>
              <a:rPr lang="en-US" sz="2000" dirty="0"/>
              <a:t>   (how many units are in process  at any moment = </a:t>
            </a:r>
            <a:r>
              <a:rPr lang="en-US" sz="2000" b="1" dirty="0">
                <a:solidFill>
                  <a:srgbClr val="FF0000"/>
                </a:solidFill>
              </a:rPr>
              <a:t>W</a:t>
            </a:r>
            <a:r>
              <a:rPr lang="en-US" sz="2000" dirty="0"/>
              <a:t>ork </a:t>
            </a:r>
            <a:r>
              <a:rPr lang="en-US" sz="2000" b="1" dirty="0">
                <a:solidFill>
                  <a:srgbClr val="00B050"/>
                </a:solidFill>
              </a:rPr>
              <a:t>I</a:t>
            </a:r>
            <a:r>
              <a:rPr lang="en-US" sz="2000" dirty="0"/>
              <a:t>n </a:t>
            </a:r>
            <a:r>
              <a:rPr lang="en-US" sz="2000" b="1" dirty="0"/>
              <a:t>P</a:t>
            </a:r>
            <a:r>
              <a:rPr lang="en-US" sz="2000" dirty="0"/>
              <a:t>ro</a:t>
            </a:r>
            <a:r>
              <a:rPr lang="cs-CZ" sz="2000" dirty="0"/>
              <a:t>ces</a:t>
            </a:r>
            <a:r>
              <a:rPr lang="en-US" sz="2000" dirty="0"/>
              <a:t>s)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Throughput </a:t>
            </a:r>
            <a:r>
              <a:rPr lang="en-US" sz="2000" dirty="0"/>
              <a:t>=</a:t>
            </a:r>
            <a:r>
              <a:rPr lang="en-US" sz="2000" b="1" dirty="0">
                <a:solidFill>
                  <a:srgbClr val="00B050"/>
                </a:solidFill>
              </a:rPr>
              <a:t>TH</a:t>
            </a:r>
            <a:r>
              <a:rPr lang="en-US" sz="2000" dirty="0"/>
              <a:t>  (how many customers/time unit ) – </a:t>
            </a:r>
            <a:r>
              <a:rPr lang="en-US" sz="2000" i="1" dirty="0"/>
              <a:t> e.g.. 30/hour</a:t>
            </a:r>
            <a:r>
              <a:rPr lang="cs-CZ" sz="2000" i="1" dirty="0"/>
              <a:t> in </a:t>
            </a:r>
            <a:r>
              <a:rPr lang="cs-CZ" sz="2000" i="1" dirty="0" err="1"/>
              <a:t>our</a:t>
            </a:r>
            <a:r>
              <a:rPr lang="cs-CZ" sz="2000" i="1" dirty="0"/>
              <a:t> case = 30/60</a:t>
            </a:r>
            <a:endParaRPr lang="en-US" sz="2000" i="1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/>
              <a:t>These metrics are tied together  by Little´s  law     </a:t>
            </a:r>
            <a:r>
              <a:rPr lang="en-US" sz="4600" b="1" dirty="0">
                <a:solidFill>
                  <a:srgbClr val="0070C0"/>
                </a:solidFill>
              </a:rPr>
              <a:t>WIP</a:t>
            </a:r>
            <a:r>
              <a:rPr lang="en-US" sz="4600" b="1" dirty="0"/>
              <a:t>=</a:t>
            </a:r>
            <a:r>
              <a:rPr lang="en-US" sz="4600" b="1" dirty="0">
                <a:solidFill>
                  <a:srgbClr val="00B050"/>
                </a:solidFill>
              </a:rPr>
              <a:t>TH</a:t>
            </a:r>
            <a:r>
              <a:rPr lang="en-US" sz="4600" b="1" dirty="0">
                <a:solidFill>
                  <a:srgbClr val="FF0000"/>
                </a:solidFill>
              </a:rPr>
              <a:t> x CT </a:t>
            </a:r>
            <a:r>
              <a:rPr lang="en-US" sz="4600" b="1" dirty="0"/>
              <a:t> </a:t>
            </a:r>
            <a:endParaRPr lang="en-US" sz="2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b="1" dirty="0"/>
              <a:t>Our example 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00B050"/>
                </a:solidFill>
              </a:rPr>
              <a:t>TH=30 customers/hour</a:t>
            </a:r>
            <a:r>
              <a:rPr lang="en-US" sz="2000" dirty="0"/>
              <a:t> , service of one takes  </a:t>
            </a:r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minutes, </a:t>
            </a:r>
            <a:r>
              <a:rPr lang="en-US" sz="2000" b="1" dirty="0">
                <a:solidFill>
                  <a:srgbClr val="0070C0"/>
                </a:solidFill>
              </a:rPr>
              <a:t>WIP</a:t>
            </a:r>
            <a:r>
              <a:rPr lang="en-US" sz="2000" dirty="0"/>
              <a:t>=(</a:t>
            </a:r>
            <a:r>
              <a:rPr lang="en-US" sz="2000" dirty="0">
                <a:solidFill>
                  <a:srgbClr val="00B050"/>
                </a:solidFill>
              </a:rPr>
              <a:t>30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B050"/>
                </a:solidFill>
              </a:rPr>
              <a:t>60</a:t>
            </a:r>
            <a:r>
              <a:rPr lang="en-US" sz="2000" dirty="0"/>
              <a:t>) *(</a:t>
            </a:r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000" dirty="0"/>
              <a:t>/1)=(1/2)*</a:t>
            </a:r>
            <a:r>
              <a:rPr lang="en-US" sz="2000" dirty="0">
                <a:solidFill>
                  <a:srgbClr val="FF0000"/>
                </a:solidFill>
              </a:rPr>
              <a:t>5</a:t>
            </a:r>
            <a:r>
              <a:rPr lang="en-US" sz="2000" dirty="0"/>
              <a:t> =</a:t>
            </a:r>
            <a:r>
              <a:rPr lang="en-US" sz="2000" b="1" dirty="0">
                <a:solidFill>
                  <a:srgbClr val="0070C0"/>
                </a:solidFill>
              </a:rPr>
              <a:t>2,5</a:t>
            </a:r>
          </a:p>
          <a:p>
            <a:endParaRPr lang="en-US" dirty="0"/>
          </a:p>
          <a:p>
            <a:pPr marL="0" indent="0">
              <a:buNone/>
            </a:pPr>
            <a:r>
              <a:rPr lang="en-ZA" dirty="0"/>
              <a:t>   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2577735" y="5425127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2876785" y="5433511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3153799" y="5425127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017895" y="4972526"/>
            <a:ext cx="11521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i="1" dirty="0"/>
          </a:p>
          <a:p>
            <a:pPr algn="ctr"/>
            <a:endParaRPr lang="cs-CZ" i="1" dirty="0"/>
          </a:p>
          <a:p>
            <a:pPr algn="ctr"/>
            <a:r>
              <a:rPr lang="cs-CZ" i="1" dirty="0"/>
              <a:t>WIP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161911" y="5289495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460961" y="5297879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737975" y="5289495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161911" y="5066118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4460961" y="5074502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4737975" y="5066118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6056078" y="5384966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6355128" y="5393350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6632142" y="5384966"/>
            <a:ext cx="144016" cy="144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>
          <a:xfrm>
            <a:off x="3479031" y="5392033"/>
            <a:ext cx="432048" cy="2411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prava 25"/>
          <p:cNvSpPr/>
          <p:nvPr/>
        </p:nvSpPr>
        <p:spPr>
          <a:xfrm>
            <a:off x="5311520" y="5338939"/>
            <a:ext cx="432048" cy="24110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4017895" y="6052646"/>
            <a:ext cx="11521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4076103" y="6176565"/>
            <a:ext cx="124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Cycle Time 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6237549" y="484918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6948264" y="3789040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499144" y="4231124"/>
            <a:ext cx="1358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00B050"/>
                </a:solidFill>
              </a:rPr>
              <a:t>TH in </a:t>
            </a:r>
            <a:r>
              <a:rPr lang="cs-CZ" sz="1600" b="1" dirty="0" err="1">
                <a:solidFill>
                  <a:srgbClr val="00B050"/>
                </a:solidFill>
              </a:rPr>
              <a:t>minutes</a:t>
            </a:r>
            <a:endParaRPr lang="cs-CZ" sz="1600" b="1" dirty="0">
              <a:solidFill>
                <a:srgbClr val="00B050"/>
              </a:solidFill>
            </a:endParaRP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38A57CF9-162C-4825-919B-738268E13C02}"/>
              </a:ext>
            </a:extLst>
          </p:cNvPr>
          <p:cNvCxnSpPr>
            <a:cxnSpLocks/>
          </p:cNvCxnSpPr>
          <p:nvPr/>
        </p:nvCxnSpPr>
        <p:spPr>
          <a:xfrm>
            <a:off x="6633506" y="2852936"/>
            <a:ext cx="674798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444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1603</Words>
  <Application>Microsoft Office PowerPoint</Application>
  <PresentationFormat>Předvádění na obrazovce (4:3)</PresentationFormat>
  <Paragraphs>218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systému Office</vt:lpstr>
      <vt:lpstr>Little´s law basics</vt:lpstr>
      <vt:lpstr>Different times used in Little´s law</vt:lpstr>
      <vt:lpstr>Other two variables of Little´s law</vt:lpstr>
      <vt:lpstr>Definitions</vt:lpstr>
      <vt:lpstr>Routing</vt:lpstr>
      <vt:lpstr>Example to be solved</vt:lpstr>
      <vt:lpstr>Prezentace aplikace PowerPoint</vt:lpstr>
      <vt:lpstr>Questions</vt:lpstr>
      <vt:lpstr>Key metrics and variables  (completion of definitions)</vt:lpstr>
      <vt:lpstr>Solution  (home study, C=Customer) </vt:lpstr>
      <vt:lpstr>Questions</vt:lpstr>
      <vt:lpstr>Little´s  law-2nd part</vt:lpstr>
      <vt:lpstr>Little´s law - definition (formula)</vt:lpstr>
      <vt:lpstr>I finally figured it out !!!!</vt:lpstr>
      <vt:lpstr>Daily application of the law….</vt:lpstr>
      <vt:lpstr>Definition of basic parameters (supplements)</vt:lpstr>
      <vt:lpstr>Definition of basic parameters (supplements)</vt:lpstr>
      <vt:lpstr>Definition of basic parameters (supplements-already mentioned)</vt:lpstr>
      <vt:lpstr>Best case performance  </vt:lpstr>
      <vt:lpstr>Resources</vt:lpstr>
      <vt:lpstr>Example 1</vt:lpstr>
      <vt:lpstr>Example 2</vt:lpstr>
      <vt:lpstr>Youtube examples (6 minutes)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Little´s law basics</dc:title>
  <dc:creator>Jaromir Skorkovsky</dc:creator>
  <cp:lastModifiedBy>Miki Skorkovský</cp:lastModifiedBy>
  <cp:revision>74</cp:revision>
  <dcterms:created xsi:type="dcterms:W3CDTF">2015-03-05T13:24:01Z</dcterms:created>
  <dcterms:modified xsi:type="dcterms:W3CDTF">2020-11-19T09:06:10Z</dcterms:modified>
</cp:coreProperties>
</file>