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6" r:id="rId2"/>
    <p:sldId id="277" r:id="rId3"/>
    <p:sldId id="278" r:id="rId4"/>
    <p:sldId id="279" r:id="rId5"/>
    <p:sldId id="280" r:id="rId6"/>
    <p:sldId id="291" r:id="rId7"/>
    <p:sldId id="281" r:id="rId8"/>
    <p:sldId id="292" r:id="rId9"/>
    <p:sldId id="290" r:id="rId10"/>
    <p:sldId id="293" r:id="rId11"/>
    <p:sldId id="294" r:id="rId12"/>
    <p:sldId id="295" r:id="rId13"/>
    <p:sldId id="286" r:id="rId14"/>
    <p:sldId id="296" r:id="rId1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259" autoAdjust="0"/>
  </p:normalViewPr>
  <p:slideViewPr>
    <p:cSldViewPr snapToGrid="0">
      <p:cViewPr varScale="1">
        <p:scale>
          <a:sx n="108" d="100"/>
          <a:sy n="108" d="100"/>
        </p:scale>
        <p:origin x="576"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09ED297F-8F6C-4C9E-9833-FE20EBBA5C6D}" type="slidenum">
              <a:rPr lang="cs-CZ" altLang="cs-CZ">
                <a:solidFill>
                  <a:srgbClr val="000000"/>
                </a:solidFill>
                <a:latin typeface="Times New Roman" panose="02020603050405020304" pitchFamily="18" charset="0"/>
                <a:ea typeface="Arial Unicode MS" pitchFamily="34" charset="-128"/>
              </a:rPr>
              <a:pPr eaLnBrk="1"/>
              <a:t>2</a:t>
            </a:fld>
            <a:endParaRPr lang="cs-CZ" altLang="cs-CZ">
              <a:solidFill>
                <a:srgbClr val="000000"/>
              </a:solidFill>
              <a:latin typeface="Times New Roman" panose="02020603050405020304" pitchFamily="18" charset="0"/>
              <a:ea typeface="Arial Unicode MS" pitchFamily="34" charset="-128"/>
            </a:endParaRPr>
          </a:p>
        </p:txBody>
      </p:sp>
      <p:sp>
        <p:nvSpPr>
          <p:cNvPr id="20483" name="Rectangle 1"/>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643679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1FDEE9DA-7974-4834-B650-DBB099A77061}" type="slidenum">
              <a:rPr lang="cs-CZ" altLang="cs-CZ">
                <a:solidFill>
                  <a:srgbClr val="000000"/>
                </a:solidFill>
                <a:latin typeface="Times New Roman" panose="02020603050405020304" pitchFamily="18" charset="0"/>
                <a:ea typeface="Arial Unicode MS" pitchFamily="34" charset="-128"/>
              </a:rPr>
              <a:pPr eaLnBrk="1"/>
              <a:t>4</a:t>
            </a:fld>
            <a:endParaRPr lang="cs-CZ" altLang="cs-CZ">
              <a:solidFill>
                <a:srgbClr val="000000"/>
              </a:solidFill>
              <a:latin typeface="Times New Roman" panose="02020603050405020304" pitchFamily="18" charset="0"/>
              <a:ea typeface="Arial Unicode MS" pitchFamily="34" charset="-128"/>
            </a:endParaRPr>
          </a:p>
        </p:txBody>
      </p:sp>
      <p:sp>
        <p:nvSpPr>
          <p:cNvPr id="21507" name="Rectangle 1"/>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348393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DA855002-62F2-48D4-8B1C-CB564E9CCC0F}" type="slidenum">
              <a:rPr lang="cs-CZ" altLang="cs-CZ">
                <a:solidFill>
                  <a:srgbClr val="000000"/>
                </a:solidFill>
                <a:latin typeface="Times New Roman" panose="02020603050405020304" pitchFamily="18" charset="0"/>
                <a:ea typeface="Arial Unicode MS" pitchFamily="34" charset="-128"/>
              </a:rPr>
              <a:pPr eaLnBrk="1"/>
              <a:t>5</a:t>
            </a:fld>
            <a:endParaRPr lang="cs-CZ" altLang="cs-CZ">
              <a:solidFill>
                <a:srgbClr val="000000"/>
              </a:solidFill>
              <a:latin typeface="Times New Roman" panose="02020603050405020304" pitchFamily="18" charset="0"/>
              <a:ea typeface="Arial Unicode MS" pitchFamily="34" charset="-128"/>
            </a:endParaRPr>
          </a:p>
        </p:txBody>
      </p:sp>
      <p:sp>
        <p:nvSpPr>
          <p:cNvPr id="22531" name="Rectangle 1"/>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3719165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4F005637-0EA7-476A-998B-F5B0738889F0}" type="slidenum">
              <a:rPr lang="cs-CZ" altLang="cs-CZ">
                <a:solidFill>
                  <a:srgbClr val="000000"/>
                </a:solidFill>
                <a:latin typeface="Times New Roman" panose="02020603050405020304" pitchFamily="18" charset="0"/>
                <a:ea typeface="Arial Unicode MS" pitchFamily="34" charset="-128"/>
              </a:rPr>
              <a:pPr eaLnBrk="1"/>
              <a:t>7</a:t>
            </a:fld>
            <a:endParaRPr lang="cs-CZ" altLang="cs-CZ">
              <a:solidFill>
                <a:srgbClr val="000000"/>
              </a:solidFill>
              <a:latin typeface="Times New Roman" panose="02020603050405020304" pitchFamily="18" charset="0"/>
              <a:ea typeface="Arial Unicode MS" pitchFamily="34" charset="-128"/>
            </a:endParaRPr>
          </a:p>
        </p:txBody>
      </p:sp>
      <p:sp>
        <p:nvSpPr>
          <p:cNvPr id="23555" name="Rectangle 1"/>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108725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3308D524-4C93-43D3-B770-F811E018CF25}" type="slidenum">
              <a:rPr lang="cs-CZ" altLang="cs-CZ">
                <a:solidFill>
                  <a:srgbClr val="000000"/>
                </a:solidFill>
                <a:latin typeface="Times New Roman" panose="02020603050405020304" pitchFamily="18" charset="0"/>
                <a:ea typeface="Arial Unicode MS" pitchFamily="34" charset="-128"/>
              </a:rPr>
              <a:pPr eaLnBrk="1"/>
              <a:t>13</a:t>
            </a:fld>
            <a:endParaRPr lang="cs-CZ" altLang="cs-CZ">
              <a:solidFill>
                <a:srgbClr val="000000"/>
              </a:solidFill>
              <a:latin typeface="Times New Roman" panose="02020603050405020304" pitchFamily="18" charset="0"/>
              <a:ea typeface="Arial Unicode MS" pitchFamily="34" charset="-128"/>
            </a:endParaRPr>
          </a:p>
        </p:txBody>
      </p:sp>
      <p:sp>
        <p:nvSpPr>
          <p:cNvPr id="28675" name="Rectangle 1"/>
          <p:cNvSpPr>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latin typeface="Times New Roman" panose="02020603050405020304" pitchFamily="18" charset="0"/>
            </a:endParaRPr>
          </a:p>
        </p:txBody>
      </p:sp>
    </p:spTree>
    <p:extLst>
      <p:ext uri="{BB962C8B-B14F-4D97-AF65-F5344CB8AC3E}">
        <p14:creationId xmlns:p14="http://schemas.microsoft.com/office/powerpoint/2010/main" val="2756062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64054" cy="106560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64054" cy="106560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000"/>
            <a:ext cx="1565349" cy="10656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000"/>
            <a:ext cx="1565349" cy="1065600"/>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6" y="6048000"/>
            <a:ext cx="877864"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017683" y="2014200"/>
            <a:ext cx="4156634"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914401" y="1752601"/>
            <a:ext cx="10361084" cy="1827213"/>
          </a:xfrm>
        </p:spPr>
        <p:txBody>
          <a:bodyPr/>
          <a:lstStyle/>
          <a:p>
            <a:r>
              <a:rPr lang="cs-CZ"/>
              <a:t>Kliknutím lze upravit styl.</a:t>
            </a:r>
          </a:p>
        </p:txBody>
      </p:sp>
      <p:sp>
        <p:nvSpPr>
          <p:cNvPr id="3" name="Rectangle 12"/>
          <p:cNvSpPr>
            <a:spLocks noGrp="1" noChangeArrowheads="1"/>
          </p:cNvSpPr>
          <p:nvPr>
            <p:ph type="dt" idx="10"/>
          </p:nvPr>
        </p:nvSpPr>
        <p:spPr/>
        <p:txBody>
          <a:bodyPr/>
          <a:lstStyle>
            <a:lvl1pPr>
              <a:defRPr/>
            </a:lvl1pPr>
          </a:lstStyle>
          <a:p>
            <a:pPr>
              <a:defRPr/>
            </a:pPr>
            <a:r>
              <a:rPr lang="cs-CZ" altLang="cs-CZ"/>
              <a:t>30.9.2013</a:t>
            </a:r>
          </a:p>
        </p:txBody>
      </p:sp>
      <p:sp>
        <p:nvSpPr>
          <p:cNvPr id="4" name="Rectangle 14"/>
          <p:cNvSpPr>
            <a:spLocks noGrp="1" noChangeArrowheads="1"/>
          </p:cNvSpPr>
          <p:nvPr>
            <p:ph type="sldNum" idx="11"/>
          </p:nvPr>
        </p:nvSpPr>
        <p:spPr/>
        <p:txBody>
          <a:bodyPr/>
          <a:lstStyle>
            <a:lvl1pPr>
              <a:defRPr/>
            </a:lvl1pPr>
          </a:lstStyle>
          <a:p>
            <a:fld id="{42A5D284-BD2F-4CF0-8339-FC88951220FA}" type="slidenum">
              <a:rPr lang="cs-CZ" altLang="cs-CZ"/>
              <a:pPr/>
              <a:t>‹#›</a:t>
            </a:fld>
            <a:endParaRPr lang="cs-CZ" altLang="cs-CZ"/>
          </a:p>
        </p:txBody>
      </p:sp>
    </p:spTree>
    <p:extLst>
      <p:ext uri="{BB962C8B-B14F-4D97-AF65-F5344CB8AC3E}">
        <p14:creationId xmlns:p14="http://schemas.microsoft.com/office/powerpoint/2010/main" val="67337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701"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FEFA40A6-7CC7-D54B-9668-6AC8BFE84FD1}"/>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E5D3470D-D655-BE4B-B17C-534AC779C16A}"/>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C1029068-3663-7246-9F5F-EFDCE7D192CF}"/>
              </a:ext>
            </a:extLst>
          </p:cNvPr>
          <p:cNvSpPr>
            <a:spLocks noGrp="1"/>
          </p:cNvSpPr>
          <p:nvPr>
            <p:ph type="title"/>
          </p:nvPr>
        </p:nvSpPr>
        <p:spPr/>
        <p:txBody>
          <a:bodyPr/>
          <a:lstStyle/>
          <a:p>
            <a:r>
              <a:rPr lang="cs-CZ" dirty="0" err="1"/>
              <a:t>Local</a:t>
            </a:r>
            <a:r>
              <a:rPr lang="cs-CZ" dirty="0"/>
              <a:t> </a:t>
            </a:r>
            <a:r>
              <a:rPr lang="cs-CZ" dirty="0" err="1"/>
              <a:t>finances</a:t>
            </a:r>
            <a:r>
              <a:rPr lang="cs-CZ" dirty="0"/>
              <a:t> management</a:t>
            </a:r>
          </a:p>
        </p:txBody>
      </p:sp>
      <p:sp>
        <p:nvSpPr>
          <p:cNvPr id="5" name="Podnadpis 4">
            <a:extLst>
              <a:ext uri="{FF2B5EF4-FFF2-40B4-BE49-F238E27FC236}">
                <a16:creationId xmlns:a16="http://schemas.microsoft.com/office/drawing/2014/main" id="{74D4CD4B-062C-BE4E-AB39-55FFED551B27}"/>
              </a:ext>
            </a:extLst>
          </p:cNvPr>
          <p:cNvSpPr>
            <a:spLocks noGrp="1"/>
          </p:cNvSpPr>
          <p:nvPr>
            <p:ph type="subTitle" idx="1"/>
          </p:nvPr>
        </p:nvSpPr>
        <p:spPr>
          <a:xfrm>
            <a:off x="398502" y="4102227"/>
            <a:ext cx="11361600" cy="698497"/>
          </a:xfrm>
        </p:spPr>
        <p:txBody>
          <a:bodyPr/>
          <a:lstStyle/>
          <a:p>
            <a:r>
              <a:rPr lang="sk-SK" dirty="0" err="1"/>
              <a:t>Public</a:t>
            </a:r>
            <a:r>
              <a:rPr lang="sk-SK" dirty="0"/>
              <a:t> </a:t>
            </a:r>
            <a:r>
              <a:rPr lang="sk-SK" dirty="0" err="1"/>
              <a:t>Finance</a:t>
            </a:r>
            <a:r>
              <a:rPr lang="sk-SK" dirty="0"/>
              <a:t> 2</a:t>
            </a:r>
          </a:p>
        </p:txBody>
      </p:sp>
    </p:spTree>
    <p:extLst>
      <p:ext uri="{BB962C8B-B14F-4D97-AF65-F5344CB8AC3E}">
        <p14:creationId xmlns:p14="http://schemas.microsoft.com/office/powerpoint/2010/main" val="2846971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147431"/>
            <a:ext cx="10753200" cy="451576"/>
          </a:xfrm>
        </p:spPr>
        <p:txBody>
          <a:bodyPr/>
          <a:lstStyle/>
          <a:p>
            <a:r>
              <a:rPr lang="en-US" sz="2200" dirty="0"/>
              <a:t>Subnational government revenue by category as a percentage of GDP (2016)</a:t>
            </a:r>
            <a:endParaRPr lang="cs-CZ" sz="2200" dirty="0"/>
          </a:p>
        </p:txBody>
      </p:sp>
      <p:pic>
        <p:nvPicPr>
          <p:cNvPr id="6" name="Obrázek 5"/>
          <p:cNvPicPr>
            <a:picLocks noChangeAspect="1"/>
          </p:cNvPicPr>
          <p:nvPr/>
        </p:nvPicPr>
        <p:blipFill>
          <a:blip r:embed="rId2"/>
          <a:stretch>
            <a:fillRect/>
          </a:stretch>
        </p:blipFill>
        <p:spPr>
          <a:xfrm>
            <a:off x="3791889" y="802788"/>
            <a:ext cx="3950601" cy="5813385"/>
          </a:xfrm>
          <a:prstGeom prst="rect">
            <a:avLst/>
          </a:prstGeom>
        </p:spPr>
      </p:pic>
      <p:sp>
        <p:nvSpPr>
          <p:cNvPr id="7" name="TextovéPole 6"/>
          <p:cNvSpPr txBox="1"/>
          <p:nvPr/>
        </p:nvSpPr>
        <p:spPr>
          <a:xfrm>
            <a:off x="1312250" y="6581001"/>
            <a:ext cx="9352902" cy="276999"/>
          </a:xfrm>
          <a:prstGeom prst="rect">
            <a:avLst/>
          </a:prstGeom>
          <a:noFill/>
        </p:spPr>
        <p:txBody>
          <a:bodyPr wrap="square" rtlCol="0">
            <a:spAutoFit/>
          </a:bodyPr>
          <a:lstStyle/>
          <a:p>
            <a:r>
              <a:rPr lang="cs-CZ" sz="1200" dirty="0">
                <a:latin typeface="+mn-lt"/>
              </a:rPr>
              <a:t>Source: </a:t>
            </a:r>
            <a:r>
              <a:rPr lang="en-US" sz="1200" dirty="0"/>
              <a:t>OECD/UCLG (2019),2019 Report of the World Observatory on Subnational</a:t>
            </a:r>
            <a:r>
              <a:rPr lang="cs-CZ" sz="1200" dirty="0"/>
              <a:t> </a:t>
            </a:r>
            <a:r>
              <a:rPr lang="en-US" sz="1200" dirty="0"/>
              <a:t>Government Finance and Investment –Key Findings</a:t>
            </a:r>
            <a:endParaRPr lang="cs-CZ" sz="1200" dirty="0">
              <a:latin typeface="+mn-lt"/>
            </a:endParaRPr>
          </a:p>
        </p:txBody>
      </p:sp>
    </p:spTree>
    <p:extLst>
      <p:ext uri="{BB962C8B-B14F-4D97-AF65-F5344CB8AC3E}">
        <p14:creationId xmlns:p14="http://schemas.microsoft.com/office/powerpoint/2010/main" val="2531976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414000" y="87611"/>
            <a:ext cx="11464654" cy="451576"/>
          </a:xfrm>
        </p:spPr>
        <p:txBody>
          <a:bodyPr/>
          <a:lstStyle/>
          <a:p>
            <a:r>
              <a:rPr lang="en-US" sz="2200" dirty="0"/>
              <a:t>The gap between subnational government expenditure and tax revenue is often large</a:t>
            </a:r>
            <a:endParaRPr lang="cs-CZ" sz="2200" dirty="0"/>
          </a:p>
        </p:txBody>
      </p:sp>
      <p:pic>
        <p:nvPicPr>
          <p:cNvPr id="6" name="Obrázek 5"/>
          <p:cNvPicPr>
            <a:picLocks noChangeAspect="1"/>
          </p:cNvPicPr>
          <p:nvPr/>
        </p:nvPicPr>
        <p:blipFill>
          <a:blip r:embed="rId2"/>
          <a:stretch>
            <a:fillRect/>
          </a:stretch>
        </p:blipFill>
        <p:spPr>
          <a:xfrm>
            <a:off x="2623559" y="907138"/>
            <a:ext cx="6471570" cy="5132068"/>
          </a:xfrm>
          <a:prstGeom prst="rect">
            <a:avLst/>
          </a:prstGeom>
        </p:spPr>
      </p:pic>
      <p:sp>
        <p:nvSpPr>
          <p:cNvPr id="7" name="TextovéPole 6"/>
          <p:cNvSpPr txBox="1"/>
          <p:nvPr/>
        </p:nvSpPr>
        <p:spPr>
          <a:xfrm>
            <a:off x="1252430" y="6282862"/>
            <a:ext cx="9352902" cy="276999"/>
          </a:xfrm>
          <a:prstGeom prst="rect">
            <a:avLst/>
          </a:prstGeom>
          <a:noFill/>
        </p:spPr>
        <p:txBody>
          <a:bodyPr wrap="square" rtlCol="0">
            <a:spAutoFit/>
          </a:bodyPr>
          <a:lstStyle/>
          <a:p>
            <a:r>
              <a:rPr lang="cs-CZ" sz="1200" dirty="0">
                <a:latin typeface="+mn-lt"/>
              </a:rPr>
              <a:t>Source: </a:t>
            </a:r>
            <a:r>
              <a:rPr lang="en-US" sz="1200" dirty="0"/>
              <a:t>OECD/UCLG (2019),2019 Report of the World Observatory on Subnational</a:t>
            </a:r>
            <a:r>
              <a:rPr lang="cs-CZ" sz="1200" dirty="0"/>
              <a:t> </a:t>
            </a:r>
            <a:r>
              <a:rPr lang="en-US" sz="1200" dirty="0"/>
              <a:t>Government Finance and Investment –Key Findings</a:t>
            </a:r>
            <a:endParaRPr lang="cs-CZ" sz="1200" dirty="0">
              <a:latin typeface="+mn-lt"/>
            </a:endParaRPr>
          </a:p>
        </p:txBody>
      </p:sp>
    </p:spTree>
    <p:extLst>
      <p:ext uri="{BB962C8B-B14F-4D97-AF65-F5344CB8AC3E}">
        <p14:creationId xmlns:p14="http://schemas.microsoft.com/office/powerpoint/2010/main" val="482934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666000" y="121794"/>
            <a:ext cx="10753200" cy="451576"/>
          </a:xfrm>
        </p:spPr>
        <p:txBody>
          <a:bodyPr/>
          <a:lstStyle/>
          <a:p>
            <a:r>
              <a:rPr lang="en-US" sz="2200" dirty="0"/>
              <a:t>Subnational government debt as a percentage of GDP and general government debt</a:t>
            </a:r>
            <a:r>
              <a:rPr lang="cs-CZ" sz="2200" dirty="0"/>
              <a:t> </a:t>
            </a:r>
            <a:r>
              <a:rPr lang="en-US" sz="2200" dirty="0"/>
              <a:t>(2016)</a:t>
            </a:r>
            <a:endParaRPr lang="cs-CZ" sz="2200" dirty="0"/>
          </a:p>
        </p:txBody>
      </p:sp>
      <p:pic>
        <p:nvPicPr>
          <p:cNvPr id="6" name="Obrázek 5"/>
          <p:cNvPicPr>
            <a:picLocks noChangeAspect="1"/>
          </p:cNvPicPr>
          <p:nvPr/>
        </p:nvPicPr>
        <p:blipFill>
          <a:blip r:embed="rId2"/>
          <a:stretch>
            <a:fillRect/>
          </a:stretch>
        </p:blipFill>
        <p:spPr>
          <a:xfrm>
            <a:off x="3247401" y="1457614"/>
            <a:ext cx="5818618" cy="5022386"/>
          </a:xfrm>
          <a:prstGeom prst="rect">
            <a:avLst/>
          </a:prstGeom>
        </p:spPr>
      </p:pic>
    </p:spTree>
    <p:extLst>
      <p:ext uri="{BB962C8B-B14F-4D97-AF65-F5344CB8AC3E}">
        <p14:creationId xmlns:p14="http://schemas.microsoft.com/office/powerpoint/2010/main" val="2773764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1981200" y="1481138"/>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3538" indent="-254000"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eaLnBrk="1">
              <a:spcBef>
                <a:spcPts val="400"/>
              </a:spcBef>
              <a:buClr>
                <a:srgbClr val="2DA2BF"/>
              </a:buClr>
              <a:buSzPct val="68000"/>
              <a:buFont typeface="Wingdings 3" panose="05040102010807070707" pitchFamily="18" charset="2"/>
              <a:buChar char=""/>
            </a:pPr>
            <a:r>
              <a:rPr lang="en-US" altLang="cs-CZ" sz="2700">
                <a:solidFill>
                  <a:srgbClr val="000000"/>
                </a:solidFill>
                <a:latin typeface="Lucida Sans Unicode" panose="020B0602030504020204" pitchFamily="34" charset="0"/>
              </a:rPr>
              <a:t>Inhabitants 10 532 770</a:t>
            </a:r>
          </a:p>
          <a:p>
            <a:pPr eaLnBrk="1">
              <a:spcBef>
                <a:spcPts val="400"/>
              </a:spcBef>
              <a:buClr>
                <a:srgbClr val="2DA2BF"/>
              </a:buClr>
              <a:buSzPct val="68000"/>
              <a:buFont typeface="Wingdings 3" panose="05040102010807070707" pitchFamily="18" charset="2"/>
              <a:buChar char=""/>
            </a:pPr>
            <a:r>
              <a:rPr lang="en-US" altLang="cs-CZ" sz="2700">
                <a:solidFill>
                  <a:srgbClr val="000000"/>
                </a:solidFill>
                <a:latin typeface="Lucida Sans Unicode" panose="020B0602030504020204" pitchFamily="34" charset="0"/>
              </a:rPr>
              <a:t>14 regions (Prague-municipality and region)</a:t>
            </a:r>
          </a:p>
          <a:p>
            <a:pPr eaLnBrk="1">
              <a:spcBef>
                <a:spcPts val="400"/>
              </a:spcBef>
              <a:buClr>
                <a:srgbClr val="2DA2BF"/>
              </a:buClr>
              <a:buSzPct val="68000"/>
              <a:buFont typeface="Wingdings 3" panose="05040102010807070707" pitchFamily="18" charset="2"/>
              <a:buChar char=""/>
            </a:pPr>
            <a:r>
              <a:rPr lang="en-US" altLang="cs-CZ" sz="2700">
                <a:solidFill>
                  <a:srgbClr val="000000"/>
                </a:solidFill>
                <a:latin typeface="Lucida Sans Unicode" panose="020B0602030504020204" pitchFamily="34" charset="0"/>
              </a:rPr>
              <a:t>6 253 municipalities</a:t>
            </a:r>
          </a:p>
          <a:p>
            <a:pPr eaLnBrk="1">
              <a:spcBef>
                <a:spcPts val="400"/>
              </a:spcBef>
              <a:buClr>
                <a:srgbClr val="2DA2BF"/>
              </a:buClr>
              <a:buSzPct val="68000"/>
              <a:buFont typeface="Wingdings 3" panose="05040102010807070707" pitchFamily="18" charset="2"/>
              <a:buChar char=""/>
            </a:pPr>
            <a:r>
              <a:rPr lang="en-US" altLang="cs-CZ" sz="2700">
                <a:solidFill>
                  <a:srgbClr val="000000"/>
                </a:solidFill>
                <a:latin typeface="Lucida Sans Unicode" panose="020B0602030504020204" pitchFamily="34" charset="0"/>
              </a:rPr>
              <a:t> Special case- NUTS II. (created for monitoring EU statistic)</a:t>
            </a:r>
          </a:p>
          <a:p>
            <a:pPr eaLnBrk="1">
              <a:spcBef>
                <a:spcPts val="400"/>
              </a:spcBef>
            </a:pPr>
            <a:endParaRPr lang="en-US" altLang="cs-CZ" sz="2700">
              <a:solidFill>
                <a:srgbClr val="000000"/>
              </a:solidFill>
              <a:latin typeface="Lucida Sans Unicode" panose="020B0602030504020204" pitchFamily="34" charset="0"/>
            </a:endParaRPr>
          </a:p>
          <a:p>
            <a:pPr eaLnBrk="1">
              <a:spcBef>
                <a:spcPts val="400"/>
              </a:spcBef>
              <a:buClr>
                <a:srgbClr val="2DA2BF"/>
              </a:buClr>
              <a:buSzPct val="68000"/>
              <a:buFont typeface="Wingdings 3" panose="05040102010807070707" pitchFamily="18" charset="2"/>
              <a:buChar char=""/>
            </a:pPr>
            <a:r>
              <a:rPr lang="en-US" altLang="cs-CZ" sz="2700">
                <a:solidFill>
                  <a:srgbClr val="000000"/>
                </a:solidFill>
                <a:latin typeface="Lucida Sans Unicode" panose="020B0602030504020204" pitchFamily="34" charset="0"/>
              </a:rPr>
              <a:t>Fiscal decentralization involves the transfer of taxing and spending powers to sub-national levels of government</a:t>
            </a:r>
          </a:p>
        </p:txBody>
      </p:sp>
      <p:sp>
        <p:nvSpPr>
          <p:cNvPr id="10243" name="Rectangle 2"/>
          <p:cNvSpPr>
            <a:spLocks noGrp="1" noChangeArrowheads="1"/>
          </p:cNvSpPr>
          <p:nvPr>
            <p:ph type="title"/>
          </p:nvPr>
        </p:nvSpPr>
        <p:spPr/>
        <p:txBody>
          <a:bodyPr rtlCol="0">
            <a:noAutofit/>
          </a:bodyPr>
          <a:lstStyle/>
          <a:p>
            <a:pPr fontAlgn="auto">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cs-CZ" altLang="cs-CZ" dirty="0"/>
              <a:t>Czech </a:t>
            </a:r>
            <a:r>
              <a:rPr lang="cs-CZ" altLang="cs-CZ" dirty="0" err="1"/>
              <a:t>republic</a:t>
            </a:r>
            <a:r>
              <a:rPr lang="cs-CZ" altLang="cs-CZ" dirty="0"/>
              <a:t> and </a:t>
            </a:r>
            <a:r>
              <a:rPr lang="cs-CZ" altLang="cs-CZ" dirty="0" err="1"/>
              <a:t>fiscal</a:t>
            </a:r>
            <a:r>
              <a:rPr lang="cs-CZ" altLang="cs-CZ" dirty="0"/>
              <a:t> </a:t>
            </a:r>
            <a:r>
              <a:rPr lang="cs-CZ" altLang="cs-CZ" dirty="0" err="1"/>
              <a:t>federalism</a:t>
            </a:r>
            <a:endParaRPr lang="cs-CZ" altLang="cs-CZ" dirty="0"/>
          </a:p>
        </p:txBody>
      </p:sp>
    </p:spTree>
    <p:extLst>
      <p:ext uri="{BB962C8B-B14F-4D97-AF65-F5344CB8AC3E}">
        <p14:creationId xmlns:p14="http://schemas.microsoft.com/office/powerpoint/2010/main" val="3628765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pPr algn="ctr"/>
            <a:r>
              <a:rPr lang="cs-CZ" sz="4000" dirty="0"/>
              <a:t>Q &amp; A</a:t>
            </a:r>
            <a:endParaRPr lang="cs-CZ" sz="4000" dirty="0">
              <a:sym typeface="Wingdings" panose="05000000000000000000" pitchFamily="2" charset="2"/>
            </a:endParaRPr>
          </a:p>
          <a:p>
            <a:endParaRPr lang="cs-CZ" dirty="0"/>
          </a:p>
        </p:txBody>
      </p:sp>
    </p:spTree>
    <p:extLst>
      <p:ext uri="{BB962C8B-B14F-4D97-AF65-F5344CB8AC3E}">
        <p14:creationId xmlns:p14="http://schemas.microsoft.com/office/powerpoint/2010/main" val="572361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1981200" y="1785938"/>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3538" indent="-254000"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icrosoft YaHei" pitchFamily="34" charset="-122"/>
              </a:defRPr>
            </a:lvl9pPr>
          </a:lstStyle>
          <a:p>
            <a:pPr marL="109538" indent="0" eaLnBrk="1">
              <a:lnSpc>
                <a:spcPct val="90000"/>
              </a:lnSpc>
              <a:spcBef>
                <a:spcPts val="400"/>
              </a:spcBef>
              <a:buClr>
                <a:srgbClr val="2DA2BF"/>
              </a:buClr>
              <a:buSzPct val="68000"/>
              <a:defRPr/>
            </a:pPr>
            <a:r>
              <a:rPr lang="en-US" altLang="cs-CZ" sz="2500" dirty="0">
                <a:solidFill>
                  <a:srgbClr val="000000"/>
                </a:solidFill>
                <a:latin typeface="Lucida Sans Unicode" pitchFamily="34" charset="0"/>
              </a:rPr>
              <a:t>Many authors – </a:t>
            </a:r>
            <a:r>
              <a:rPr lang="en-US" altLang="cs-CZ" sz="2500" dirty="0" err="1">
                <a:solidFill>
                  <a:srgbClr val="000000"/>
                </a:solidFill>
                <a:latin typeface="Lucida Sans Unicode" pitchFamily="34" charset="0"/>
              </a:rPr>
              <a:t>Tiebout</a:t>
            </a:r>
            <a:r>
              <a:rPr lang="en-US" altLang="cs-CZ" sz="2500" dirty="0">
                <a:solidFill>
                  <a:srgbClr val="000000"/>
                </a:solidFill>
                <a:latin typeface="Lucida Sans Unicode" pitchFamily="34" charset="0"/>
              </a:rPr>
              <a:t>, Oates and others</a:t>
            </a:r>
          </a:p>
          <a:p>
            <a:pPr marL="109538" indent="0" eaLnBrk="1">
              <a:lnSpc>
                <a:spcPct val="90000"/>
              </a:lnSpc>
              <a:spcBef>
                <a:spcPts val="400"/>
              </a:spcBef>
              <a:buClr>
                <a:srgbClr val="2DA2BF"/>
              </a:buClr>
              <a:buSzPct val="68000"/>
              <a:defRPr/>
            </a:pPr>
            <a:endParaRPr lang="cs-CZ" altLang="cs-CZ" sz="2500" dirty="0">
              <a:solidFill>
                <a:srgbClr val="000000"/>
              </a:solidFill>
              <a:latin typeface="Lucida Sans Unicode" pitchFamily="34" charset="0"/>
            </a:endParaRPr>
          </a:p>
          <a:p>
            <a:pPr marL="109538" indent="0" eaLnBrk="1">
              <a:lnSpc>
                <a:spcPct val="90000"/>
              </a:lnSpc>
              <a:spcBef>
                <a:spcPts val="400"/>
              </a:spcBef>
              <a:buClr>
                <a:srgbClr val="2DA2BF"/>
              </a:buClr>
              <a:buSzPct val="68000"/>
              <a:defRPr/>
            </a:pPr>
            <a:r>
              <a:rPr lang="en-US" altLang="cs-CZ" sz="2500" dirty="0" err="1">
                <a:solidFill>
                  <a:srgbClr val="000000"/>
                </a:solidFill>
                <a:latin typeface="Lucida Sans Unicode" pitchFamily="34" charset="0"/>
              </a:rPr>
              <a:t>Tiebout</a:t>
            </a:r>
            <a:r>
              <a:rPr lang="en-US" altLang="cs-CZ" sz="2500" dirty="0">
                <a:solidFill>
                  <a:srgbClr val="000000"/>
                </a:solidFill>
                <a:latin typeface="Lucida Sans Unicode" pitchFamily="34" charset="0"/>
              </a:rPr>
              <a:t> model/hypothesis</a:t>
            </a:r>
            <a:r>
              <a:rPr lang="cs-CZ" altLang="cs-CZ" sz="2500" dirty="0">
                <a:solidFill>
                  <a:srgbClr val="000000"/>
                </a:solidFill>
                <a:latin typeface="Lucida Sans Unicode" pitchFamily="34" charset="0"/>
              </a:rPr>
              <a:t> (1956)</a:t>
            </a:r>
            <a:r>
              <a:rPr lang="en-US" altLang="cs-CZ" sz="2500" dirty="0">
                <a:solidFill>
                  <a:srgbClr val="000000"/>
                </a:solidFill>
                <a:latin typeface="Lucida Sans Unicode" pitchFamily="34" charset="0"/>
              </a:rPr>
              <a:t>:</a:t>
            </a:r>
          </a:p>
          <a:p>
            <a:pPr marL="566738" indent="-457200" eaLnBrk="1">
              <a:lnSpc>
                <a:spcPct val="90000"/>
              </a:lnSpc>
              <a:spcBef>
                <a:spcPts val="400"/>
              </a:spcBef>
              <a:buClr>
                <a:srgbClr val="2DA2BF"/>
              </a:buClr>
              <a:buSzPct val="68000"/>
              <a:buFont typeface="Arial" panose="020B0604020202020204" pitchFamily="34" charset="0"/>
              <a:buChar char="•"/>
              <a:defRPr/>
            </a:pPr>
            <a:r>
              <a:rPr lang="cs-CZ" sz="2800" i="1" dirty="0"/>
              <a:t>„</a:t>
            </a:r>
            <a:r>
              <a:rPr lang="en-US" sz="2800" i="1" dirty="0"/>
              <a:t>model yields a solution for the level of expenditures for local public goods which reflects the preferences of the population more adequately than they can be reflected at the national level</a:t>
            </a:r>
            <a:r>
              <a:rPr lang="cs-CZ" sz="2800" i="1" dirty="0"/>
              <a:t>“</a:t>
            </a:r>
          </a:p>
          <a:p>
            <a:pPr marL="566738" indent="-457200" eaLnBrk="1">
              <a:lnSpc>
                <a:spcPct val="90000"/>
              </a:lnSpc>
              <a:spcBef>
                <a:spcPts val="400"/>
              </a:spcBef>
              <a:buClr>
                <a:srgbClr val="2DA2BF"/>
              </a:buClr>
              <a:buSzPct val="68000"/>
              <a:buFont typeface="Arial" panose="020B0604020202020204" pitchFamily="34" charset="0"/>
              <a:buChar char="•"/>
              <a:defRPr/>
            </a:pPr>
            <a:endParaRPr lang="cs-CZ" sz="2800" dirty="0"/>
          </a:p>
          <a:p>
            <a:pPr marL="566738" indent="-457200" eaLnBrk="1">
              <a:lnSpc>
                <a:spcPct val="90000"/>
              </a:lnSpc>
              <a:spcBef>
                <a:spcPts val="400"/>
              </a:spcBef>
              <a:buClr>
                <a:srgbClr val="2DA2BF"/>
              </a:buClr>
              <a:buSzPct val="68000"/>
              <a:buFont typeface="Arial" panose="020B0604020202020204" pitchFamily="34" charset="0"/>
              <a:buChar char="•"/>
              <a:defRPr/>
            </a:pPr>
            <a:r>
              <a:rPr lang="en-US" sz="2800" dirty="0"/>
              <a:t>individuals will move from one local community to another which maximizes their personal utility.</a:t>
            </a:r>
            <a:endParaRPr lang="cs-CZ" altLang="cs-CZ" sz="2500" dirty="0">
              <a:solidFill>
                <a:srgbClr val="000000"/>
              </a:solidFill>
              <a:latin typeface="Lucida Sans Unicode" pitchFamily="34" charset="0"/>
            </a:endParaRPr>
          </a:p>
          <a:p>
            <a:pPr marL="452438" indent="-342900" eaLnBrk="1">
              <a:lnSpc>
                <a:spcPct val="90000"/>
              </a:lnSpc>
              <a:spcBef>
                <a:spcPts val="400"/>
              </a:spcBef>
              <a:buClr>
                <a:srgbClr val="2DA2BF"/>
              </a:buClr>
              <a:buSzPct val="68000"/>
              <a:buFont typeface="Arial" panose="020B0604020202020204" pitchFamily="34" charset="0"/>
              <a:buChar char="•"/>
              <a:defRPr/>
            </a:pPr>
            <a:endParaRPr lang="cs-CZ" altLang="cs-CZ" sz="2500" dirty="0">
              <a:solidFill>
                <a:srgbClr val="000000"/>
              </a:solidFill>
              <a:latin typeface="Lucida Sans Unicode" pitchFamily="34" charset="0"/>
            </a:endParaRPr>
          </a:p>
          <a:p>
            <a:pPr marL="452438" indent="-342900" eaLnBrk="1">
              <a:lnSpc>
                <a:spcPct val="90000"/>
              </a:lnSpc>
              <a:spcBef>
                <a:spcPts val="400"/>
              </a:spcBef>
              <a:buFont typeface="Arial" panose="020B0604020202020204" pitchFamily="34" charset="0"/>
              <a:buChar char="•"/>
              <a:defRPr/>
            </a:pPr>
            <a:endParaRPr lang="cs-CZ" altLang="cs-CZ" sz="2500" dirty="0">
              <a:solidFill>
                <a:srgbClr val="000000"/>
              </a:solidFill>
              <a:latin typeface="Lucida Sans Unicode" pitchFamily="34" charset="0"/>
            </a:endParaRPr>
          </a:p>
        </p:txBody>
      </p:sp>
      <p:sp>
        <p:nvSpPr>
          <p:cNvPr id="4099" name="Rectangle 2"/>
          <p:cNvSpPr>
            <a:spLocks noGrp="1" noChangeArrowheads="1"/>
          </p:cNvSpPr>
          <p:nvPr>
            <p:ph type="title"/>
          </p:nvPr>
        </p:nvSpPr>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dirty="0">
                <a:ea typeface="MS PGothic" panose="020B0600070205080204" pitchFamily="34" charset="-128"/>
              </a:rPr>
              <a:t>Theory of Fiscal Federalism</a:t>
            </a:r>
          </a:p>
        </p:txBody>
      </p:sp>
    </p:spTree>
    <p:extLst>
      <p:ext uri="{BB962C8B-B14F-4D97-AF65-F5344CB8AC3E}">
        <p14:creationId xmlns:p14="http://schemas.microsoft.com/office/powerpoint/2010/main" val="3305350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altLang="cs-CZ" dirty="0" err="1"/>
              <a:t>Oates</a:t>
            </a:r>
            <a:r>
              <a:rPr lang="cs-CZ" altLang="cs-CZ" dirty="0"/>
              <a:t> „</a:t>
            </a:r>
            <a:r>
              <a:rPr lang="cs-CZ" altLang="cs-CZ" dirty="0" err="1"/>
              <a:t>theorem</a:t>
            </a:r>
            <a:r>
              <a:rPr lang="cs-CZ" altLang="cs-CZ" dirty="0"/>
              <a:t>“</a:t>
            </a:r>
          </a:p>
        </p:txBody>
      </p:sp>
      <p:sp>
        <p:nvSpPr>
          <p:cNvPr id="5123" name="Zástupný symbol pro obsah 2"/>
          <p:cNvSpPr>
            <a:spLocks noGrp="1"/>
          </p:cNvSpPr>
          <p:nvPr>
            <p:ph idx="1"/>
          </p:nvPr>
        </p:nvSpPr>
        <p:spPr/>
        <p:txBody>
          <a:bodyPr/>
          <a:lstStyle/>
          <a:p>
            <a:pPr eaLnBrk="1" hangingPunct="1"/>
            <a:r>
              <a:rPr lang="en-US" altLang="cs-CZ"/>
              <a:t>Oates' </a:t>
            </a:r>
            <a:r>
              <a:rPr lang="en-US" altLang="cs-CZ" i="1"/>
              <a:t>Decentralization Theorem </a:t>
            </a:r>
            <a:r>
              <a:rPr lang="en-US" altLang="cs-CZ"/>
              <a:t>(Oates, 1972) „</a:t>
            </a:r>
            <a:r>
              <a:rPr lang="en-US" altLang="cs-CZ" i="1"/>
              <a:t>stating that in the absence of cost savings from centralization and interjurisdictional externalities, fiscal responsibilities should be decentralized. This argument implicitly assumes that the center is unresponsive to preference heterogeneity and thereby is only able to implement uniform policies</a:t>
            </a:r>
            <a:r>
              <a:rPr lang="en-US" altLang="cs-CZ"/>
              <a:t>“ </a:t>
            </a:r>
            <a:r>
              <a:rPr lang="cs-CZ" altLang="cs-CZ"/>
              <a:t>(</a:t>
            </a:r>
            <a:r>
              <a:rPr lang="cs-CZ" altLang="cs-CZ" i="1"/>
              <a:t>Koethenbuerger, 2007)</a:t>
            </a:r>
            <a:endParaRPr lang="cs-CZ" altLang="cs-CZ"/>
          </a:p>
        </p:txBody>
      </p:sp>
      <p:sp>
        <p:nvSpPr>
          <p:cNvPr id="4" name="Zástupný symbol pro datum 3"/>
          <p:cNvSpPr>
            <a:spLocks noGrp="1"/>
          </p:cNvSpPr>
          <p:nvPr>
            <p:ph type="dt" sz="quarter" idx="10"/>
          </p:nvPr>
        </p:nvSpPr>
        <p:spPr/>
        <p:txBody>
          <a:bodyPr/>
          <a:lstStyle/>
          <a:p>
            <a:pPr>
              <a:defRPr/>
            </a:pPr>
            <a:r>
              <a:rPr lang="cs-CZ" altLang="cs-CZ"/>
              <a:t>30.9.2013</a:t>
            </a:r>
          </a:p>
        </p:txBody>
      </p:sp>
    </p:spTree>
    <p:extLst>
      <p:ext uri="{BB962C8B-B14F-4D97-AF65-F5344CB8AC3E}">
        <p14:creationId xmlns:p14="http://schemas.microsoft.com/office/powerpoint/2010/main" val="97281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1981200" y="1481138"/>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3538" indent="-254000"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eaLnBrk="1">
              <a:lnSpc>
                <a:spcPct val="90000"/>
              </a:lnSpc>
              <a:spcBef>
                <a:spcPts val="400"/>
              </a:spcBef>
            </a:pPr>
            <a:r>
              <a:rPr lang="cs-CZ" altLang="cs-CZ" sz="2500">
                <a:solidFill>
                  <a:srgbClr val="000000"/>
                </a:solidFill>
                <a:latin typeface="Lucida Sans Unicode" panose="020B0602030504020204" pitchFamily="34" charset="0"/>
              </a:rPr>
              <a:t>The process of redistributing functions or powers from center to localities in term of hierarchy. </a:t>
            </a:r>
          </a:p>
          <a:p>
            <a:pPr eaLnBrk="1">
              <a:lnSpc>
                <a:spcPct val="90000"/>
              </a:lnSpc>
              <a:spcBef>
                <a:spcPts val="400"/>
              </a:spcBef>
            </a:pPr>
            <a:endParaRPr lang="cs-CZ" altLang="cs-CZ" sz="2500">
              <a:solidFill>
                <a:srgbClr val="000000"/>
              </a:solidFill>
              <a:latin typeface="Lucida Sans Unicode" panose="020B0602030504020204" pitchFamily="34" charset="0"/>
            </a:endParaRPr>
          </a:p>
          <a:p>
            <a:pPr eaLnBrk="1">
              <a:lnSpc>
                <a:spcPct val="90000"/>
              </a:lnSpc>
              <a:spcBef>
                <a:spcPts val="400"/>
              </a:spcBef>
            </a:pPr>
            <a:r>
              <a:rPr lang="cs-CZ" altLang="cs-CZ" sz="2500">
                <a:solidFill>
                  <a:srgbClr val="000000"/>
                </a:solidFill>
                <a:latin typeface="Lucida Sans Unicode" panose="020B0602030504020204" pitchFamily="34" charset="0"/>
              </a:rPr>
              <a:t>Dentralization concept is widely used in public administration, economics, law, but also in private sector.</a:t>
            </a:r>
          </a:p>
          <a:p>
            <a:pPr eaLnBrk="1">
              <a:lnSpc>
                <a:spcPct val="90000"/>
              </a:lnSpc>
              <a:spcBef>
                <a:spcPts val="400"/>
              </a:spcBef>
            </a:pPr>
            <a:endParaRPr lang="cs-CZ" altLang="cs-CZ" sz="2500">
              <a:solidFill>
                <a:srgbClr val="000000"/>
              </a:solidFill>
              <a:latin typeface="Lucida Sans Unicode" panose="020B0602030504020204" pitchFamily="34" charset="0"/>
            </a:endParaRPr>
          </a:p>
          <a:p>
            <a:pPr eaLnBrk="1">
              <a:lnSpc>
                <a:spcPct val="90000"/>
              </a:lnSpc>
              <a:spcBef>
                <a:spcPts val="400"/>
              </a:spcBef>
            </a:pPr>
            <a:r>
              <a:rPr lang="cs-CZ" altLang="cs-CZ" sz="2500">
                <a:solidFill>
                  <a:srgbClr val="000000"/>
                </a:solidFill>
                <a:latin typeface="Lucida Sans Unicode" panose="020B0602030504020204" pitchFamily="34" charset="0"/>
              </a:rPr>
              <a:t>Decentralization of state power (public administration):</a:t>
            </a:r>
          </a:p>
          <a:p>
            <a:pPr eaLnBrk="1">
              <a:lnSpc>
                <a:spcPct val="90000"/>
              </a:lnSpc>
              <a:spcBef>
                <a:spcPts val="400"/>
              </a:spcBef>
              <a:buClr>
                <a:srgbClr val="2DA2BF"/>
              </a:buClr>
              <a:buSzPct val="68000"/>
              <a:buFont typeface="Wingdings 3" panose="05040102010807070707" pitchFamily="18" charset="2"/>
              <a:buChar char=""/>
            </a:pPr>
            <a:r>
              <a:rPr lang="cs-CZ" altLang="cs-CZ" sz="2500">
                <a:solidFill>
                  <a:srgbClr val="000000"/>
                </a:solidFill>
                <a:latin typeface="Lucida Sans Unicode" panose="020B0602030504020204" pitchFamily="34" charset="0"/>
              </a:rPr>
              <a:t>Central government </a:t>
            </a:r>
          </a:p>
          <a:p>
            <a:pPr eaLnBrk="1">
              <a:lnSpc>
                <a:spcPct val="90000"/>
              </a:lnSpc>
              <a:spcBef>
                <a:spcPts val="400"/>
              </a:spcBef>
              <a:buClr>
                <a:srgbClr val="2DA2BF"/>
              </a:buClr>
              <a:buSzPct val="68000"/>
              <a:buFont typeface="Wingdings 3" panose="05040102010807070707" pitchFamily="18" charset="2"/>
              <a:buChar char=""/>
            </a:pPr>
            <a:r>
              <a:rPr lang="cs-CZ" altLang="cs-CZ" sz="2500">
                <a:solidFill>
                  <a:srgbClr val="000000"/>
                </a:solidFill>
                <a:latin typeface="Lucida Sans Unicode" panose="020B0602030504020204" pitchFamily="34" charset="0"/>
              </a:rPr>
              <a:t>Regional government  </a:t>
            </a:r>
          </a:p>
          <a:p>
            <a:pPr eaLnBrk="1">
              <a:lnSpc>
                <a:spcPct val="90000"/>
              </a:lnSpc>
              <a:spcBef>
                <a:spcPts val="400"/>
              </a:spcBef>
              <a:buClr>
                <a:srgbClr val="2DA2BF"/>
              </a:buClr>
              <a:buSzPct val="68000"/>
              <a:buFont typeface="Wingdings 3" panose="05040102010807070707" pitchFamily="18" charset="2"/>
              <a:buChar char=""/>
            </a:pPr>
            <a:r>
              <a:rPr lang="cs-CZ" altLang="cs-CZ" sz="2500">
                <a:solidFill>
                  <a:srgbClr val="000000"/>
                </a:solidFill>
                <a:latin typeface="Lucida Sans Unicode" panose="020B0602030504020204" pitchFamily="34" charset="0"/>
              </a:rPr>
              <a:t>Local government</a:t>
            </a:r>
          </a:p>
          <a:p>
            <a:pPr eaLnBrk="1">
              <a:lnSpc>
                <a:spcPct val="90000"/>
              </a:lnSpc>
              <a:spcBef>
                <a:spcPts val="400"/>
              </a:spcBef>
              <a:buClr>
                <a:srgbClr val="2DA2BF"/>
              </a:buClr>
              <a:buSzPct val="68000"/>
            </a:pPr>
            <a:endParaRPr lang="cs-CZ" altLang="cs-CZ" sz="2500">
              <a:solidFill>
                <a:srgbClr val="000000"/>
              </a:solidFill>
              <a:latin typeface="Lucida Sans Unicode" panose="020B0602030504020204" pitchFamily="34" charset="0"/>
            </a:endParaRPr>
          </a:p>
          <a:p>
            <a:pPr eaLnBrk="1">
              <a:lnSpc>
                <a:spcPct val="90000"/>
              </a:lnSpc>
              <a:spcBef>
                <a:spcPts val="400"/>
              </a:spcBef>
              <a:buClr>
                <a:srgbClr val="2DA2BF"/>
              </a:buClr>
              <a:buSzPct val="68000"/>
            </a:pPr>
            <a:endParaRPr lang="cs-CZ" altLang="cs-CZ" sz="2500">
              <a:solidFill>
                <a:srgbClr val="000000"/>
              </a:solidFill>
              <a:latin typeface="Lucida Sans Unicode" panose="020B0602030504020204" pitchFamily="34" charset="0"/>
            </a:endParaRPr>
          </a:p>
          <a:p>
            <a:pPr eaLnBrk="1">
              <a:lnSpc>
                <a:spcPct val="90000"/>
              </a:lnSpc>
              <a:spcBef>
                <a:spcPts val="400"/>
              </a:spcBef>
            </a:pPr>
            <a:endParaRPr lang="cs-CZ" altLang="cs-CZ" sz="2500">
              <a:solidFill>
                <a:srgbClr val="000000"/>
              </a:solidFill>
              <a:latin typeface="Lucida Sans Unicode" panose="020B0602030504020204" pitchFamily="34" charset="0"/>
            </a:endParaRPr>
          </a:p>
        </p:txBody>
      </p:sp>
      <p:sp>
        <p:nvSpPr>
          <p:cNvPr id="6147" name="Rectangle 2"/>
          <p:cNvSpPr>
            <a:spLocks noGrp="1" noChangeArrowheads="1"/>
          </p:cNvSpPr>
          <p:nvPr>
            <p:ph type="title"/>
          </p:nvPr>
        </p:nvSpPr>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altLang="cs-CZ" dirty="0" err="1"/>
              <a:t>Decentralization</a:t>
            </a:r>
            <a:endParaRPr lang="cs-CZ" altLang="cs-CZ" dirty="0"/>
          </a:p>
        </p:txBody>
      </p:sp>
    </p:spTree>
    <p:extLst>
      <p:ext uri="{BB962C8B-B14F-4D97-AF65-F5344CB8AC3E}">
        <p14:creationId xmlns:p14="http://schemas.microsoft.com/office/powerpoint/2010/main" val="1432688660"/>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subTitle" idx="4294967295"/>
          </p:nvPr>
        </p:nvSpPr>
        <p:spPr>
          <a:xfrm>
            <a:off x="1847851" y="1484313"/>
            <a:ext cx="8437563" cy="4972050"/>
          </a:xfrm>
          <a:extLst>
            <a:ext uri="{91240B29-F687-4F45-9708-019B960494DF}">
              <a14:hiddenLine xmlns:a14="http://schemas.microsoft.com/office/drawing/2010/main" w="9360">
                <a:solidFill>
                  <a:srgbClr val="000000"/>
                </a:solidFill>
                <a:round/>
                <a:headEnd/>
                <a:tailEnd/>
              </a14:hiddenLine>
            </a:ext>
          </a:extLst>
        </p:spPr>
        <p:txBody>
          <a:bodyPr vert="horz" lIns="0" tIns="35280" rIns="0" bIns="0" rtlCol="0" anchor="ctr">
            <a:noAutofit/>
          </a:bodyP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a:latin typeface="Arial" panose="020B0604020202020204" pitchFamily="34" charset="0"/>
              </a:rPr>
              <a:t>division of responsibilities: finance, tasks, policy </a:t>
            </a:r>
          </a:p>
          <a:p>
            <a:pPr marL="431800" lvl="1" indent="-215900">
              <a:lnSpc>
                <a:spcPct val="93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a:latin typeface="Arial" panose="020B0604020202020204" pitchFamily="34" charset="0"/>
              </a:rPr>
              <a:t>(central government-localities)</a:t>
            </a:r>
          </a:p>
          <a:p>
            <a:pPr marL="431800" lvl="1" indent="-215900">
              <a:lnSpc>
                <a:spcPct val="93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cs-CZ">
              <a:latin typeface="Arial" panose="020B0604020202020204" pitchFamily="34" charset="0"/>
            </a:endParaRPr>
          </a:p>
          <a:p>
            <a:pPr>
              <a:lnSpc>
                <a:spcPct val="93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a:latin typeface="Arial" panose="020B0604020202020204" pitchFamily="34" charset="0"/>
              </a:rPr>
              <a:t> important questions:</a:t>
            </a:r>
          </a:p>
          <a:p>
            <a:pPr marL="647700" lvl="2" indent="-215900">
              <a:lnSpc>
                <a:spcPct val="93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sz="2800">
                <a:latin typeface="Arial" panose="020B0604020202020204" pitchFamily="34" charset="0"/>
              </a:rPr>
              <a:t>Who makes the decisions about the programs?</a:t>
            </a:r>
          </a:p>
          <a:p>
            <a:pPr marL="647700" lvl="2" indent="-215900">
              <a:lnSpc>
                <a:spcPct val="93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sz="2800">
                <a:latin typeface="Arial" panose="020B0604020202020204" pitchFamily="34" charset="0"/>
              </a:rPr>
              <a:t>Who pays for these programs? </a:t>
            </a:r>
          </a:p>
          <a:p>
            <a:pPr marL="863600" lvl="3" indent="-215900">
              <a:lnSpc>
                <a:spcPct val="93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cs-CZ" sz="2800">
              <a:latin typeface="Arial" panose="020B0604020202020204" pitchFamily="34" charset="0"/>
            </a:endParaRPr>
          </a:p>
          <a:p>
            <a:pPr>
              <a:lnSpc>
                <a:spcPct val="93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a:latin typeface="Arial" panose="020B0604020202020204" pitchFamily="34" charset="0"/>
              </a:rPr>
              <a:t> examples </a:t>
            </a:r>
          </a:p>
          <a:p>
            <a:pPr marL="1079500" lvl="4" indent="-215900">
              <a:lnSpc>
                <a:spcPct val="93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sz="2800">
                <a:latin typeface="Arial" panose="020B0604020202020204" pitchFamily="34" charset="0"/>
              </a:rPr>
              <a:t>Government rule – Localities administer</a:t>
            </a:r>
          </a:p>
          <a:p>
            <a:pPr marL="1079500" lvl="4" indent="-215900">
              <a:lnSpc>
                <a:spcPct val="93000"/>
              </a:lnSpc>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sz="2800">
                <a:latin typeface="Arial" panose="020B0604020202020204" pitchFamily="34" charset="0"/>
              </a:rPr>
              <a:t>Government pays – Localities carry out</a:t>
            </a:r>
          </a:p>
          <a:p>
            <a:pPr marL="647700" lvl="2" indent="-215900">
              <a:lnSpc>
                <a:spcPct val="93000"/>
              </a:lnSpc>
              <a:buSzPct val="45000"/>
              <a:tabLst>
                <a:tab pos="723900" algn="l"/>
                <a:tab pos="1447800" algn="l"/>
                <a:tab pos="2171700" algn="l"/>
                <a:tab pos="2895600" algn="l"/>
                <a:tab pos="3619500" algn="l"/>
                <a:tab pos="4343400" algn="l"/>
                <a:tab pos="5067300" algn="l"/>
                <a:tab pos="5791200" algn="l"/>
                <a:tab pos="6515100" algn="l"/>
                <a:tab pos="7239000" algn="l"/>
                <a:tab pos="7962900" algn="l"/>
              </a:tabLst>
            </a:pPr>
            <a:endParaRPr lang="cs-CZ" altLang="cs-CZ" sz="3200">
              <a:latin typeface="Arial" panose="020B0604020202020204" pitchFamily="34" charset="0"/>
            </a:endParaRPr>
          </a:p>
        </p:txBody>
      </p:sp>
      <p:sp>
        <p:nvSpPr>
          <p:cNvPr id="7171" name="Rectangle 2"/>
          <p:cNvSpPr>
            <a:spLocks noGrp="1" noChangeArrowheads="1"/>
          </p:cNvSpPr>
          <p:nvPr>
            <p:ph type="title"/>
          </p:nvPr>
        </p:nvSpPr>
        <p:spPr>
          <a:xfrm>
            <a:off x="545507" y="633562"/>
            <a:ext cx="8229600" cy="571396"/>
          </a:xfrm>
        </p:spPr>
        <p:txBody>
          <a:bodyPr/>
          <a:lstStyle/>
          <a:p>
            <a:pPr>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cs-CZ" dirty="0"/>
              <a:t>Fiscal</a:t>
            </a:r>
            <a:r>
              <a:rPr lang="en-US" altLang="cs-CZ" b="1" dirty="0">
                <a:solidFill>
                  <a:srgbClr val="464646"/>
                </a:solidFill>
                <a:latin typeface="Lucida Sans Unicode" panose="020B0602030504020204" pitchFamily="34" charset="0"/>
              </a:rPr>
              <a:t> </a:t>
            </a:r>
            <a:r>
              <a:rPr lang="en-US" altLang="cs-CZ" dirty="0"/>
              <a:t>Federalism</a:t>
            </a:r>
            <a:r>
              <a:rPr lang="en-US" altLang="cs-CZ" b="1" dirty="0">
                <a:solidFill>
                  <a:srgbClr val="464646"/>
                </a:solidFill>
                <a:latin typeface="Lucida Sans Unicode" panose="020B0602030504020204" pitchFamily="34" charset="0"/>
              </a:rPr>
              <a:t> </a:t>
            </a:r>
            <a:r>
              <a:rPr lang="en-US" altLang="cs-CZ" dirty="0"/>
              <a:t>(FF)</a:t>
            </a:r>
          </a:p>
        </p:txBody>
      </p:sp>
    </p:spTree>
    <p:extLst>
      <p:ext uri="{BB962C8B-B14F-4D97-AF65-F5344CB8AC3E}">
        <p14:creationId xmlns:p14="http://schemas.microsoft.com/office/powerpoint/2010/main" val="34109048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625395" y="249981"/>
            <a:ext cx="10753200" cy="451576"/>
          </a:xfrm>
        </p:spPr>
        <p:txBody>
          <a:bodyPr/>
          <a:lstStyle/>
          <a:p>
            <a:r>
              <a:rPr lang="en-US" sz="2800" dirty="0"/>
              <a:t>Number of subnational governments by geographical areas (2018)</a:t>
            </a:r>
            <a:endParaRPr lang="cs-CZ" sz="2800" dirty="0"/>
          </a:p>
        </p:txBody>
      </p:sp>
      <p:pic>
        <p:nvPicPr>
          <p:cNvPr id="6" name="Obrázek 5"/>
          <p:cNvPicPr>
            <a:picLocks noChangeAspect="1"/>
          </p:cNvPicPr>
          <p:nvPr/>
        </p:nvPicPr>
        <p:blipFill>
          <a:blip r:embed="rId2"/>
          <a:stretch>
            <a:fillRect/>
          </a:stretch>
        </p:blipFill>
        <p:spPr>
          <a:xfrm>
            <a:off x="2958758" y="1821989"/>
            <a:ext cx="6086475" cy="3914775"/>
          </a:xfrm>
          <a:prstGeom prst="rect">
            <a:avLst/>
          </a:prstGeom>
        </p:spPr>
      </p:pic>
      <p:sp>
        <p:nvSpPr>
          <p:cNvPr id="7" name="TextovéPole 6"/>
          <p:cNvSpPr txBox="1"/>
          <p:nvPr/>
        </p:nvSpPr>
        <p:spPr>
          <a:xfrm>
            <a:off x="1252430" y="6282862"/>
            <a:ext cx="9352902" cy="276999"/>
          </a:xfrm>
          <a:prstGeom prst="rect">
            <a:avLst/>
          </a:prstGeom>
          <a:noFill/>
        </p:spPr>
        <p:txBody>
          <a:bodyPr wrap="square" rtlCol="0">
            <a:spAutoFit/>
          </a:bodyPr>
          <a:lstStyle/>
          <a:p>
            <a:r>
              <a:rPr lang="cs-CZ" sz="1200" dirty="0">
                <a:latin typeface="+mn-lt"/>
              </a:rPr>
              <a:t>Source: </a:t>
            </a:r>
            <a:r>
              <a:rPr lang="en-US" sz="1200" dirty="0"/>
              <a:t>OECD/UCLG (2019),2019 Report of the World Observatory on Subnational</a:t>
            </a:r>
            <a:r>
              <a:rPr lang="cs-CZ" sz="1200" dirty="0"/>
              <a:t> </a:t>
            </a:r>
            <a:r>
              <a:rPr lang="en-US" sz="1200" dirty="0"/>
              <a:t>Government Finance and Investment –Key Findings</a:t>
            </a:r>
            <a:endParaRPr lang="cs-CZ" sz="1200" dirty="0">
              <a:latin typeface="+mn-lt"/>
            </a:endParaRPr>
          </a:p>
        </p:txBody>
      </p:sp>
    </p:spTree>
    <p:extLst>
      <p:ext uri="{BB962C8B-B14F-4D97-AF65-F5344CB8AC3E}">
        <p14:creationId xmlns:p14="http://schemas.microsoft.com/office/powerpoint/2010/main" val="3061287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538" y="130340"/>
            <a:ext cx="10753200" cy="451576"/>
          </a:xfrm>
        </p:spPr>
        <p:txBody>
          <a:bodyPr/>
          <a:lstStyle/>
          <a:p>
            <a:r>
              <a:rPr lang="en-US" sz="2800" dirty="0"/>
              <a:t>Breakdown of responsibilities across SNG levels: a general scheme</a:t>
            </a:r>
            <a:endParaRPr lang="cs-CZ" sz="2800" dirty="0"/>
          </a:p>
        </p:txBody>
      </p:sp>
      <p:pic>
        <p:nvPicPr>
          <p:cNvPr id="3" name="Obrázek 2"/>
          <p:cNvPicPr>
            <a:picLocks noChangeAspect="1"/>
          </p:cNvPicPr>
          <p:nvPr/>
        </p:nvPicPr>
        <p:blipFill>
          <a:blip r:embed="rId3"/>
          <a:stretch>
            <a:fillRect/>
          </a:stretch>
        </p:blipFill>
        <p:spPr>
          <a:xfrm>
            <a:off x="1983749" y="991312"/>
            <a:ext cx="8290744" cy="5020654"/>
          </a:xfrm>
          <a:prstGeom prst="rect">
            <a:avLst/>
          </a:prstGeom>
        </p:spPr>
      </p:pic>
      <p:sp>
        <p:nvSpPr>
          <p:cNvPr id="4" name="TextovéPole 3"/>
          <p:cNvSpPr txBox="1"/>
          <p:nvPr/>
        </p:nvSpPr>
        <p:spPr>
          <a:xfrm>
            <a:off x="1252430" y="6282862"/>
            <a:ext cx="9352902" cy="276999"/>
          </a:xfrm>
          <a:prstGeom prst="rect">
            <a:avLst/>
          </a:prstGeom>
          <a:noFill/>
        </p:spPr>
        <p:txBody>
          <a:bodyPr wrap="square" rtlCol="0">
            <a:spAutoFit/>
          </a:bodyPr>
          <a:lstStyle/>
          <a:p>
            <a:r>
              <a:rPr lang="cs-CZ" sz="1200" dirty="0">
                <a:latin typeface="+mn-lt"/>
              </a:rPr>
              <a:t>Source: </a:t>
            </a:r>
            <a:r>
              <a:rPr lang="en-US" sz="1200" dirty="0"/>
              <a:t>OECD/UCLG (2019),2019 Report of the World Observatory on Subnational</a:t>
            </a:r>
            <a:r>
              <a:rPr lang="cs-CZ" sz="1200" dirty="0"/>
              <a:t> </a:t>
            </a:r>
            <a:r>
              <a:rPr lang="en-US" sz="1200" dirty="0"/>
              <a:t>Government Finance and Investment –Key Findings</a:t>
            </a:r>
            <a:endParaRPr lang="cs-CZ" sz="1200" dirty="0">
              <a:latin typeface="+mn-lt"/>
            </a:endParaRPr>
          </a:p>
        </p:txBody>
      </p:sp>
    </p:spTree>
    <p:extLst>
      <p:ext uri="{BB962C8B-B14F-4D97-AF65-F5344CB8AC3E}">
        <p14:creationId xmlns:p14="http://schemas.microsoft.com/office/powerpoint/2010/main" val="18262343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138886"/>
            <a:ext cx="10753200" cy="451576"/>
          </a:xfrm>
        </p:spPr>
        <p:txBody>
          <a:bodyPr/>
          <a:lstStyle/>
          <a:p>
            <a:r>
              <a:rPr lang="en-US" sz="2200" dirty="0"/>
              <a:t>Subnational government expenditure as a percentage</a:t>
            </a:r>
            <a:r>
              <a:rPr lang="cs-CZ" sz="2200" dirty="0"/>
              <a:t> </a:t>
            </a:r>
            <a:r>
              <a:rPr lang="en-US" sz="2200" dirty="0"/>
              <a:t>of GDP and general government expenditure (2016)</a:t>
            </a:r>
            <a:endParaRPr lang="cs-CZ" sz="2200" dirty="0"/>
          </a:p>
        </p:txBody>
      </p:sp>
      <p:pic>
        <p:nvPicPr>
          <p:cNvPr id="6" name="Obrázek 5"/>
          <p:cNvPicPr>
            <a:picLocks noChangeAspect="1"/>
          </p:cNvPicPr>
          <p:nvPr/>
        </p:nvPicPr>
        <p:blipFill>
          <a:blip r:embed="rId2"/>
          <a:stretch>
            <a:fillRect/>
          </a:stretch>
        </p:blipFill>
        <p:spPr>
          <a:xfrm>
            <a:off x="2213360" y="1142850"/>
            <a:ext cx="7048900" cy="5337150"/>
          </a:xfrm>
          <a:prstGeom prst="rect">
            <a:avLst/>
          </a:prstGeom>
        </p:spPr>
      </p:pic>
      <p:sp>
        <p:nvSpPr>
          <p:cNvPr id="7" name="TextovéPole 6"/>
          <p:cNvSpPr txBox="1"/>
          <p:nvPr/>
        </p:nvSpPr>
        <p:spPr>
          <a:xfrm>
            <a:off x="1149881" y="6527842"/>
            <a:ext cx="9352902" cy="276999"/>
          </a:xfrm>
          <a:prstGeom prst="rect">
            <a:avLst/>
          </a:prstGeom>
          <a:noFill/>
        </p:spPr>
        <p:txBody>
          <a:bodyPr wrap="square" rtlCol="0">
            <a:spAutoFit/>
          </a:bodyPr>
          <a:lstStyle/>
          <a:p>
            <a:r>
              <a:rPr lang="cs-CZ" sz="1200" dirty="0">
                <a:latin typeface="+mn-lt"/>
              </a:rPr>
              <a:t>Source: </a:t>
            </a:r>
            <a:r>
              <a:rPr lang="en-US" sz="1200" dirty="0"/>
              <a:t>OECD/UCLG (2019),2019 Report of the World Observatory on Subnational</a:t>
            </a:r>
            <a:r>
              <a:rPr lang="cs-CZ" sz="1200" dirty="0"/>
              <a:t> </a:t>
            </a:r>
            <a:r>
              <a:rPr lang="en-US" sz="1200" dirty="0"/>
              <a:t>Government Finance and Investment –Key Findings</a:t>
            </a:r>
            <a:endParaRPr lang="cs-CZ" sz="1200" dirty="0">
              <a:latin typeface="+mn-lt"/>
            </a:endParaRPr>
          </a:p>
        </p:txBody>
      </p:sp>
    </p:spTree>
    <p:extLst>
      <p:ext uri="{BB962C8B-B14F-4D97-AF65-F5344CB8AC3E}">
        <p14:creationId xmlns:p14="http://schemas.microsoft.com/office/powerpoint/2010/main" val="262436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666000" y="232889"/>
            <a:ext cx="10753200" cy="451576"/>
          </a:xfrm>
        </p:spPr>
        <p:txBody>
          <a:bodyPr/>
          <a:lstStyle/>
          <a:p>
            <a:r>
              <a:rPr lang="en-US" sz="2800" dirty="0"/>
              <a:t>Subnational resources and autonomy: no clear cut frontiers</a:t>
            </a:r>
            <a:endParaRPr lang="cs-CZ" sz="2800" dirty="0"/>
          </a:p>
        </p:txBody>
      </p:sp>
      <p:pic>
        <p:nvPicPr>
          <p:cNvPr id="6" name="Obrázek 5"/>
          <p:cNvPicPr>
            <a:picLocks noChangeAspect="1"/>
          </p:cNvPicPr>
          <p:nvPr/>
        </p:nvPicPr>
        <p:blipFill>
          <a:blip r:embed="rId2"/>
          <a:stretch>
            <a:fillRect/>
          </a:stretch>
        </p:blipFill>
        <p:spPr>
          <a:xfrm>
            <a:off x="1999492" y="1950571"/>
            <a:ext cx="7458075" cy="3771900"/>
          </a:xfrm>
          <a:prstGeom prst="rect">
            <a:avLst/>
          </a:prstGeom>
        </p:spPr>
      </p:pic>
      <p:sp>
        <p:nvSpPr>
          <p:cNvPr id="7" name="TextovéPole 6"/>
          <p:cNvSpPr txBox="1"/>
          <p:nvPr/>
        </p:nvSpPr>
        <p:spPr>
          <a:xfrm>
            <a:off x="1252430" y="6282862"/>
            <a:ext cx="9352902" cy="276999"/>
          </a:xfrm>
          <a:prstGeom prst="rect">
            <a:avLst/>
          </a:prstGeom>
          <a:noFill/>
        </p:spPr>
        <p:txBody>
          <a:bodyPr wrap="square" rtlCol="0">
            <a:spAutoFit/>
          </a:bodyPr>
          <a:lstStyle/>
          <a:p>
            <a:r>
              <a:rPr lang="cs-CZ" sz="1200" dirty="0">
                <a:latin typeface="+mn-lt"/>
              </a:rPr>
              <a:t>Source: </a:t>
            </a:r>
            <a:r>
              <a:rPr lang="en-US" sz="1200" dirty="0"/>
              <a:t>OECD/UCLG (2019),2019 Report of the World Observatory on Subnational</a:t>
            </a:r>
            <a:r>
              <a:rPr lang="cs-CZ" sz="1200" dirty="0"/>
              <a:t> </a:t>
            </a:r>
            <a:r>
              <a:rPr lang="en-US" sz="1200" dirty="0"/>
              <a:t>Government Finance and Investment –Key Findings</a:t>
            </a:r>
            <a:endParaRPr lang="cs-CZ" sz="1200" dirty="0">
              <a:latin typeface="+mn-lt"/>
            </a:endParaRPr>
          </a:p>
        </p:txBody>
      </p:sp>
    </p:spTree>
    <p:extLst>
      <p:ext uri="{BB962C8B-B14F-4D97-AF65-F5344CB8AC3E}">
        <p14:creationId xmlns:p14="http://schemas.microsoft.com/office/powerpoint/2010/main" val="296158672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ácia14" id="{EB9BBFD1-4945-FF4B-B444-0FA2E299937D}" vid="{6E2C3D73-0B21-D247-8C5E-B7166C29BAB6}"/>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651</TotalTime>
  <Words>523</Words>
  <Application>Microsoft Office PowerPoint</Application>
  <PresentationFormat>Širokoúhlá obrazovka</PresentationFormat>
  <Paragraphs>70</Paragraphs>
  <Slides>14</Slides>
  <Notes>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14</vt:i4>
      </vt:variant>
    </vt:vector>
  </HeadingPairs>
  <TitlesOfParts>
    <vt:vector size="21" baseType="lpstr">
      <vt:lpstr>Arial</vt:lpstr>
      <vt:lpstr>Lucida Sans Unicode</vt:lpstr>
      <vt:lpstr>Tahoma</vt:lpstr>
      <vt:lpstr>Times New Roman</vt:lpstr>
      <vt:lpstr>Wingdings</vt:lpstr>
      <vt:lpstr>Wingdings 3</vt:lpstr>
      <vt:lpstr>Prezentace_MU_CZ</vt:lpstr>
      <vt:lpstr>Local finances management</vt:lpstr>
      <vt:lpstr>Theory of Fiscal Federalism</vt:lpstr>
      <vt:lpstr>Oates „theorem“</vt:lpstr>
      <vt:lpstr>Decentralization</vt:lpstr>
      <vt:lpstr>Fiscal Federalism (FF)</vt:lpstr>
      <vt:lpstr>Number of subnational governments by geographical areas (2018)</vt:lpstr>
      <vt:lpstr>Breakdown of responsibilities across SNG levels: a general scheme</vt:lpstr>
      <vt:lpstr>Subnational government expenditure as a percentage of GDP and general government expenditure (2016)</vt:lpstr>
      <vt:lpstr>Subnational resources and autonomy: no clear cut frontiers</vt:lpstr>
      <vt:lpstr>Subnational government revenue by category as a percentage of GDP (2016)</vt:lpstr>
      <vt:lpstr>The gap between subnational government expenditure and tax revenue is often large</vt:lpstr>
      <vt:lpstr>Subnational government debt as a percentage of GDP and general government debt (2016)</vt:lpstr>
      <vt:lpstr>Czech republic and fiscal federalism</vt:lpstr>
      <vt:lpstr>Prezentace aplikace PowerPoint</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Bakos</dc:creator>
  <cp:lastModifiedBy>Eduard Bakoš</cp:lastModifiedBy>
  <cp:revision>22</cp:revision>
  <cp:lastPrinted>1601-01-01T00:00:00Z</cp:lastPrinted>
  <dcterms:created xsi:type="dcterms:W3CDTF">2020-10-15T09:12:59Z</dcterms:created>
  <dcterms:modified xsi:type="dcterms:W3CDTF">2022-11-11T13:51:17Z</dcterms:modified>
</cp:coreProperties>
</file>