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0"/>
  </p:notesMasterIdLst>
  <p:handoutMasterIdLst>
    <p:handoutMasterId r:id="rId31"/>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80" r:id="rId17"/>
    <p:sldId id="285" r:id="rId18"/>
    <p:sldId id="286" r:id="rId19"/>
    <p:sldId id="287" r:id="rId20"/>
    <p:sldId id="288" r:id="rId21"/>
    <p:sldId id="289" r:id="rId22"/>
    <p:sldId id="290" r:id="rId23"/>
    <p:sldId id="291" r:id="rId24"/>
    <p:sldId id="292" r:id="rId25"/>
    <p:sldId id="293" r:id="rId26"/>
    <p:sldId id="297" r:id="rId27"/>
    <p:sldId id="298" r:id="rId28"/>
    <p:sldId id="296" r:id="rId2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6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754" autoAdjust="0"/>
  </p:normalViewPr>
  <p:slideViewPr>
    <p:cSldViewPr snapToGrid="0">
      <p:cViewPr varScale="1">
        <p:scale>
          <a:sx n="112" d="100"/>
          <a:sy n="112" d="100"/>
        </p:scale>
        <p:origin x="492" y="10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1550">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defTabSz="9715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defTabSz="97155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defTabSz="97155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defTabSz="97155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defTabSz="9715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defTabSz="9715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defTabSz="9715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defTabSz="97155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CD926A4-F85F-4E18-A384-ECBFF542CA39}" type="slidenum">
              <a:rPr lang="en-US" altLang="cs-CZ"/>
              <a:pPr>
                <a:spcBef>
                  <a:spcPct val="0"/>
                </a:spcBef>
              </a:pPr>
              <a:t>4</a:t>
            </a:fld>
            <a:endParaRPr lang="en-US" altLang="cs-CZ"/>
          </a:p>
        </p:txBody>
      </p:sp>
      <p:sp>
        <p:nvSpPr>
          <p:cNvPr id="9219" name="Rectangle 2"/>
          <p:cNvSpPr>
            <a:spLocks noGrp="1" noRot="1" noChangeAspect="1" noChangeArrowheads="1" noTextEdit="1"/>
          </p:cNvSpPr>
          <p:nvPr>
            <p:ph type="sldImg"/>
          </p:nvPr>
        </p:nvSpPr>
        <p:spPr>
          <a:xfrm>
            <a:off x="139700" y="768350"/>
            <a:ext cx="6819900" cy="3836988"/>
          </a:xfrm>
          <a:ln/>
        </p:spPr>
      </p:sp>
      <p:sp>
        <p:nvSpPr>
          <p:cNvPr id="125955" name="Rectangle 3"/>
          <p:cNvSpPr>
            <a:spLocks noGrp="1" noChangeArrowheads="1"/>
          </p:cNvSpPr>
          <p:nvPr>
            <p:ph type="body" idx="1"/>
          </p:nvPr>
        </p:nvSpPr>
        <p:spPr/>
        <p:txBody>
          <a:bodyPr/>
          <a:lstStyle/>
          <a:p>
            <a:pPr eaLnBrk="1" hangingPunct="1">
              <a:defRPr/>
            </a:pPr>
            <a:endParaRPr lang="en-US">
              <a:ea typeface="ＭＳ Ｐゴシック" charset="0"/>
              <a:cs typeface="+mn-cs"/>
            </a:endParaRPr>
          </a:p>
        </p:txBody>
      </p:sp>
    </p:spTree>
    <p:extLst>
      <p:ext uri="{BB962C8B-B14F-4D97-AF65-F5344CB8AC3E}">
        <p14:creationId xmlns:p14="http://schemas.microsoft.com/office/powerpoint/2010/main" val="2397580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10" name="Obrázek 9">
            <a:extLst>
              <a:ext uri="{FF2B5EF4-FFF2-40B4-BE49-F238E27FC236}">
                <a16:creationId xmlns:a16="http://schemas.microsoft.com/office/drawing/2014/main" id="{C36484A1-5FE2-4AC7-B186-C1E15EE774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1FF7BBC3-4942-4748-BDEB-393A88A26C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17F7BCE-DD2D-4B15-B525-A4DDC38CFB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2E47129-CD29-4FAB-AAFF-2F8F08274D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CF0005C-D689-4DD6-A5D8-EA20231460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en-US" dirty="0"/>
              <a:t>Define footer – presentation title / department</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C44CE881-5C32-4D94-BD5B-1353FF61C8A8}"/>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AE4DA97F-66A7-4782-958D-53BB7E421A13}"/>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55B6F238-BE47-4A5E-A532-387DEA6643F4}" type="slidenum">
              <a:rPr lang="cs-CZ" altLang="cs-CZ"/>
              <a:pPr>
                <a:defRPr/>
              </a:pPr>
              <a:t>‹#›</a:t>
            </a:fld>
            <a:endParaRPr lang="cs-CZ" altLang="cs-CZ"/>
          </a:p>
        </p:txBody>
      </p:sp>
    </p:spTree>
    <p:extLst>
      <p:ext uri="{BB962C8B-B14F-4D97-AF65-F5344CB8AC3E}">
        <p14:creationId xmlns:p14="http://schemas.microsoft.com/office/powerpoint/2010/main" val="3832819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42485" y="96839"/>
            <a:ext cx="9544049" cy="1412875"/>
          </a:xfrm>
        </p:spPr>
        <p:txBody>
          <a:bodyPr/>
          <a:lstStyle/>
          <a:p>
            <a:r>
              <a:rPr lang="cs-CZ"/>
              <a:t>Click to edit Master title style</a:t>
            </a:r>
            <a:endParaRPr lang="en-US"/>
          </a:p>
        </p:txBody>
      </p:sp>
      <p:sp>
        <p:nvSpPr>
          <p:cNvPr id="3" name="SmartArt Placeholder 2"/>
          <p:cNvSpPr>
            <a:spLocks noGrp="1"/>
          </p:cNvSpPr>
          <p:nvPr>
            <p:ph type="dgm" idx="1"/>
          </p:nvPr>
        </p:nvSpPr>
        <p:spPr>
          <a:xfrm>
            <a:off x="1265768" y="1981200"/>
            <a:ext cx="10215033" cy="4114800"/>
          </a:xfrm>
        </p:spPr>
        <p:txBody>
          <a:bodyPr/>
          <a:lstStyle/>
          <a:p>
            <a:pPr lvl="0"/>
            <a:endParaRPr lang="en-US" noProof="0"/>
          </a:p>
        </p:txBody>
      </p:sp>
      <p:sp>
        <p:nvSpPr>
          <p:cNvPr id="4" name="Rectangle 6"/>
          <p:cNvSpPr>
            <a:spLocks noGrp="1" noChangeArrowheads="1"/>
          </p:cNvSpPr>
          <p:nvPr>
            <p:ph type="dt" sz="half" idx="10"/>
          </p:nvPr>
        </p:nvSpPr>
        <p:spPr>
          <a:ln/>
        </p:spPr>
        <p:txBody>
          <a:bodyPr/>
          <a:lstStyle>
            <a:lvl1pPr>
              <a:defRPr/>
            </a:lvl1pPr>
          </a:lstStyle>
          <a:p>
            <a:pPr>
              <a:defRPr/>
            </a:pPr>
            <a:endParaRPr lang="cs-CZ"/>
          </a:p>
        </p:txBody>
      </p:sp>
      <p:sp>
        <p:nvSpPr>
          <p:cNvPr id="5" name="Rectangle 7"/>
          <p:cNvSpPr>
            <a:spLocks noGrp="1" noChangeArrowheads="1"/>
          </p:cNvSpPr>
          <p:nvPr>
            <p:ph type="ftr" sz="quarter" idx="11"/>
          </p:nvPr>
        </p:nvSpPr>
        <p:spPr>
          <a:ln/>
        </p:spPr>
        <p:txBody>
          <a:bodyPr/>
          <a:lstStyle>
            <a:lvl1pPr>
              <a:defRPr/>
            </a:lvl1pPr>
          </a:lstStyle>
          <a:p>
            <a:pPr>
              <a:defRPr/>
            </a:pPr>
            <a:endParaRPr lang="cs-CZ"/>
          </a:p>
        </p:txBody>
      </p:sp>
      <p:sp>
        <p:nvSpPr>
          <p:cNvPr id="6" name="Rectangle 8"/>
          <p:cNvSpPr>
            <a:spLocks noGrp="1" noChangeArrowheads="1"/>
          </p:cNvSpPr>
          <p:nvPr>
            <p:ph type="sldNum" sz="quarter" idx="12"/>
          </p:nvPr>
        </p:nvSpPr>
        <p:spPr>
          <a:ln/>
        </p:spPr>
        <p:txBody>
          <a:bodyPr/>
          <a:lstStyle>
            <a:lvl1pPr>
              <a:defRPr/>
            </a:lvl1pPr>
          </a:lstStyle>
          <a:p>
            <a:pPr>
              <a:defRPr/>
            </a:pPr>
            <a:fld id="{8495F77E-91F8-4787-B9E9-6959633FC3A4}" type="slidenum">
              <a:rPr lang="cs-CZ" altLang="cs-CZ"/>
              <a:pPr>
                <a:defRPr/>
              </a:pPr>
              <a:t>‹#›</a:t>
            </a:fld>
            <a:endParaRPr lang="cs-CZ" altLang="cs-CZ"/>
          </a:p>
        </p:txBody>
      </p:sp>
    </p:spTree>
    <p:extLst>
      <p:ext uri="{BB962C8B-B14F-4D97-AF65-F5344CB8AC3E}">
        <p14:creationId xmlns:p14="http://schemas.microsoft.com/office/powerpoint/2010/main" val="2404745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1265767" y="1981200"/>
            <a:ext cx="50059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6474885" y="1981200"/>
            <a:ext cx="5005916"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cs-CZ"/>
          </a:p>
        </p:txBody>
      </p:sp>
      <p:sp>
        <p:nvSpPr>
          <p:cNvPr id="6" name="Rectangle 7"/>
          <p:cNvSpPr>
            <a:spLocks noGrp="1" noChangeArrowheads="1"/>
          </p:cNvSpPr>
          <p:nvPr>
            <p:ph type="ftr" sz="quarter" idx="11"/>
          </p:nvPr>
        </p:nvSpPr>
        <p:spPr>
          <a:ln/>
        </p:spPr>
        <p:txBody>
          <a:bodyPr/>
          <a:lstStyle>
            <a:lvl1pPr>
              <a:defRPr/>
            </a:lvl1pPr>
          </a:lstStyle>
          <a:p>
            <a:pPr>
              <a:defRPr/>
            </a:pPr>
            <a:endParaRPr lang="cs-CZ"/>
          </a:p>
        </p:txBody>
      </p:sp>
      <p:sp>
        <p:nvSpPr>
          <p:cNvPr id="7" name="Rectangle 8"/>
          <p:cNvSpPr>
            <a:spLocks noGrp="1" noChangeArrowheads="1"/>
          </p:cNvSpPr>
          <p:nvPr>
            <p:ph type="sldNum" sz="quarter" idx="12"/>
          </p:nvPr>
        </p:nvSpPr>
        <p:spPr>
          <a:ln/>
        </p:spPr>
        <p:txBody>
          <a:bodyPr/>
          <a:lstStyle>
            <a:lvl1pPr>
              <a:defRPr/>
            </a:lvl1pPr>
          </a:lstStyle>
          <a:p>
            <a:pPr>
              <a:defRPr/>
            </a:pPr>
            <a:fld id="{C9F987BD-FEC4-42BF-BC27-31A67CF96A41}" type="slidenum">
              <a:rPr lang="cs-CZ" altLang="cs-CZ"/>
              <a:pPr>
                <a:defRPr/>
              </a:pPr>
              <a:t>‹#›</a:t>
            </a:fld>
            <a:endParaRPr lang="cs-CZ" altLang="cs-CZ"/>
          </a:p>
        </p:txBody>
      </p:sp>
    </p:spTree>
    <p:extLst>
      <p:ext uri="{BB962C8B-B14F-4D97-AF65-F5344CB8AC3E}">
        <p14:creationId xmlns:p14="http://schemas.microsoft.com/office/powerpoint/2010/main" val="4515830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877139" cy="59760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734582809"/>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E4ED1EA-6D6D-4751-96EE-A54F4980D1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9" name="Obrázek 8">
            <a:extLst>
              <a:ext uri="{FF2B5EF4-FFF2-40B4-BE49-F238E27FC236}">
                <a16:creationId xmlns:a16="http://schemas.microsoft.com/office/drawing/2014/main" id="{7D02BBC8-BA18-446A-A9BA-BD711450F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7E8EB499-B5B8-4411-8A5F-E98450293E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98AAC756-AFD3-4AD9-9CB6-A2C9F5EEB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D06ABEBC-1414-4D9D-9456-64352E0AEA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1511ED70-4159-4340-8610-715880E63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8" name="Obrázek 7">
            <a:extLst>
              <a:ext uri="{FF2B5EF4-FFF2-40B4-BE49-F238E27FC236}">
                <a16:creationId xmlns:a16="http://schemas.microsoft.com/office/drawing/2014/main" id="{1B8642D8-D658-40BB-B4D2-E29CAE3850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772743CB-F148-49FE-83DC-5E159625F4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 id="2147483697" r:id="rId16"/>
    <p:sldLayoutId id="2147483699" r:id="rId17"/>
    <p:sldLayoutId id="2147483700" r:id="rId18"/>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1.bin"/><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pPr eaLnBrk="1" hangingPunct="1">
              <a:lnSpc>
                <a:spcPct val="90000"/>
              </a:lnSpc>
              <a:buFont typeface="Wingdings" panose="05000000000000000000" pitchFamily="2" charset="2"/>
              <a:buNone/>
            </a:pPr>
            <a:r>
              <a:rPr lang="en-US" altLang="cs-CZ" dirty="0"/>
              <a:t>with documents from Petra </a:t>
            </a:r>
            <a:r>
              <a:rPr lang="en-US" altLang="cs-CZ" dirty="0" err="1"/>
              <a:t>Dvořáková</a:t>
            </a:r>
            <a:endParaRPr lang="en-US" alt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altLang="cs-CZ" dirty="0" err="1">
                <a:effectLst>
                  <a:outerShdw blurRad="38100" dist="38100" dir="2700000" algn="tl">
                    <a:srgbClr val="C0C0C0"/>
                  </a:outerShdw>
                </a:effectLst>
              </a:rPr>
              <a:t>Debt</a:t>
            </a:r>
            <a:r>
              <a:rPr lang="cs-CZ" altLang="cs-CZ" dirty="0">
                <a:effectLst>
                  <a:outerShdw blurRad="38100" dist="38100" dir="2700000" algn="tl">
                    <a:srgbClr val="C0C0C0"/>
                  </a:outerShdw>
                </a:effectLst>
              </a:rPr>
              <a:t> Management and </a:t>
            </a:r>
            <a:r>
              <a:rPr lang="cs-CZ" altLang="cs-CZ" dirty="0" err="1">
                <a:effectLst>
                  <a:outerShdw blurRad="38100" dist="38100" dir="2700000" algn="tl">
                    <a:srgbClr val="C0C0C0"/>
                  </a:outerShdw>
                </a:effectLst>
              </a:rPr>
              <a:t>Fiscal</a:t>
            </a:r>
            <a:r>
              <a:rPr lang="cs-CZ" altLang="cs-CZ" dirty="0">
                <a:effectLst>
                  <a:outerShdw blurRad="38100" dist="38100" dir="2700000" algn="tl">
                    <a:srgbClr val="C0C0C0"/>
                  </a:outerShdw>
                </a:effectLst>
              </a:rPr>
              <a:t> </a:t>
            </a:r>
            <a:r>
              <a:rPr lang="cs-CZ" altLang="cs-CZ" dirty="0" err="1">
                <a:effectLst>
                  <a:outerShdw blurRad="38100" dist="38100" dir="2700000" algn="tl">
                    <a:srgbClr val="C0C0C0"/>
                  </a:outerShdw>
                </a:effectLst>
              </a:rPr>
              <a:t>Rules</a:t>
            </a:r>
            <a:endParaRPr lang="cs-CZ" dirty="0"/>
          </a:p>
        </p:txBody>
      </p:sp>
      <p:sp>
        <p:nvSpPr>
          <p:cNvPr id="5" name="Podnadpis 4"/>
          <p:cNvSpPr>
            <a:spLocks noGrp="1"/>
          </p:cNvSpPr>
          <p:nvPr>
            <p:ph type="subTitle" idx="1"/>
          </p:nvPr>
        </p:nvSpPr>
        <p:spPr/>
        <p:txBody>
          <a:bodyPr/>
          <a:lstStyle/>
          <a:p>
            <a:r>
              <a:rPr lang="cs-CZ" dirty="0"/>
              <a:t>Public Finance 2</a:t>
            </a:r>
          </a:p>
        </p:txBody>
      </p:sp>
    </p:spTree>
    <p:extLst>
      <p:ext uri="{BB962C8B-B14F-4D97-AF65-F5344CB8AC3E}">
        <p14:creationId xmlns:p14="http://schemas.microsoft.com/office/powerpoint/2010/main" val="157221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F72012C1-ACE0-45CC-9B77-41F80B9C1E41}" type="slidenum">
              <a:rPr lang="cs-CZ" altLang="cs-CZ" sz="1000"/>
              <a:pPr>
                <a:spcBef>
                  <a:spcPct val="0"/>
                </a:spcBef>
                <a:buClrTx/>
                <a:buSzTx/>
                <a:buFontTx/>
                <a:buNone/>
              </a:pPr>
              <a:t>10</a:t>
            </a:fld>
            <a:endParaRPr lang="cs-CZ" altLang="cs-CZ" sz="1000"/>
          </a:p>
        </p:txBody>
      </p:sp>
      <p:sp>
        <p:nvSpPr>
          <p:cNvPr id="185346" name="Rectangle 2"/>
          <p:cNvSpPr>
            <a:spLocks noGrp="1" noChangeArrowheads="1"/>
          </p:cNvSpPr>
          <p:nvPr>
            <p:ph type="title"/>
          </p:nvPr>
        </p:nvSpPr>
        <p:spPr/>
        <p:txBody>
          <a:bodyPr/>
          <a:lstStyle/>
          <a:p>
            <a:pPr eaLnBrk="1" hangingPunct="1">
              <a:defRPr/>
            </a:pPr>
            <a:r>
              <a:rPr lang="en-US" sz="3200" dirty="0"/>
              <a:t>Institutional debt management models</a:t>
            </a:r>
          </a:p>
        </p:txBody>
      </p:sp>
      <p:sp>
        <p:nvSpPr>
          <p:cNvPr id="185347" name="Rectangle 3"/>
          <p:cNvSpPr>
            <a:spLocks noGrp="1" noChangeArrowheads="1"/>
          </p:cNvSpPr>
          <p:nvPr>
            <p:ph type="body" idx="1"/>
          </p:nvPr>
        </p:nvSpPr>
        <p:spPr/>
        <p:txBody>
          <a:bodyPr/>
          <a:lstStyle/>
          <a:p>
            <a:pPr marL="514350" indent="-514350">
              <a:buFont typeface="Arial" panose="020B0604020202020204" pitchFamily="34" charset="0"/>
              <a:buAutoNum type="arabicPeriod"/>
            </a:pPr>
            <a:r>
              <a:rPr lang="en-US" altLang="cs-CZ"/>
              <a:t>debt management office within the organizational structure of the ministry of finance or the state treasury;</a:t>
            </a:r>
          </a:p>
          <a:p>
            <a:pPr marL="514350" indent="-514350">
              <a:buFont typeface="Arial" panose="020B0604020202020204" pitchFamily="34" charset="0"/>
              <a:buAutoNum type="arabicPeriod"/>
            </a:pPr>
            <a:r>
              <a:rPr lang="en-US" altLang="cs-CZ"/>
              <a:t>autonomous debt management unit within the organizational structure of the ministry of finance or the state treasury;</a:t>
            </a:r>
          </a:p>
          <a:p>
            <a:pPr marL="514350" indent="-514350">
              <a:buFont typeface="Arial" panose="020B0604020202020204" pitchFamily="34" charset="0"/>
              <a:buAutoNum type="arabicPeriod"/>
            </a:pPr>
            <a:r>
              <a:rPr lang="en-US" altLang="cs-CZ"/>
              <a:t>autonomous debt management agency;</a:t>
            </a:r>
          </a:p>
          <a:p>
            <a:pPr marL="514350" indent="-514350">
              <a:buFont typeface="Arial" panose="020B0604020202020204" pitchFamily="34" charset="0"/>
              <a:buAutoNum type="arabicPeriod"/>
            </a:pPr>
            <a:r>
              <a:rPr lang="en-US" altLang="cs-CZ"/>
              <a:t>unit within the </a:t>
            </a:r>
            <a:r>
              <a:rPr lang="en-US" altLang="en-US"/>
              <a:t>“</a:t>
            </a:r>
            <a:r>
              <a:rPr lang="en-US" altLang="cs-CZ"/>
              <a:t>non-monetary</a:t>
            </a:r>
            <a:r>
              <a:rPr lang="en-US" altLang="en-US"/>
              <a:t>”</a:t>
            </a:r>
            <a:r>
              <a:rPr lang="en-US" altLang="cs-CZ"/>
              <a:t> part of the central bank organizational structure </a:t>
            </a:r>
            <a:endParaRPr lang="cs-CZ" altLang="cs-CZ"/>
          </a:p>
        </p:txBody>
      </p:sp>
    </p:spTree>
    <p:extLst>
      <p:ext uri="{BB962C8B-B14F-4D97-AF65-F5344CB8AC3E}">
        <p14:creationId xmlns:p14="http://schemas.microsoft.com/office/powerpoint/2010/main" val="1605645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5346"/>
                                        </p:tgtEl>
                                        <p:attrNameLst>
                                          <p:attrName>style.visibility</p:attrName>
                                        </p:attrNameLst>
                                      </p:cBhvr>
                                      <p:to>
                                        <p:strVal val="visible"/>
                                      </p:to>
                                    </p:set>
                                    <p:animEffect transition="in" filter="fade">
                                      <p:cBhvr>
                                        <p:cTn id="7" dur="2000"/>
                                        <p:tgtEl>
                                          <p:spTgt spid="185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5347">
                                            <p:txEl>
                                              <p:pRg st="0" end="0"/>
                                            </p:txEl>
                                          </p:spTgt>
                                        </p:tgtEl>
                                        <p:attrNameLst>
                                          <p:attrName>style.visibility</p:attrName>
                                        </p:attrNameLst>
                                      </p:cBhvr>
                                      <p:to>
                                        <p:strVal val="visible"/>
                                      </p:to>
                                    </p:set>
                                    <p:animEffect transition="in" filter="fade">
                                      <p:cBhvr>
                                        <p:cTn id="12" dur="2000"/>
                                        <p:tgtEl>
                                          <p:spTgt spid="1853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5347">
                                            <p:txEl>
                                              <p:pRg st="1" end="1"/>
                                            </p:txEl>
                                          </p:spTgt>
                                        </p:tgtEl>
                                        <p:attrNameLst>
                                          <p:attrName>style.visibility</p:attrName>
                                        </p:attrNameLst>
                                      </p:cBhvr>
                                      <p:to>
                                        <p:strVal val="visible"/>
                                      </p:to>
                                    </p:set>
                                    <p:animEffect transition="in" filter="fade">
                                      <p:cBhvr>
                                        <p:cTn id="17" dur="2000"/>
                                        <p:tgtEl>
                                          <p:spTgt spid="1853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5347">
                                            <p:txEl>
                                              <p:pRg st="2" end="2"/>
                                            </p:txEl>
                                          </p:spTgt>
                                        </p:tgtEl>
                                        <p:attrNameLst>
                                          <p:attrName>style.visibility</p:attrName>
                                        </p:attrNameLst>
                                      </p:cBhvr>
                                      <p:to>
                                        <p:strVal val="visible"/>
                                      </p:to>
                                    </p:set>
                                    <p:animEffect transition="in" filter="fade">
                                      <p:cBhvr>
                                        <p:cTn id="22" dur="2000"/>
                                        <p:tgtEl>
                                          <p:spTgt spid="1853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5347">
                                            <p:txEl>
                                              <p:pRg st="3" end="3"/>
                                            </p:txEl>
                                          </p:spTgt>
                                        </p:tgtEl>
                                        <p:attrNameLst>
                                          <p:attrName>style.visibility</p:attrName>
                                        </p:attrNameLst>
                                      </p:cBhvr>
                                      <p:to>
                                        <p:strVal val="visible"/>
                                      </p:to>
                                    </p:set>
                                    <p:animEffect transition="in" filter="fade">
                                      <p:cBhvr>
                                        <p:cTn id="27" dur="2000"/>
                                        <p:tgtEl>
                                          <p:spTgt spid="185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p:bldP spid="18534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6121236C-FD36-46E6-A5FD-D29C681DDC55}" type="slidenum">
              <a:rPr lang="cs-CZ" altLang="cs-CZ" sz="1000"/>
              <a:pPr>
                <a:spcBef>
                  <a:spcPct val="0"/>
                </a:spcBef>
                <a:buClrTx/>
                <a:buSzTx/>
                <a:buFontTx/>
                <a:buNone/>
              </a:pPr>
              <a:t>11</a:t>
            </a:fld>
            <a:endParaRPr lang="cs-CZ" altLang="cs-CZ" sz="1000"/>
          </a:p>
        </p:txBody>
      </p:sp>
      <p:sp>
        <p:nvSpPr>
          <p:cNvPr id="186370" name="Rectangle 2"/>
          <p:cNvSpPr>
            <a:spLocks noGrp="1" noChangeArrowheads="1"/>
          </p:cNvSpPr>
          <p:nvPr>
            <p:ph type="title"/>
          </p:nvPr>
        </p:nvSpPr>
        <p:spPr/>
        <p:txBody>
          <a:bodyPr/>
          <a:lstStyle/>
          <a:p>
            <a:pPr eaLnBrk="1" hangingPunct="1">
              <a:defRPr/>
            </a:pPr>
            <a:r>
              <a:rPr lang="en-US" sz="3600" dirty="0"/>
              <a:t>Examples of DM models (OECD)</a:t>
            </a:r>
          </a:p>
        </p:txBody>
      </p:sp>
      <p:sp>
        <p:nvSpPr>
          <p:cNvPr id="186371" name="Rectangle 3"/>
          <p:cNvSpPr>
            <a:spLocks noGrp="1" noChangeArrowheads="1"/>
          </p:cNvSpPr>
          <p:nvPr>
            <p:ph type="body" idx="1"/>
          </p:nvPr>
        </p:nvSpPr>
        <p:spPr>
          <a:xfrm>
            <a:off x="2351089" y="1773238"/>
            <a:ext cx="8066087" cy="4824412"/>
          </a:xfrm>
        </p:spPr>
        <p:txBody>
          <a:bodyPr/>
          <a:lstStyle/>
          <a:p>
            <a:pPr marL="609600" indent="-609600">
              <a:lnSpc>
                <a:spcPct val="80000"/>
              </a:lnSpc>
              <a:buFont typeface="Wingdings" charset="0"/>
              <a:buAutoNum type="arabicPeriod"/>
              <a:defRPr/>
            </a:pPr>
            <a:r>
              <a:rPr lang="en-US" sz="2000" dirty="0"/>
              <a:t>Belgium, France, Italy, Canada, Poland, Czech Republic</a:t>
            </a:r>
          </a:p>
          <a:p>
            <a:pPr marL="609600" indent="-609600">
              <a:lnSpc>
                <a:spcPct val="80000"/>
              </a:lnSpc>
              <a:buFont typeface="Wingdings" charset="0"/>
              <a:buAutoNum type="arabicPeriod"/>
              <a:defRPr/>
            </a:pPr>
            <a:r>
              <a:rPr lang="en-US" sz="2000" dirty="0"/>
              <a:t>New Zealand, Australia, Finland, Latvia</a:t>
            </a:r>
          </a:p>
          <a:p>
            <a:pPr marL="609600" indent="-609600">
              <a:lnSpc>
                <a:spcPct val="80000"/>
              </a:lnSpc>
              <a:buFont typeface="Wingdings" charset="0"/>
              <a:buAutoNum type="arabicPeriod"/>
              <a:defRPr/>
            </a:pPr>
            <a:r>
              <a:rPr lang="en-US" sz="2000" dirty="0"/>
              <a:t>Ireland, Iceland, Germany, Sweden, Great Britain, Slovakia</a:t>
            </a:r>
          </a:p>
          <a:p>
            <a:pPr marL="609600" indent="-609600">
              <a:lnSpc>
                <a:spcPct val="80000"/>
              </a:lnSpc>
              <a:buFont typeface="Wingdings" charset="0"/>
              <a:buAutoNum type="arabicPeriod"/>
              <a:defRPr/>
            </a:pPr>
            <a:r>
              <a:rPr lang="en-US" sz="2000" dirty="0"/>
              <a:t>Denmark, Cyprus</a:t>
            </a:r>
          </a:p>
          <a:p>
            <a:pPr marL="609600" indent="-609600">
              <a:lnSpc>
                <a:spcPct val="80000"/>
              </a:lnSpc>
              <a:defRPr/>
            </a:pPr>
            <a:endParaRPr lang="en-US" sz="2000" dirty="0"/>
          </a:p>
          <a:p>
            <a:pPr marL="609600" indent="-609600">
              <a:lnSpc>
                <a:spcPct val="80000"/>
              </a:lnSpc>
              <a:defRPr/>
            </a:pPr>
            <a:r>
              <a:rPr lang="en-US" sz="2400" dirty="0"/>
              <a:t>Transition Economies</a:t>
            </a:r>
          </a:p>
          <a:p>
            <a:pPr marL="609600" indent="-609600">
              <a:lnSpc>
                <a:spcPct val="80000"/>
              </a:lnSpc>
              <a:buFont typeface="Wingdings" charset="0"/>
              <a:buChar char="n"/>
              <a:defRPr/>
            </a:pPr>
            <a:r>
              <a:rPr lang="en-US" sz="2400" dirty="0"/>
              <a:t>Generally they do not have sufficient control and responsibility mechanism needed for autonomous debt office</a:t>
            </a:r>
          </a:p>
          <a:p>
            <a:pPr marL="609600" indent="-609600">
              <a:lnSpc>
                <a:spcPct val="80000"/>
              </a:lnSpc>
              <a:buFont typeface="Wingdings" charset="0"/>
              <a:buChar char="n"/>
              <a:defRPr/>
            </a:pPr>
            <a:r>
              <a:rPr lang="en-US" sz="2400" dirty="0"/>
              <a:t>High degree of dependency between debt management and economic policies</a:t>
            </a:r>
          </a:p>
          <a:p>
            <a:pPr>
              <a:lnSpc>
                <a:spcPct val="80000"/>
              </a:lnSpc>
              <a:defRPr/>
            </a:pPr>
            <a:r>
              <a:rPr lang="en-US" sz="2400" dirty="0">
                <a:latin typeface="Wingdings"/>
                <a:ea typeface="Wingdings"/>
                <a:sym typeface="Wingdings"/>
              </a:rPr>
              <a:t>            </a:t>
            </a:r>
            <a:r>
              <a:rPr lang="en-US" dirty="0">
                <a:latin typeface="Wingdings"/>
                <a:ea typeface="Wingdings"/>
                <a:cs typeface="Wingdings"/>
                <a:sym typeface="Wingdings"/>
              </a:rPr>
              <a:t></a:t>
            </a:r>
            <a:endParaRPr lang="en-US" dirty="0">
              <a:ea typeface="+mn-ea"/>
              <a:cs typeface="+mn-cs"/>
            </a:endParaRPr>
          </a:p>
          <a:p>
            <a:pPr marL="609600" indent="-609600">
              <a:lnSpc>
                <a:spcPct val="80000"/>
              </a:lnSpc>
              <a:buFont typeface="Wingdings" charset="0"/>
              <a:buChar char="n"/>
              <a:defRPr/>
            </a:pPr>
            <a:r>
              <a:rPr lang="en-US" sz="2400" dirty="0"/>
              <a:t>unit within the structure of ministry of finance, but problem with employing experts</a:t>
            </a:r>
          </a:p>
        </p:txBody>
      </p:sp>
    </p:spTree>
    <p:extLst>
      <p:ext uri="{BB962C8B-B14F-4D97-AF65-F5344CB8AC3E}">
        <p14:creationId xmlns:p14="http://schemas.microsoft.com/office/powerpoint/2010/main" val="2492577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6370"/>
                                        </p:tgtEl>
                                        <p:attrNameLst>
                                          <p:attrName>style.visibility</p:attrName>
                                        </p:attrNameLst>
                                      </p:cBhvr>
                                      <p:to>
                                        <p:strVal val="visible"/>
                                      </p:to>
                                    </p:set>
                                    <p:animEffect transition="in" filter="fade">
                                      <p:cBhvr>
                                        <p:cTn id="7" dur="2000"/>
                                        <p:tgtEl>
                                          <p:spTgt spid="186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6371">
                                            <p:txEl>
                                              <p:pRg st="0" end="0"/>
                                            </p:txEl>
                                          </p:spTgt>
                                        </p:tgtEl>
                                        <p:attrNameLst>
                                          <p:attrName>style.visibility</p:attrName>
                                        </p:attrNameLst>
                                      </p:cBhvr>
                                      <p:to>
                                        <p:strVal val="visible"/>
                                      </p:to>
                                    </p:set>
                                    <p:animEffect transition="in" filter="fade">
                                      <p:cBhvr>
                                        <p:cTn id="12" dur="2000"/>
                                        <p:tgtEl>
                                          <p:spTgt spid="1863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6371">
                                            <p:txEl>
                                              <p:pRg st="1" end="1"/>
                                            </p:txEl>
                                          </p:spTgt>
                                        </p:tgtEl>
                                        <p:attrNameLst>
                                          <p:attrName>style.visibility</p:attrName>
                                        </p:attrNameLst>
                                      </p:cBhvr>
                                      <p:to>
                                        <p:strVal val="visible"/>
                                      </p:to>
                                    </p:set>
                                    <p:animEffect transition="in" filter="fade">
                                      <p:cBhvr>
                                        <p:cTn id="17" dur="2000"/>
                                        <p:tgtEl>
                                          <p:spTgt spid="1863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6371">
                                            <p:txEl>
                                              <p:pRg st="2" end="2"/>
                                            </p:txEl>
                                          </p:spTgt>
                                        </p:tgtEl>
                                        <p:attrNameLst>
                                          <p:attrName>style.visibility</p:attrName>
                                        </p:attrNameLst>
                                      </p:cBhvr>
                                      <p:to>
                                        <p:strVal val="visible"/>
                                      </p:to>
                                    </p:set>
                                    <p:animEffect transition="in" filter="fade">
                                      <p:cBhvr>
                                        <p:cTn id="22" dur="2000"/>
                                        <p:tgtEl>
                                          <p:spTgt spid="1863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6371">
                                            <p:txEl>
                                              <p:pRg st="3" end="3"/>
                                            </p:txEl>
                                          </p:spTgt>
                                        </p:tgtEl>
                                        <p:attrNameLst>
                                          <p:attrName>style.visibility</p:attrName>
                                        </p:attrNameLst>
                                      </p:cBhvr>
                                      <p:to>
                                        <p:strVal val="visible"/>
                                      </p:to>
                                    </p:set>
                                    <p:animEffect transition="in" filter="fade">
                                      <p:cBhvr>
                                        <p:cTn id="27" dur="2000"/>
                                        <p:tgtEl>
                                          <p:spTgt spid="1863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6371">
                                            <p:txEl>
                                              <p:pRg st="5" end="5"/>
                                            </p:txEl>
                                          </p:spTgt>
                                        </p:tgtEl>
                                        <p:attrNameLst>
                                          <p:attrName>style.visibility</p:attrName>
                                        </p:attrNameLst>
                                      </p:cBhvr>
                                      <p:to>
                                        <p:strVal val="visible"/>
                                      </p:to>
                                    </p:set>
                                    <p:animEffect transition="in" filter="fade">
                                      <p:cBhvr>
                                        <p:cTn id="32" dur="2000"/>
                                        <p:tgtEl>
                                          <p:spTgt spid="1863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6371">
                                            <p:txEl>
                                              <p:pRg st="6" end="6"/>
                                            </p:txEl>
                                          </p:spTgt>
                                        </p:tgtEl>
                                        <p:attrNameLst>
                                          <p:attrName>style.visibility</p:attrName>
                                        </p:attrNameLst>
                                      </p:cBhvr>
                                      <p:to>
                                        <p:strVal val="visible"/>
                                      </p:to>
                                    </p:set>
                                    <p:animEffect transition="in" filter="fade">
                                      <p:cBhvr>
                                        <p:cTn id="37" dur="2000"/>
                                        <p:tgtEl>
                                          <p:spTgt spid="18637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6371">
                                            <p:txEl>
                                              <p:pRg st="7" end="7"/>
                                            </p:txEl>
                                          </p:spTgt>
                                        </p:tgtEl>
                                        <p:attrNameLst>
                                          <p:attrName>style.visibility</p:attrName>
                                        </p:attrNameLst>
                                      </p:cBhvr>
                                      <p:to>
                                        <p:strVal val="visible"/>
                                      </p:to>
                                    </p:set>
                                    <p:animEffect transition="in" filter="fade">
                                      <p:cBhvr>
                                        <p:cTn id="42" dur="2000"/>
                                        <p:tgtEl>
                                          <p:spTgt spid="18637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6371">
                                            <p:txEl>
                                              <p:pRg st="8" end="8"/>
                                            </p:txEl>
                                          </p:spTgt>
                                        </p:tgtEl>
                                        <p:attrNameLst>
                                          <p:attrName>style.visibility</p:attrName>
                                        </p:attrNameLst>
                                      </p:cBhvr>
                                      <p:to>
                                        <p:strVal val="visible"/>
                                      </p:to>
                                    </p:set>
                                    <p:animEffect transition="in" filter="fade">
                                      <p:cBhvr>
                                        <p:cTn id="47" dur="2000"/>
                                        <p:tgtEl>
                                          <p:spTgt spid="18637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6371">
                                            <p:txEl>
                                              <p:pRg st="9" end="9"/>
                                            </p:txEl>
                                          </p:spTgt>
                                        </p:tgtEl>
                                        <p:attrNameLst>
                                          <p:attrName>style.visibility</p:attrName>
                                        </p:attrNameLst>
                                      </p:cBhvr>
                                      <p:to>
                                        <p:strVal val="visible"/>
                                      </p:to>
                                    </p:set>
                                    <p:animEffect transition="in" filter="fade">
                                      <p:cBhvr>
                                        <p:cTn id="52" dur="2000"/>
                                        <p:tgtEl>
                                          <p:spTgt spid="1863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p:bldP spid="1863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FFFDF7E8-2079-4BB3-AACC-682477901D8C}" type="slidenum">
              <a:rPr lang="cs-CZ" altLang="cs-CZ" sz="1000"/>
              <a:pPr>
                <a:spcBef>
                  <a:spcPct val="0"/>
                </a:spcBef>
                <a:buClrTx/>
                <a:buSzTx/>
                <a:buFontTx/>
                <a:buNone/>
              </a:pPr>
              <a:t>12</a:t>
            </a:fld>
            <a:endParaRPr lang="cs-CZ" altLang="cs-CZ" sz="1000"/>
          </a:p>
        </p:txBody>
      </p:sp>
      <p:sp>
        <p:nvSpPr>
          <p:cNvPr id="187394" name="Rectangle 2"/>
          <p:cNvSpPr>
            <a:spLocks noGrp="1" noChangeArrowheads="1"/>
          </p:cNvSpPr>
          <p:nvPr>
            <p:ph type="title"/>
          </p:nvPr>
        </p:nvSpPr>
        <p:spPr>
          <a:xfrm>
            <a:off x="2566988" y="96839"/>
            <a:ext cx="7046912" cy="1412875"/>
          </a:xfrm>
        </p:spPr>
        <p:txBody>
          <a:bodyPr/>
          <a:lstStyle/>
          <a:p>
            <a:pPr eaLnBrk="1" hangingPunct="1">
              <a:defRPr/>
            </a:pPr>
            <a:r>
              <a:rPr lang="en-US" sz="2400" dirty="0"/>
              <a:t>Organizational structure of debt management</a:t>
            </a:r>
            <a:br>
              <a:rPr lang="en-US" sz="2400" dirty="0"/>
            </a:br>
            <a:r>
              <a:rPr lang="en-US" sz="2400" dirty="0"/>
              <a:t>in the Czech Republic (model 1)</a:t>
            </a:r>
          </a:p>
        </p:txBody>
      </p:sp>
      <p:grpSp>
        <p:nvGrpSpPr>
          <p:cNvPr id="17412" name="Group 4"/>
          <p:cNvGrpSpPr>
            <a:grpSpLocks/>
          </p:cNvGrpSpPr>
          <p:nvPr/>
        </p:nvGrpSpPr>
        <p:grpSpPr bwMode="auto">
          <a:xfrm>
            <a:off x="2473326" y="1981200"/>
            <a:ext cx="7661275" cy="4114800"/>
            <a:chOff x="1637" y="8812"/>
            <a:chExt cx="7200" cy="3960"/>
          </a:xfrm>
        </p:grpSpPr>
        <p:sp>
          <p:nvSpPr>
            <p:cNvPr id="17413" name="AutoShape 5"/>
            <p:cNvSpPr>
              <a:spLocks noChangeArrowheads="1" noTextEdit="1"/>
            </p:cNvSpPr>
            <p:nvPr/>
          </p:nvSpPr>
          <p:spPr bwMode="auto">
            <a:xfrm>
              <a:off x="1637" y="8812"/>
              <a:ext cx="7200" cy="3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cxnSp>
          <p:nvCxnSpPr>
            <p:cNvPr id="17414" name="_s187398"/>
            <p:cNvCxnSpPr>
              <a:cxnSpLocks noChangeShapeType="1"/>
              <a:stCxn id="17424" idx="0"/>
              <a:endCxn id="17421" idx="2"/>
            </p:cNvCxnSpPr>
            <p:nvPr/>
          </p:nvCxnSpPr>
          <p:spPr bwMode="auto">
            <a:xfrm rot="5400000" flipH="1">
              <a:off x="6317" y="10612"/>
              <a:ext cx="360" cy="2520"/>
            </a:xfrm>
            <a:prstGeom prst="bentConnector3">
              <a:avLst>
                <a:gd name="adj1" fmla="val 45801"/>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7415" name="_s187399"/>
            <p:cNvCxnSpPr>
              <a:cxnSpLocks noChangeShapeType="1"/>
              <a:stCxn id="17423" idx="0"/>
              <a:endCxn id="17421" idx="2"/>
            </p:cNvCxnSpPr>
            <p:nvPr/>
          </p:nvCxnSpPr>
          <p:spPr bwMode="auto">
            <a:xfrm rot="-5400000">
              <a:off x="5058" y="11871"/>
              <a:ext cx="360"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7416" name="_s187400"/>
            <p:cNvCxnSpPr>
              <a:cxnSpLocks noChangeShapeType="1"/>
              <a:stCxn id="17422" idx="0"/>
              <a:endCxn id="17421" idx="2"/>
            </p:cNvCxnSpPr>
            <p:nvPr/>
          </p:nvCxnSpPr>
          <p:spPr bwMode="auto">
            <a:xfrm rot="-5400000">
              <a:off x="3797" y="10612"/>
              <a:ext cx="360" cy="2520"/>
            </a:xfrm>
            <a:prstGeom prst="bentConnector3">
              <a:avLst>
                <a:gd name="adj1" fmla="val 45801"/>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7417" name="_s187401"/>
            <p:cNvCxnSpPr>
              <a:cxnSpLocks noChangeShapeType="1"/>
              <a:stCxn id="17421" idx="0"/>
              <a:endCxn id="17420" idx="2"/>
            </p:cNvCxnSpPr>
            <p:nvPr/>
          </p:nvCxnSpPr>
          <p:spPr bwMode="auto">
            <a:xfrm rot="-5400000">
              <a:off x="5058" y="10791"/>
              <a:ext cx="360"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7418" name="_s187402"/>
            <p:cNvCxnSpPr>
              <a:cxnSpLocks noChangeShapeType="1"/>
              <a:stCxn id="17420" idx="0"/>
              <a:endCxn id="17419" idx="2"/>
            </p:cNvCxnSpPr>
            <p:nvPr/>
          </p:nvCxnSpPr>
          <p:spPr bwMode="auto">
            <a:xfrm rot="-5400000">
              <a:off x="5058" y="9711"/>
              <a:ext cx="360"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7419" name="_s187403"/>
            <p:cNvSpPr>
              <a:spLocks noChangeArrowheads="1"/>
            </p:cNvSpPr>
            <p:nvPr/>
          </p:nvSpPr>
          <p:spPr bwMode="auto">
            <a:xfrm>
              <a:off x="4157" y="8812"/>
              <a:ext cx="2160" cy="720"/>
            </a:xfrm>
            <a:prstGeom prst="roundRect">
              <a:avLst>
                <a:gd name="adj" fmla="val 16667"/>
              </a:avLst>
            </a:prstGeom>
            <a:solidFill>
              <a:srgbClr val="CCFF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700"/>
                <a:t>Ministry of Finance</a:t>
              </a:r>
              <a:endParaRPr lang="cs-CZ" altLang="cs-CZ" sz="3400"/>
            </a:p>
          </p:txBody>
        </p:sp>
        <p:sp>
          <p:nvSpPr>
            <p:cNvPr id="17420" name="_s187404"/>
            <p:cNvSpPr>
              <a:spLocks noChangeArrowheads="1"/>
            </p:cNvSpPr>
            <p:nvPr/>
          </p:nvSpPr>
          <p:spPr bwMode="auto">
            <a:xfrm>
              <a:off x="4157" y="9892"/>
              <a:ext cx="2160" cy="720"/>
            </a:xfrm>
            <a:prstGeom prst="roundRect">
              <a:avLst>
                <a:gd name="adj" fmla="val 16667"/>
              </a:avLst>
            </a:prstGeom>
            <a:solidFill>
              <a:srgbClr val="CCFF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cs-CZ" sz="1400"/>
                <a:t>Deputy Minister</a:t>
              </a:r>
              <a:endParaRPr lang="cs-CZ" altLang="cs-CZ" sz="1400"/>
            </a:p>
          </p:txBody>
        </p:sp>
        <p:sp>
          <p:nvSpPr>
            <p:cNvPr id="17421" name="_s187405"/>
            <p:cNvSpPr>
              <a:spLocks noChangeArrowheads="1"/>
            </p:cNvSpPr>
            <p:nvPr/>
          </p:nvSpPr>
          <p:spPr bwMode="auto">
            <a:xfrm>
              <a:off x="4157" y="10972"/>
              <a:ext cx="2160" cy="720"/>
            </a:xfrm>
            <a:prstGeom prst="roundRect">
              <a:avLst>
                <a:gd name="adj" fmla="val 16667"/>
              </a:avLst>
            </a:prstGeom>
            <a:solidFill>
              <a:srgbClr val="CCFF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cs-CZ" sz="1400"/>
                <a:t>Head of Debt and Financial Assets Management Department</a:t>
              </a:r>
              <a:endParaRPr lang="cs-CZ" altLang="cs-CZ" sz="3400"/>
            </a:p>
          </p:txBody>
        </p:sp>
        <p:sp>
          <p:nvSpPr>
            <p:cNvPr id="17422" name="_s187406"/>
            <p:cNvSpPr>
              <a:spLocks noChangeArrowheads="1"/>
            </p:cNvSpPr>
            <p:nvPr/>
          </p:nvSpPr>
          <p:spPr bwMode="auto">
            <a:xfrm>
              <a:off x="1637" y="12052"/>
              <a:ext cx="2160" cy="720"/>
            </a:xfrm>
            <a:prstGeom prst="roundRect">
              <a:avLst>
                <a:gd name="adj" fmla="val 16667"/>
              </a:avLst>
            </a:prstGeom>
            <a:solidFill>
              <a:srgbClr val="CCFF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cs-CZ" sz="1400"/>
                <a:t>Funding and Cash Management Unit</a:t>
              </a:r>
              <a:br>
                <a:rPr lang="en-US" altLang="cs-CZ" sz="1400"/>
              </a:br>
              <a:r>
                <a:rPr lang="en-US" altLang="cs-CZ" sz="1400"/>
                <a:t>(front-office)</a:t>
              </a:r>
              <a:endParaRPr lang="cs-CZ" altLang="cs-CZ" sz="1400"/>
            </a:p>
          </p:txBody>
        </p:sp>
        <p:sp>
          <p:nvSpPr>
            <p:cNvPr id="17423" name="_s187407"/>
            <p:cNvSpPr>
              <a:spLocks noChangeArrowheads="1"/>
            </p:cNvSpPr>
            <p:nvPr/>
          </p:nvSpPr>
          <p:spPr bwMode="auto">
            <a:xfrm>
              <a:off x="4157" y="12052"/>
              <a:ext cx="2160" cy="720"/>
            </a:xfrm>
            <a:prstGeom prst="roundRect">
              <a:avLst>
                <a:gd name="adj" fmla="val 16667"/>
              </a:avLst>
            </a:prstGeom>
            <a:solidFill>
              <a:srgbClr val="CCFF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cs-CZ" sz="1400"/>
                <a:t>Risk Management and Portfolio Strategy Unit</a:t>
              </a:r>
            </a:p>
            <a:p>
              <a:pPr algn="ctr" eaLnBrk="1" hangingPunct="1">
                <a:spcBef>
                  <a:spcPct val="0"/>
                </a:spcBef>
                <a:buClrTx/>
                <a:buSzTx/>
                <a:buFontTx/>
                <a:buNone/>
              </a:pPr>
              <a:r>
                <a:rPr lang="en-US" altLang="cs-CZ" sz="1400"/>
                <a:t>(middle-office)</a:t>
              </a:r>
              <a:endParaRPr lang="cs-CZ" altLang="cs-CZ" sz="1400"/>
            </a:p>
          </p:txBody>
        </p:sp>
        <p:sp>
          <p:nvSpPr>
            <p:cNvPr id="17424" name="_s187408"/>
            <p:cNvSpPr>
              <a:spLocks noChangeArrowheads="1"/>
            </p:cNvSpPr>
            <p:nvPr/>
          </p:nvSpPr>
          <p:spPr bwMode="auto">
            <a:xfrm>
              <a:off x="6677" y="12052"/>
              <a:ext cx="2160" cy="720"/>
            </a:xfrm>
            <a:prstGeom prst="roundRect">
              <a:avLst>
                <a:gd name="adj" fmla="val 16667"/>
              </a:avLst>
            </a:prstGeom>
            <a:solidFill>
              <a:srgbClr val="CCFF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cs-CZ" sz="1400"/>
                <a:t>Operations Settlement and Administration Unit</a:t>
              </a:r>
            </a:p>
            <a:p>
              <a:pPr algn="ctr" eaLnBrk="1" hangingPunct="1">
                <a:spcBef>
                  <a:spcPct val="0"/>
                </a:spcBef>
                <a:buClrTx/>
                <a:buSzTx/>
                <a:buFontTx/>
                <a:buNone/>
              </a:pPr>
              <a:r>
                <a:rPr lang="en-US" altLang="cs-CZ" sz="1400"/>
                <a:t>(back-office)</a:t>
              </a:r>
              <a:endParaRPr lang="cs-CZ" altLang="cs-CZ" sz="1400"/>
            </a:p>
          </p:txBody>
        </p:sp>
      </p:grpSp>
    </p:spTree>
    <p:extLst>
      <p:ext uri="{BB962C8B-B14F-4D97-AF65-F5344CB8AC3E}">
        <p14:creationId xmlns:p14="http://schemas.microsoft.com/office/powerpoint/2010/main" val="1329139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64E8E0D6-5D5B-4FD7-9D8D-3556B14CD958}" type="slidenum">
              <a:rPr lang="cs-CZ" altLang="cs-CZ" sz="1000"/>
              <a:pPr>
                <a:spcBef>
                  <a:spcPct val="0"/>
                </a:spcBef>
                <a:buClrTx/>
                <a:buSzTx/>
                <a:buFontTx/>
                <a:buNone/>
              </a:pPr>
              <a:t>13</a:t>
            </a:fld>
            <a:endParaRPr lang="cs-CZ" altLang="cs-CZ" sz="1000"/>
          </a:p>
        </p:txBody>
      </p:sp>
      <p:sp>
        <p:nvSpPr>
          <p:cNvPr id="18435" name="Rectangle 2"/>
          <p:cNvSpPr>
            <a:spLocks noGrp="1" noChangeArrowheads="1"/>
          </p:cNvSpPr>
          <p:nvPr>
            <p:ph type="title"/>
          </p:nvPr>
        </p:nvSpPr>
        <p:spPr>
          <a:xfrm>
            <a:off x="2455864" y="96839"/>
            <a:ext cx="7158037" cy="1316037"/>
          </a:xfrm>
        </p:spPr>
        <p:txBody>
          <a:bodyPr/>
          <a:lstStyle/>
          <a:p>
            <a:pPr eaLnBrk="1" hangingPunct="1"/>
            <a:r>
              <a:rPr lang="en-US" altLang="cs-CZ" sz="2000"/>
              <a:t>Organizational structure of debt management in New Zealand – New Zealand Debt Management Office (model 2)</a:t>
            </a:r>
          </a:p>
        </p:txBody>
      </p:sp>
      <p:grpSp>
        <p:nvGrpSpPr>
          <p:cNvPr id="18436" name="Group 13"/>
          <p:cNvGrpSpPr>
            <a:grpSpLocks noChangeAspect="1"/>
          </p:cNvGrpSpPr>
          <p:nvPr/>
        </p:nvGrpSpPr>
        <p:grpSpPr bwMode="auto">
          <a:xfrm>
            <a:off x="2473326" y="1981200"/>
            <a:ext cx="7661275" cy="4114800"/>
            <a:chOff x="2005" y="2054"/>
            <a:chExt cx="9117" cy="4536"/>
          </a:xfrm>
        </p:grpSpPr>
        <p:sp>
          <p:nvSpPr>
            <p:cNvPr id="18437" name="AutoShape 14"/>
            <p:cNvSpPr>
              <a:spLocks noChangeAspect="1" noChangeArrowheads="1" noTextEdit="1"/>
            </p:cNvSpPr>
            <p:nvPr/>
          </p:nvSpPr>
          <p:spPr bwMode="auto">
            <a:xfrm>
              <a:off x="2005" y="2054"/>
              <a:ext cx="9117" cy="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8438" name="AutoShape 15"/>
            <p:cNvSpPr>
              <a:spLocks noChangeArrowheads="1"/>
            </p:cNvSpPr>
            <p:nvPr/>
          </p:nvSpPr>
          <p:spPr bwMode="auto">
            <a:xfrm>
              <a:off x="8846" y="2731"/>
              <a:ext cx="2267" cy="455"/>
            </a:xfrm>
            <a:prstGeom prst="roundRect">
              <a:avLst>
                <a:gd name="adj" fmla="val 16667"/>
              </a:avLst>
            </a:prstGeom>
            <a:solidFill>
              <a:srgbClr val="FFCC99"/>
            </a:solidFill>
            <a:ln w="9525">
              <a:solidFill>
                <a:srgbClr val="000000"/>
              </a:solidFill>
              <a:round/>
              <a:headEnd/>
              <a:tailEnd/>
            </a:ln>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cs-CZ"/>
            </a:p>
          </p:txBody>
        </p:sp>
        <p:cxnSp>
          <p:nvCxnSpPr>
            <p:cNvPr id="18439" name="_s189456"/>
            <p:cNvCxnSpPr>
              <a:cxnSpLocks noChangeShapeType="1"/>
              <a:stCxn id="18451" idx="1"/>
              <a:endCxn id="18448" idx="2"/>
            </p:cNvCxnSpPr>
            <p:nvPr/>
          </p:nvCxnSpPr>
          <p:spPr bwMode="auto">
            <a:xfrm rot="10800000">
              <a:off x="4740" y="4549"/>
              <a:ext cx="912" cy="1814"/>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8440" name="_s189457"/>
            <p:cNvCxnSpPr>
              <a:cxnSpLocks noChangeShapeType="1"/>
              <a:stCxn id="18450" idx="1"/>
              <a:endCxn id="18448" idx="2"/>
            </p:cNvCxnSpPr>
            <p:nvPr/>
          </p:nvCxnSpPr>
          <p:spPr bwMode="auto">
            <a:xfrm rot="10800000">
              <a:off x="4740" y="4549"/>
              <a:ext cx="912" cy="1134"/>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8441" name="_s189458"/>
            <p:cNvCxnSpPr>
              <a:cxnSpLocks noChangeShapeType="1"/>
              <a:stCxn id="18449" idx="1"/>
              <a:endCxn id="18448" idx="2"/>
            </p:cNvCxnSpPr>
            <p:nvPr/>
          </p:nvCxnSpPr>
          <p:spPr bwMode="auto">
            <a:xfrm rot="10800000">
              <a:off x="4740" y="4549"/>
              <a:ext cx="912" cy="454"/>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8442" name="_s189459"/>
            <p:cNvCxnSpPr>
              <a:cxnSpLocks noChangeShapeType="1"/>
              <a:stCxn id="18448" idx="0"/>
              <a:endCxn id="18447" idx="2"/>
            </p:cNvCxnSpPr>
            <p:nvPr/>
          </p:nvCxnSpPr>
          <p:spPr bwMode="auto">
            <a:xfrm rot="-5400000">
              <a:off x="4627" y="3981"/>
              <a:ext cx="227"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8443" name="_s189460"/>
            <p:cNvCxnSpPr>
              <a:cxnSpLocks noChangeShapeType="1"/>
              <a:stCxn id="18447" idx="0"/>
              <a:endCxn id="18446" idx="2"/>
            </p:cNvCxnSpPr>
            <p:nvPr/>
          </p:nvCxnSpPr>
          <p:spPr bwMode="auto">
            <a:xfrm rot="-5400000">
              <a:off x="4627" y="3301"/>
              <a:ext cx="227"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8444" name="_s189461"/>
            <p:cNvCxnSpPr>
              <a:cxnSpLocks noChangeShapeType="1"/>
              <a:stCxn id="18446" idx="0"/>
              <a:endCxn id="18445" idx="2"/>
            </p:cNvCxnSpPr>
            <p:nvPr/>
          </p:nvCxnSpPr>
          <p:spPr bwMode="auto">
            <a:xfrm rot="-5400000">
              <a:off x="4627" y="2621"/>
              <a:ext cx="227"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8445" name="_s189462"/>
            <p:cNvSpPr>
              <a:spLocks noChangeArrowheads="1"/>
            </p:cNvSpPr>
            <p:nvPr/>
          </p:nvSpPr>
          <p:spPr bwMode="auto">
            <a:xfrm>
              <a:off x="2005" y="2054"/>
              <a:ext cx="5470" cy="454"/>
            </a:xfrm>
            <a:prstGeom prst="roundRect">
              <a:avLst>
                <a:gd name="adj" fmla="val 16667"/>
              </a:avLst>
            </a:prstGeom>
            <a:solidFill>
              <a:srgbClr val="FFCC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400"/>
                <a:t>Minister of Finance</a:t>
              </a:r>
              <a:endParaRPr lang="cs-CZ" altLang="cs-CZ" sz="2600"/>
            </a:p>
          </p:txBody>
        </p:sp>
        <p:sp>
          <p:nvSpPr>
            <p:cNvPr id="18446" name="_s189463"/>
            <p:cNvSpPr>
              <a:spLocks noChangeArrowheads="1"/>
            </p:cNvSpPr>
            <p:nvPr/>
          </p:nvSpPr>
          <p:spPr bwMode="auto">
            <a:xfrm>
              <a:off x="2005" y="2735"/>
              <a:ext cx="5470" cy="453"/>
            </a:xfrm>
            <a:prstGeom prst="roundRect">
              <a:avLst>
                <a:gd name="adj" fmla="val 16667"/>
              </a:avLst>
            </a:prstGeom>
            <a:solidFill>
              <a:srgbClr val="FFCC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400"/>
                <a:t>Secretary to the Treasury</a:t>
              </a:r>
              <a:endParaRPr lang="cs-CZ" altLang="cs-CZ" sz="2600"/>
            </a:p>
          </p:txBody>
        </p:sp>
        <p:sp>
          <p:nvSpPr>
            <p:cNvPr id="18447" name="_s189464"/>
            <p:cNvSpPr>
              <a:spLocks noChangeArrowheads="1"/>
            </p:cNvSpPr>
            <p:nvPr/>
          </p:nvSpPr>
          <p:spPr bwMode="auto">
            <a:xfrm>
              <a:off x="2005" y="3415"/>
              <a:ext cx="5470" cy="453"/>
            </a:xfrm>
            <a:prstGeom prst="roundRect">
              <a:avLst>
                <a:gd name="adj" fmla="val 16667"/>
              </a:avLst>
            </a:prstGeom>
            <a:solidFill>
              <a:srgbClr val="FFCC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400"/>
                <a:t>Branch Manager, Asset and Liability Management Branch</a:t>
              </a:r>
              <a:endParaRPr lang="cs-CZ" altLang="cs-CZ" sz="2600"/>
            </a:p>
          </p:txBody>
        </p:sp>
        <p:sp>
          <p:nvSpPr>
            <p:cNvPr id="18448" name="_s189465"/>
            <p:cNvSpPr>
              <a:spLocks noChangeArrowheads="1"/>
            </p:cNvSpPr>
            <p:nvPr/>
          </p:nvSpPr>
          <p:spPr bwMode="auto">
            <a:xfrm>
              <a:off x="2005" y="4095"/>
              <a:ext cx="5470" cy="454"/>
            </a:xfrm>
            <a:prstGeom prst="roundRect">
              <a:avLst>
                <a:gd name="adj" fmla="val 16667"/>
              </a:avLst>
            </a:prstGeom>
            <a:solidFill>
              <a:srgbClr val="FFCC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400"/>
                <a:t>Treasurer, New Zealand Debt Managemet Office</a:t>
              </a:r>
              <a:endParaRPr lang="cs-CZ" altLang="cs-CZ" sz="2600"/>
            </a:p>
          </p:txBody>
        </p:sp>
        <p:sp>
          <p:nvSpPr>
            <p:cNvPr id="18449" name="_s189466"/>
            <p:cNvSpPr>
              <a:spLocks noChangeArrowheads="1"/>
            </p:cNvSpPr>
            <p:nvPr/>
          </p:nvSpPr>
          <p:spPr bwMode="auto">
            <a:xfrm>
              <a:off x="5652" y="4776"/>
              <a:ext cx="5470" cy="453"/>
            </a:xfrm>
            <a:prstGeom prst="roundRect">
              <a:avLst>
                <a:gd name="adj" fmla="val 16667"/>
              </a:avLst>
            </a:prstGeom>
            <a:solidFill>
              <a:srgbClr val="FFCC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400"/>
                <a:t>Portfolio Management (front-office)</a:t>
              </a:r>
              <a:endParaRPr lang="cs-CZ" altLang="cs-CZ" sz="2600"/>
            </a:p>
          </p:txBody>
        </p:sp>
        <p:sp>
          <p:nvSpPr>
            <p:cNvPr id="18450" name="_s189467"/>
            <p:cNvSpPr>
              <a:spLocks noChangeArrowheads="1"/>
            </p:cNvSpPr>
            <p:nvPr/>
          </p:nvSpPr>
          <p:spPr bwMode="auto">
            <a:xfrm>
              <a:off x="5652" y="5456"/>
              <a:ext cx="5470" cy="453"/>
            </a:xfrm>
            <a:prstGeom prst="roundRect">
              <a:avLst>
                <a:gd name="adj" fmla="val 16667"/>
              </a:avLst>
            </a:prstGeom>
            <a:solidFill>
              <a:srgbClr val="FFCC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400"/>
                <a:t>Risk Policy and Balance Sheet (middle-office)</a:t>
              </a:r>
              <a:endParaRPr lang="cs-CZ" altLang="cs-CZ" sz="2600"/>
            </a:p>
          </p:txBody>
        </p:sp>
        <p:sp>
          <p:nvSpPr>
            <p:cNvPr id="18451" name="_s189468"/>
            <p:cNvSpPr>
              <a:spLocks noChangeArrowheads="1"/>
            </p:cNvSpPr>
            <p:nvPr/>
          </p:nvSpPr>
          <p:spPr bwMode="auto">
            <a:xfrm>
              <a:off x="5652" y="6136"/>
              <a:ext cx="5470" cy="454"/>
            </a:xfrm>
            <a:prstGeom prst="roundRect">
              <a:avLst>
                <a:gd name="adj" fmla="val 16667"/>
              </a:avLst>
            </a:prstGeom>
            <a:solidFill>
              <a:srgbClr val="FFCC99"/>
            </a:solidFill>
            <a:ln w="9525">
              <a:solidFill>
                <a:srgbClr val="000000"/>
              </a:solidFill>
              <a:round/>
              <a:headEnd/>
              <a:tailEnd/>
            </a:ln>
          </p:spPr>
          <p:txBody>
            <a:bodyPr lIns="0" tIns="0" rIns="0" bIns="0"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400"/>
                <a:t>Accounting and Transactional Service (back-office)</a:t>
              </a:r>
              <a:endParaRPr lang="cs-CZ" altLang="cs-CZ" sz="2600"/>
            </a:p>
          </p:txBody>
        </p:sp>
        <p:grpSp>
          <p:nvGrpSpPr>
            <p:cNvPr id="18452" name="Group 29"/>
            <p:cNvGrpSpPr>
              <a:grpSpLocks/>
            </p:cNvGrpSpPr>
            <p:nvPr/>
          </p:nvGrpSpPr>
          <p:grpSpPr bwMode="auto">
            <a:xfrm>
              <a:off x="7489" y="2774"/>
              <a:ext cx="3481" cy="1548"/>
              <a:chOff x="7489" y="2774"/>
              <a:chExt cx="3481" cy="1548"/>
            </a:xfrm>
          </p:grpSpPr>
          <p:sp>
            <p:nvSpPr>
              <p:cNvPr id="18453" name="Line 30"/>
              <p:cNvSpPr>
                <a:spLocks noChangeShapeType="1"/>
              </p:cNvSpPr>
              <p:nvPr/>
            </p:nvSpPr>
            <p:spPr bwMode="auto">
              <a:xfrm>
                <a:off x="7489" y="2952"/>
                <a:ext cx="137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cxnSp>
            <p:nvCxnSpPr>
              <p:cNvPr id="18454" name="AutoShape 31"/>
              <p:cNvCxnSpPr>
                <a:cxnSpLocks noChangeShapeType="1"/>
              </p:cNvCxnSpPr>
              <p:nvPr/>
            </p:nvCxnSpPr>
            <p:spPr bwMode="auto">
              <a:xfrm flipV="1">
                <a:off x="7502" y="3186"/>
                <a:ext cx="2505" cy="1136"/>
              </a:xfrm>
              <a:prstGeom prst="bentConnector2">
                <a:avLst/>
              </a:prstGeom>
              <a:noFill/>
              <a:ln w="9525">
                <a:solidFill>
                  <a:srgbClr val="000000"/>
                </a:solidFill>
                <a:prstDash val="dash"/>
                <a:miter lim="800000"/>
                <a:headEnd/>
                <a:tailEnd/>
              </a:ln>
              <a:extLst>
                <a:ext uri="{909E8E84-426E-40DD-AFC4-6F175D3DCCD1}">
                  <a14:hiddenFill xmlns:a14="http://schemas.microsoft.com/office/drawing/2010/main">
                    <a:noFill/>
                  </a14:hiddenFill>
                </a:ext>
              </a:extLst>
            </p:spPr>
          </p:cxnSp>
          <p:sp>
            <p:nvSpPr>
              <p:cNvPr id="18455" name="Line 32"/>
              <p:cNvSpPr>
                <a:spLocks noChangeShapeType="1"/>
              </p:cNvSpPr>
              <p:nvPr/>
            </p:nvSpPr>
            <p:spPr bwMode="auto">
              <a:xfrm>
                <a:off x="7518" y="3674"/>
                <a:ext cx="2524"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8456" name="Text Box 33"/>
              <p:cNvSpPr txBox="1">
                <a:spLocks noChangeArrowheads="1"/>
              </p:cNvSpPr>
              <p:nvPr/>
            </p:nvSpPr>
            <p:spPr bwMode="auto">
              <a:xfrm>
                <a:off x="8874" y="2770"/>
                <a:ext cx="2101"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cs-CZ" altLang="cs-CZ" sz="1000">
                    <a:solidFill>
                      <a:srgbClr val="000000"/>
                    </a:solidFill>
                  </a:rPr>
                  <a:t>Advisory Board</a:t>
                </a:r>
                <a:endParaRPr lang="cs-CZ" altLang="cs-CZ"/>
              </a:p>
            </p:txBody>
          </p:sp>
        </p:grpSp>
      </p:grpSp>
    </p:spTree>
    <p:extLst>
      <p:ext uri="{BB962C8B-B14F-4D97-AF65-F5344CB8AC3E}">
        <p14:creationId xmlns:p14="http://schemas.microsoft.com/office/powerpoint/2010/main" val="1582729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75A61150-5736-4FA5-B16E-6CFF3FF2A729}" type="slidenum">
              <a:rPr lang="cs-CZ" altLang="cs-CZ" sz="1000"/>
              <a:pPr>
                <a:spcBef>
                  <a:spcPct val="0"/>
                </a:spcBef>
                <a:buClrTx/>
                <a:buSzTx/>
                <a:buFontTx/>
                <a:buNone/>
              </a:pPr>
              <a:t>14</a:t>
            </a:fld>
            <a:endParaRPr lang="cs-CZ" altLang="cs-CZ" sz="1000"/>
          </a:p>
        </p:txBody>
      </p:sp>
      <p:sp>
        <p:nvSpPr>
          <p:cNvPr id="19459" name="Rectangle 31"/>
          <p:cNvSpPr>
            <a:spLocks noGrp="1" noChangeArrowheads="1"/>
          </p:cNvSpPr>
          <p:nvPr>
            <p:ph type="title"/>
          </p:nvPr>
        </p:nvSpPr>
        <p:spPr/>
        <p:txBody>
          <a:bodyPr/>
          <a:lstStyle/>
          <a:p>
            <a:pPr eaLnBrk="1" hangingPunct="1"/>
            <a:r>
              <a:rPr lang="en-US" altLang="cs-CZ" sz="2400"/>
              <a:t>Organizational structure of debt management in Sweden – Swedish National Debt Office (model 3)</a:t>
            </a:r>
          </a:p>
        </p:txBody>
      </p:sp>
      <p:pic>
        <p:nvPicPr>
          <p:cNvPr id="19460"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08214" y="1700213"/>
            <a:ext cx="7488237" cy="497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86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69015017-0FE4-43A9-886F-14E53A71155A}" type="slidenum">
              <a:rPr lang="cs-CZ" altLang="cs-CZ" sz="1000"/>
              <a:pPr>
                <a:spcBef>
                  <a:spcPct val="0"/>
                </a:spcBef>
                <a:buClrTx/>
                <a:buSzTx/>
                <a:buFontTx/>
                <a:buNone/>
              </a:pPr>
              <a:t>15</a:t>
            </a:fld>
            <a:endParaRPr lang="cs-CZ" altLang="cs-CZ" sz="1000"/>
          </a:p>
        </p:txBody>
      </p:sp>
      <p:sp>
        <p:nvSpPr>
          <p:cNvPr id="190466" name="Rectangle 2"/>
          <p:cNvSpPr>
            <a:spLocks noGrp="1" noChangeArrowheads="1"/>
          </p:cNvSpPr>
          <p:nvPr>
            <p:ph type="title"/>
          </p:nvPr>
        </p:nvSpPr>
        <p:spPr>
          <a:xfrm>
            <a:off x="2640014" y="96839"/>
            <a:ext cx="6973887" cy="1412875"/>
          </a:xfrm>
        </p:spPr>
        <p:txBody>
          <a:bodyPr/>
          <a:lstStyle/>
          <a:p>
            <a:pPr eaLnBrk="1" hangingPunct="1">
              <a:defRPr/>
            </a:pPr>
            <a:r>
              <a:rPr lang="en-US" sz="2800" dirty="0"/>
              <a:t>Organizational structure of debt management in Denmark (model 4)</a:t>
            </a:r>
          </a:p>
        </p:txBody>
      </p:sp>
      <p:pic>
        <p:nvPicPr>
          <p:cNvPr id="2048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89138"/>
            <a:ext cx="91440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6383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A2859418-0DE0-42A7-B43B-4F836E31C20E}" type="slidenum">
              <a:rPr lang="cs-CZ" altLang="cs-CZ" sz="1000"/>
              <a:pPr>
                <a:spcBef>
                  <a:spcPct val="0"/>
                </a:spcBef>
                <a:buClrTx/>
                <a:buSzTx/>
                <a:buFontTx/>
                <a:buNone/>
              </a:pPr>
              <a:t>16</a:t>
            </a:fld>
            <a:endParaRPr lang="cs-CZ" altLang="cs-CZ" sz="1000"/>
          </a:p>
        </p:txBody>
      </p:sp>
      <p:sp>
        <p:nvSpPr>
          <p:cNvPr id="206850" name="Rectangle 2"/>
          <p:cNvSpPr>
            <a:spLocks noGrp="1" noChangeArrowheads="1"/>
          </p:cNvSpPr>
          <p:nvPr>
            <p:ph type="title"/>
          </p:nvPr>
        </p:nvSpPr>
        <p:spPr>
          <a:xfrm>
            <a:off x="2455864" y="96839"/>
            <a:ext cx="7158037" cy="1316037"/>
          </a:xfrm>
        </p:spPr>
        <p:txBody>
          <a:bodyPr/>
          <a:lstStyle/>
          <a:p>
            <a:pPr eaLnBrk="1" hangingPunct="1">
              <a:defRPr/>
            </a:pPr>
            <a:r>
              <a:rPr lang="en-US" sz="3600" dirty="0"/>
              <a:t>Risks Management </a:t>
            </a:r>
          </a:p>
        </p:txBody>
      </p:sp>
      <p:graphicFrame>
        <p:nvGraphicFramePr>
          <p:cNvPr id="206913" name="Group 65"/>
          <p:cNvGraphicFramePr>
            <a:graphicFrameLocks noGrp="1"/>
          </p:cNvGraphicFramePr>
          <p:nvPr/>
        </p:nvGraphicFramePr>
        <p:xfrm>
          <a:off x="2927351" y="1628775"/>
          <a:ext cx="6264275" cy="2833772"/>
        </p:xfrm>
        <a:graphic>
          <a:graphicData uri="http://schemas.openxmlformats.org/drawingml/2006/table">
            <a:tbl>
              <a:tblPr/>
              <a:tblGrid>
                <a:gridCol w="1954799">
                  <a:extLst>
                    <a:ext uri="{9D8B030D-6E8A-4147-A177-3AD203B41FA5}">
                      <a16:colId xmlns:a16="http://schemas.microsoft.com/office/drawing/2014/main" val="20000"/>
                    </a:ext>
                  </a:extLst>
                </a:gridCol>
                <a:gridCol w="4309476">
                  <a:extLst>
                    <a:ext uri="{9D8B030D-6E8A-4147-A177-3AD203B41FA5}">
                      <a16:colId xmlns:a16="http://schemas.microsoft.com/office/drawing/2014/main" val="20001"/>
                    </a:ext>
                  </a:extLst>
                </a:gridCol>
              </a:tblGrid>
              <a:tr h="3681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charset="0"/>
                          <a:ea typeface="ＭＳ Ｐゴシック" charset="0"/>
                          <a:cs typeface="Times New Roman" charset="0"/>
                        </a:rPr>
                        <a:t>Risks</a:t>
                      </a:r>
                      <a:endParaRPr kumimoji="0" lang="cs-CZ" sz="1600" b="0" i="0" u="none" strike="noStrike" cap="none" normalizeH="0" baseline="0">
                        <a:ln>
                          <a:noFill/>
                        </a:ln>
                        <a:solidFill>
                          <a:schemeClr val="tx1"/>
                        </a:solidFill>
                        <a:effectLst/>
                        <a:latin typeface="Arial" charset="0"/>
                        <a:ea typeface="ＭＳ Ｐゴシック" charset="0"/>
                      </a:endParaRP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charset="0"/>
                          <a:ea typeface="ＭＳ Ｐゴシック" charset="0"/>
                        </a:rPr>
                        <a:t>Instruments/Indicators</a:t>
                      </a: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6708">
                <a:tc>
                  <a:txBody>
                    <a:bodyPr/>
                    <a:lstStyle/>
                    <a:p>
                      <a:r>
                        <a:rPr lang="en-US" sz="1600" b="0" noProof="0"/>
                        <a:t>Refinancing Risk</a:t>
                      </a: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kumimoji="0" lang="en-US" sz="1600" b="0" i="0" u="none" strike="noStrike" cap="none" normalizeH="0" baseline="0" noProof="0">
                          <a:ln>
                            <a:noFill/>
                          </a:ln>
                          <a:solidFill>
                            <a:schemeClr val="tx1"/>
                          </a:solidFill>
                          <a:effectLst/>
                          <a:latin typeface="Arial" charset="0"/>
                          <a:ea typeface="ＭＳ Ｐゴシック" charset="0"/>
                          <a:cs typeface="Times New Roman" charset="0"/>
                        </a:rPr>
                        <a:t> </a:t>
                      </a:r>
                      <a:r>
                        <a:rPr lang="en-US" sz="1600" noProof="0"/>
                        <a:t>share of short-term debt</a:t>
                      </a:r>
                    </a:p>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lang="en-US" sz="1600" noProof="0"/>
                        <a:t> share of medium-term debt</a:t>
                      </a:r>
                    </a:p>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kumimoji="0" lang="en-US" sz="1600" b="0" i="0" u="none" strike="noStrike" cap="none" normalizeH="0" baseline="0" noProof="0">
                          <a:ln>
                            <a:noFill/>
                          </a:ln>
                          <a:solidFill>
                            <a:schemeClr val="tx1"/>
                          </a:solidFill>
                          <a:effectLst/>
                          <a:latin typeface="Arial" charset="0"/>
                          <a:ea typeface="ＭＳ Ｐゴシック" charset="0"/>
                          <a:cs typeface="Times New Roman" charset="0"/>
                        </a:rPr>
                        <a:t> average time to maturity</a:t>
                      </a:r>
                    </a:p>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kumimoji="0" lang="en-US" sz="1600" b="0" i="0" u="none" strike="noStrike" cap="none" normalizeH="0" baseline="0" noProof="0">
                          <a:ln>
                            <a:noFill/>
                          </a:ln>
                          <a:solidFill>
                            <a:schemeClr val="tx1"/>
                          </a:solidFill>
                          <a:effectLst/>
                          <a:latin typeface="Arial" charset="0"/>
                          <a:ea typeface="ＭＳ Ｐゴシック" charset="0"/>
                          <a:cs typeface="Times New Roman" charset="0"/>
                        </a:rPr>
                        <a:t> the maturity profile</a:t>
                      </a:r>
                      <a:endParaRPr kumimoji="0" lang="en-US" sz="1600" b="0" i="0" u="none" strike="noStrike" cap="none" normalizeH="0" baseline="0" noProof="0">
                        <a:ln>
                          <a:noFill/>
                        </a:ln>
                        <a:solidFill>
                          <a:schemeClr val="tx1"/>
                        </a:solidFill>
                        <a:effectLst/>
                        <a:latin typeface="Arial" charset="0"/>
                        <a:ea typeface="ＭＳ Ｐゴシック" charset="0"/>
                      </a:endParaRP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880">
                <a:tc>
                  <a:txBody>
                    <a:bodyPr/>
                    <a:lstStyle/>
                    <a:p>
                      <a:r>
                        <a:rPr lang="en-US" sz="1600" b="0" noProof="0"/>
                        <a:t>Interest Rate Risk</a:t>
                      </a: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kumimoji="0" lang="en-US" sz="1600" b="0" i="0" u="none" strike="noStrike" cap="none" normalizeH="0" baseline="0" noProof="0">
                          <a:ln>
                            <a:noFill/>
                          </a:ln>
                          <a:solidFill>
                            <a:schemeClr val="tx1"/>
                          </a:solidFill>
                          <a:effectLst/>
                          <a:latin typeface="Arial" charset="0"/>
                          <a:ea typeface="ＭＳ Ｐゴシック" charset="0"/>
                          <a:cs typeface="Times New Roman" charset="0"/>
                        </a:rPr>
                        <a:t> </a:t>
                      </a:r>
                      <a:r>
                        <a:rPr lang="en-US" sz="1600" noProof="0"/>
                        <a:t>average time to re-fixing</a:t>
                      </a:r>
                    </a:p>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lang="en-US" sz="1600" noProof="0"/>
                        <a:t> interest re-fixing within 1 year</a:t>
                      </a:r>
                    </a:p>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kumimoji="0" lang="en-US" sz="1600" b="0" i="0" u="none" strike="noStrike" cap="none" normalizeH="0" baseline="0" noProof="0">
                          <a:ln>
                            <a:noFill/>
                          </a:ln>
                          <a:solidFill>
                            <a:schemeClr val="tx1"/>
                          </a:solidFill>
                          <a:effectLst/>
                          <a:latin typeface="Arial" charset="0"/>
                          <a:ea typeface="ＭＳ Ｐゴシック" charset="0"/>
                          <a:cs typeface="Times New Roman" charset="0"/>
                        </a:rPr>
                        <a:t> Cost-at-Risk</a:t>
                      </a:r>
                      <a:endParaRPr kumimoji="0" lang="en-US" sz="1600" b="0" i="0" u="none" strike="noStrike" cap="none" normalizeH="0" baseline="0" noProof="0">
                        <a:ln>
                          <a:noFill/>
                        </a:ln>
                        <a:solidFill>
                          <a:schemeClr val="tx1"/>
                        </a:solidFill>
                        <a:effectLst/>
                        <a:latin typeface="Arial" charset="0"/>
                        <a:ea typeface="ＭＳ Ｐゴシック" charset="0"/>
                      </a:endParaRP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5981">
                <a:tc>
                  <a:txBody>
                    <a:bodyPr/>
                    <a:lstStyle/>
                    <a:p>
                      <a:r>
                        <a:rPr lang="en-US" sz="1600" b="0" noProof="0"/>
                        <a:t>Currency risk</a:t>
                      </a: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Times New Roman" charset="0"/>
                        <a:buChar char="-"/>
                        <a:tabLst>
                          <a:tab pos="241300" algn="l"/>
                        </a:tabLst>
                      </a:pPr>
                      <a:r>
                        <a:rPr kumimoji="0" lang="en-US" sz="1600" b="0" i="0" u="none" strike="noStrike" cap="none" normalizeH="0" baseline="0" noProof="0" dirty="0">
                          <a:ln>
                            <a:noFill/>
                          </a:ln>
                          <a:solidFill>
                            <a:schemeClr val="tx1"/>
                          </a:solidFill>
                          <a:effectLst/>
                          <a:latin typeface="Arial" charset="0"/>
                          <a:ea typeface="ＭＳ Ｐゴシック" charset="0"/>
                          <a:cs typeface="Times New Roman" charset="0"/>
                        </a:rPr>
                        <a:t> </a:t>
                      </a:r>
                      <a:r>
                        <a:rPr lang="en-US" sz="1600" noProof="0" dirty="0"/>
                        <a:t>net foreign-currency exposure of the debt</a:t>
                      </a:r>
                      <a:endParaRPr kumimoji="0" lang="en-US" sz="1600" b="0" i="0" u="none" strike="noStrike" cap="none" normalizeH="0" baseline="0" noProof="0" dirty="0">
                        <a:ln>
                          <a:noFill/>
                        </a:ln>
                        <a:solidFill>
                          <a:schemeClr val="tx1"/>
                        </a:solidFill>
                        <a:effectLst/>
                        <a:latin typeface="Arial" charset="0"/>
                        <a:ea typeface="ＭＳ Ｐゴシック" charset="0"/>
                      </a:endParaRPr>
                    </a:p>
                  </a:txBody>
                  <a:tcPr marL="91434" marR="91434" marT="45698" marB="4569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0741" name="Text Box 56"/>
          <p:cNvSpPr txBox="1">
            <a:spLocks noChangeArrowheads="1"/>
          </p:cNvSpPr>
          <p:nvPr/>
        </p:nvSpPr>
        <p:spPr bwMode="auto">
          <a:xfrm>
            <a:off x="2424113" y="4724400"/>
            <a:ext cx="8064500"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cs-CZ" sz="1600"/>
              <a:t>Other types of risks connected with debt portfolio:</a:t>
            </a:r>
          </a:p>
          <a:p>
            <a:pPr eaLnBrk="1" hangingPunct="1">
              <a:spcBef>
                <a:spcPct val="50000"/>
              </a:spcBef>
              <a:buFontTx/>
              <a:buChar char="•"/>
            </a:pPr>
            <a:r>
              <a:rPr lang="en-US" altLang="cs-CZ" sz="1600"/>
              <a:t> liquidity risk			</a:t>
            </a:r>
          </a:p>
          <a:p>
            <a:pPr eaLnBrk="1" hangingPunct="1">
              <a:spcBef>
                <a:spcPct val="50000"/>
              </a:spcBef>
              <a:buFontTx/>
              <a:buChar char="•"/>
            </a:pPr>
            <a:r>
              <a:rPr lang="en-US" altLang="cs-CZ" sz="1600"/>
              <a:t> counterpart risk</a:t>
            </a:r>
          </a:p>
          <a:p>
            <a:pPr eaLnBrk="1" hangingPunct="1">
              <a:spcBef>
                <a:spcPct val="50000"/>
              </a:spcBef>
              <a:buFontTx/>
              <a:buChar char="•"/>
            </a:pPr>
            <a:r>
              <a:rPr lang="en-US" altLang="cs-CZ" sz="1600"/>
              <a:t> credit risk</a:t>
            </a:r>
          </a:p>
          <a:p>
            <a:pPr eaLnBrk="1" hangingPunct="1">
              <a:spcBef>
                <a:spcPct val="50000"/>
              </a:spcBef>
              <a:buFontTx/>
              <a:buChar char="•"/>
            </a:pPr>
            <a:r>
              <a:rPr lang="en-US" altLang="cs-CZ" sz="1600"/>
              <a:t> operative risk</a:t>
            </a:r>
          </a:p>
        </p:txBody>
      </p:sp>
    </p:spTree>
    <p:extLst>
      <p:ext uri="{BB962C8B-B14F-4D97-AF65-F5344CB8AC3E}">
        <p14:creationId xmlns:p14="http://schemas.microsoft.com/office/powerpoint/2010/main" val="130801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A16E6CEE-FD84-422C-8DC5-D21BCB61541E}" type="slidenum">
              <a:rPr lang="cs-CZ" altLang="cs-CZ" sz="1000"/>
              <a:pPr>
                <a:spcBef>
                  <a:spcPct val="0"/>
                </a:spcBef>
                <a:buClrTx/>
                <a:buSzTx/>
                <a:buFontTx/>
                <a:buNone/>
              </a:pPr>
              <a:t>17</a:t>
            </a:fld>
            <a:endParaRPr lang="cs-CZ" altLang="cs-CZ" sz="1000"/>
          </a:p>
        </p:txBody>
      </p:sp>
      <p:sp>
        <p:nvSpPr>
          <p:cNvPr id="191490" name="Rectangle 2"/>
          <p:cNvSpPr>
            <a:spLocks noGrp="1" noChangeArrowheads="1"/>
          </p:cNvSpPr>
          <p:nvPr>
            <p:ph type="title"/>
          </p:nvPr>
        </p:nvSpPr>
        <p:spPr/>
        <p:txBody>
          <a:bodyPr/>
          <a:lstStyle/>
          <a:p>
            <a:pPr eaLnBrk="1" hangingPunct="1">
              <a:defRPr/>
            </a:pPr>
            <a:r>
              <a:rPr lang="en-US" sz="3000" dirty="0"/>
              <a:t>Conclusions</a:t>
            </a:r>
          </a:p>
        </p:txBody>
      </p:sp>
      <p:sp>
        <p:nvSpPr>
          <p:cNvPr id="191491" name="Rectangle 3"/>
          <p:cNvSpPr>
            <a:spLocks noGrp="1" noChangeArrowheads="1"/>
          </p:cNvSpPr>
          <p:nvPr>
            <p:ph type="body" idx="1"/>
          </p:nvPr>
        </p:nvSpPr>
        <p:spPr>
          <a:xfrm>
            <a:off x="2473326" y="1981201"/>
            <a:ext cx="7661275" cy="4543425"/>
          </a:xfrm>
        </p:spPr>
        <p:txBody>
          <a:bodyPr/>
          <a:lstStyle/>
          <a:p>
            <a:pPr eaLnBrk="1" hangingPunct="1"/>
            <a:r>
              <a:rPr lang="en-US" altLang="cs-CZ" sz="2200"/>
              <a:t>Debt management is an important instrument of fiscal policy, its usage can help optimize size and structure of the government debt.</a:t>
            </a:r>
          </a:p>
          <a:p>
            <a:pPr eaLnBrk="1" hangingPunct="1"/>
            <a:r>
              <a:rPr lang="en-US" altLang="cs-CZ" sz="2200"/>
              <a:t>Stable legal environment, sufficiently developed domestic financial market and access on foreign financial markets are essential conditions of the successful debt management </a:t>
            </a:r>
          </a:p>
          <a:p>
            <a:pPr eaLnBrk="1" hangingPunct="1"/>
            <a:r>
              <a:rPr lang="en-US" altLang="cs-CZ" sz="2200"/>
              <a:t>Proper setting of relationships between the debt management actors, responsibilities, reporting and supervisory structures, as well as specification of the government balance extent and adjusting of the strategic targets are more important than an institutional model.</a:t>
            </a:r>
            <a:endParaRPr lang="cs-CZ" altLang="cs-CZ" sz="2200"/>
          </a:p>
        </p:txBody>
      </p:sp>
    </p:spTree>
    <p:extLst>
      <p:ext uri="{BB962C8B-B14F-4D97-AF65-F5344CB8AC3E}">
        <p14:creationId xmlns:p14="http://schemas.microsoft.com/office/powerpoint/2010/main" val="11181540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1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1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3957D232-F68F-47AB-9454-4FE7D8663ACA}" type="slidenum">
              <a:rPr lang="cs-CZ" altLang="cs-CZ" sz="1000"/>
              <a:pPr>
                <a:spcBef>
                  <a:spcPct val="0"/>
                </a:spcBef>
                <a:buClrTx/>
                <a:buSzTx/>
                <a:buFontTx/>
                <a:buNone/>
              </a:pPr>
              <a:t>18</a:t>
            </a:fld>
            <a:endParaRPr lang="cs-CZ" altLang="cs-CZ" sz="1000"/>
          </a:p>
        </p:txBody>
      </p:sp>
      <p:sp>
        <p:nvSpPr>
          <p:cNvPr id="434178" name="Rectangle 2"/>
          <p:cNvSpPr>
            <a:spLocks noGrp="1" noChangeArrowheads="1"/>
          </p:cNvSpPr>
          <p:nvPr>
            <p:ph type="title"/>
          </p:nvPr>
        </p:nvSpPr>
        <p:spPr/>
        <p:txBody>
          <a:bodyPr/>
          <a:lstStyle/>
          <a:p>
            <a:pPr eaLnBrk="1" hangingPunct="1"/>
            <a:r>
              <a:rPr lang="en-US" altLang="cs-CZ"/>
              <a:t>Fiscal Rules – Why?</a:t>
            </a:r>
          </a:p>
        </p:txBody>
      </p:sp>
      <p:sp>
        <p:nvSpPr>
          <p:cNvPr id="434179" name="Rectangle 3"/>
          <p:cNvSpPr>
            <a:spLocks noGrp="1" noChangeArrowheads="1"/>
          </p:cNvSpPr>
          <p:nvPr>
            <p:ph type="body" idx="1"/>
          </p:nvPr>
        </p:nvSpPr>
        <p:spPr>
          <a:xfrm>
            <a:off x="2473326" y="1981200"/>
            <a:ext cx="7661275" cy="4687888"/>
          </a:xfrm>
        </p:spPr>
        <p:txBody>
          <a:bodyPr/>
          <a:lstStyle/>
          <a:p>
            <a:pPr eaLnBrk="1" hangingPunct="1"/>
            <a:r>
              <a:rPr lang="en-US" altLang="cs-CZ"/>
              <a:t>Reason – growth of deficits and debts in advanced countries</a:t>
            </a:r>
          </a:p>
          <a:p>
            <a:pPr eaLnBrk="1" hangingPunct="1"/>
            <a:r>
              <a:rPr lang="en-US" altLang="cs-CZ"/>
              <a:t>Effort of governments to achieve a long-term sustainability of public finance</a:t>
            </a:r>
          </a:p>
          <a:p>
            <a:pPr eaLnBrk="1" hangingPunct="1"/>
            <a:r>
              <a:rPr lang="en-US" altLang="cs-CZ"/>
              <a:t>Target – to eliminate risk of excessive political activity by setting control and directive mechanism</a:t>
            </a:r>
          </a:p>
          <a:p>
            <a:pPr eaLnBrk="1" hangingPunct="1"/>
            <a:r>
              <a:rPr lang="en-US" altLang="cs-CZ"/>
              <a:t>Mutual characteristic of the rules - to secure credibility of the country and to reduce active interference of the state</a:t>
            </a:r>
          </a:p>
        </p:txBody>
      </p:sp>
    </p:spTree>
    <p:extLst>
      <p:ext uri="{BB962C8B-B14F-4D97-AF65-F5344CB8AC3E}">
        <p14:creationId xmlns:p14="http://schemas.microsoft.com/office/powerpoint/2010/main" val="3123011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4178"/>
                                        </p:tgtEl>
                                        <p:attrNameLst>
                                          <p:attrName>style.visibility</p:attrName>
                                        </p:attrNameLst>
                                      </p:cBhvr>
                                      <p:to>
                                        <p:strVal val="visible"/>
                                      </p:to>
                                    </p:set>
                                    <p:animEffect transition="in" filter="fade">
                                      <p:cBhvr>
                                        <p:cTn id="7" dur="2000"/>
                                        <p:tgtEl>
                                          <p:spTgt spid="434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4179">
                                            <p:txEl>
                                              <p:pRg st="0" end="0"/>
                                            </p:txEl>
                                          </p:spTgt>
                                        </p:tgtEl>
                                        <p:attrNameLst>
                                          <p:attrName>style.visibility</p:attrName>
                                        </p:attrNameLst>
                                      </p:cBhvr>
                                      <p:to>
                                        <p:strVal val="visible"/>
                                      </p:to>
                                    </p:set>
                                    <p:animEffect transition="in" filter="fade">
                                      <p:cBhvr>
                                        <p:cTn id="12" dur="2000"/>
                                        <p:tgtEl>
                                          <p:spTgt spid="434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4179">
                                            <p:txEl>
                                              <p:pRg st="1" end="1"/>
                                            </p:txEl>
                                          </p:spTgt>
                                        </p:tgtEl>
                                        <p:attrNameLst>
                                          <p:attrName>style.visibility</p:attrName>
                                        </p:attrNameLst>
                                      </p:cBhvr>
                                      <p:to>
                                        <p:strVal val="visible"/>
                                      </p:to>
                                    </p:set>
                                    <p:animEffect transition="in" filter="fade">
                                      <p:cBhvr>
                                        <p:cTn id="17" dur="2000"/>
                                        <p:tgtEl>
                                          <p:spTgt spid="434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4179">
                                            <p:txEl>
                                              <p:pRg st="2" end="2"/>
                                            </p:txEl>
                                          </p:spTgt>
                                        </p:tgtEl>
                                        <p:attrNameLst>
                                          <p:attrName>style.visibility</p:attrName>
                                        </p:attrNameLst>
                                      </p:cBhvr>
                                      <p:to>
                                        <p:strVal val="visible"/>
                                      </p:to>
                                    </p:set>
                                    <p:animEffect transition="in" filter="fade">
                                      <p:cBhvr>
                                        <p:cTn id="22" dur="2000"/>
                                        <p:tgtEl>
                                          <p:spTgt spid="4341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4179">
                                            <p:txEl>
                                              <p:pRg st="3" end="3"/>
                                            </p:txEl>
                                          </p:spTgt>
                                        </p:tgtEl>
                                        <p:attrNameLst>
                                          <p:attrName>style.visibility</p:attrName>
                                        </p:attrNameLst>
                                      </p:cBhvr>
                                      <p:to>
                                        <p:strVal val="visible"/>
                                      </p:to>
                                    </p:set>
                                    <p:animEffect transition="in" filter="fade">
                                      <p:cBhvr>
                                        <p:cTn id="27" dur="2000"/>
                                        <p:tgtEl>
                                          <p:spTgt spid="434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8" grpId="0"/>
      <p:bldP spid="43417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BC43D299-684B-4ACC-AA5E-80DE23EBAC66}" type="slidenum">
              <a:rPr lang="cs-CZ" altLang="cs-CZ" sz="1000"/>
              <a:pPr>
                <a:spcBef>
                  <a:spcPct val="0"/>
                </a:spcBef>
                <a:buClrTx/>
                <a:buSzTx/>
                <a:buFontTx/>
                <a:buNone/>
              </a:pPr>
              <a:t>19</a:t>
            </a:fld>
            <a:endParaRPr lang="cs-CZ" altLang="cs-CZ" sz="1000"/>
          </a:p>
        </p:txBody>
      </p:sp>
      <p:sp>
        <p:nvSpPr>
          <p:cNvPr id="435202" name="Rectangle 2"/>
          <p:cNvSpPr>
            <a:spLocks noGrp="1" noChangeArrowheads="1"/>
          </p:cNvSpPr>
          <p:nvPr>
            <p:ph type="title"/>
          </p:nvPr>
        </p:nvSpPr>
        <p:spPr/>
        <p:txBody>
          <a:bodyPr/>
          <a:lstStyle/>
          <a:p>
            <a:pPr eaLnBrk="1" hangingPunct="1">
              <a:defRPr/>
            </a:pPr>
            <a:r>
              <a:rPr lang="en-US" dirty="0">
                <a:ea typeface="+mj-ea"/>
                <a:cs typeface="+mj-cs"/>
              </a:rPr>
              <a:t>Definition of Fiscal Rule</a:t>
            </a:r>
          </a:p>
        </p:txBody>
      </p:sp>
      <p:sp>
        <p:nvSpPr>
          <p:cNvPr id="39940" name="Rectangle 3"/>
          <p:cNvSpPr>
            <a:spLocks noGrp="1" noChangeArrowheads="1"/>
          </p:cNvSpPr>
          <p:nvPr>
            <p:ph type="body" idx="1"/>
          </p:nvPr>
        </p:nvSpPr>
        <p:spPr>
          <a:xfrm>
            <a:off x="2351089" y="1981200"/>
            <a:ext cx="7921625" cy="4616450"/>
          </a:xfrm>
        </p:spPr>
        <p:txBody>
          <a:bodyPr/>
          <a:lstStyle/>
          <a:p>
            <a:pPr eaLnBrk="1" hangingPunct="1">
              <a:buFont typeface="Wingdings" panose="05000000000000000000" pitchFamily="2" charset="2"/>
              <a:buNone/>
            </a:pPr>
            <a:r>
              <a:rPr lang="en-US" altLang="cs-CZ" i="1"/>
              <a:t>„Fiscal policy rule is a permanent constraint on fiscal policy, expressed in terms of a summary indicator of fiscal performance, such as the government budget deficit, borrowing, debt, or a major component thereof.</a:t>
            </a:r>
            <a:r>
              <a:rPr lang="en-US" altLang="ja-JP" i="1"/>
              <a:t>“</a:t>
            </a:r>
            <a:r>
              <a:rPr lang="en-US" altLang="ja-JP"/>
              <a:t> </a:t>
            </a:r>
          </a:p>
          <a:p>
            <a:pPr algn="r" eaLnBrk="1" hangingPunct="1">
              <a:buFont typeface="Wingdings" panose="05000000000000000000" pitchFamily="2" charset="2"/>
              <a:buNone/>
            </a:pPr>
            <a:r>
              <a:rPr lang="en-US" altLang="cs-CZ" sz="1800"/>
              <a:t>(Kopits, Symansky, 1998)</a:t>
            </a:r>
          </a:p>
        </p:txBody>
      </p:sp>
    </p:spTree>
    <p:extLst>
      <p:ext uri="{BB962C8B-B14F-4D97-AF65-F5344CB8AC3E}">
        <p14:creationId xmlns:p14="http://schemas.microsoft.com/office/powerpoint/2010/main" val="91358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24321B0F-1B6E-412D-9299-279F54C8AAD8}" type="slidenum">
              <a:rPr lang="cs-CZ" altLang="cs-CZ" sz="1000"/>
              <a:pPr>
                <a:spcBef>
                  <a:spcPct val="0"/>
                </a:spcBef>
                <a:buClrTx/>
                <a:buSzTx/>
                <a:buFontTx/>
                <a:buNone/>
              </a:pPr>
              <a:t>2</a:t>
            </a:fld>
            <a:endParaRPr lang="cs-CZ" altLang="cs-CZ" sz="1000"/>
          </a:p>
        </p:txBody>
      </p:sp>
      <p:sp>
        <p:nvSpPr>
          <p:cNvPr id="122882" name="Rectangle 2"/>
          <p:cNvSpPr>
            <a:spLocks noGrp="1" noChangeArrowheads="1"/>
          </p:cNvSpPr>
          <p:nvPr>
            <p:ph type="title"/>
          </p:nvPr>
        </p:nvSpPr>
        <p:spPr/>
        <p:txBody>
          <a:bodyPr/>
          <a:lstStyle/>
          <a:p>
            <a:pPr eaLnBrk="1" hangingPunct="1">
              <a:defRPr/>
            </a:pPr>
            <a:r>
              <a:rPr lang="cs-CZ">
                <a:ea typeface="+mj-ea"/>
                <a:cs typeface="+mj-cs"/>
              </a:rPr>
              <a:t>Content of the Lecture</a:t>
            </a:r>
          </a:p>
        </p:txBody>
      </p:sp>
      <p:sp>
        <p:nvSpPr>
          <p:cNvPr id="122883" name="Rectangle 3"/>
          <p:cNvSpPr>
            <a:spLocks noGrp="1" noChangeArrowheads="1"/>
          </p:cNvSpPr>
          <p:nvPr>
            <p:ph type="body" idx="1"/>
          </p:nvPr>
        </p:nvSpPr>
        <p:spPr>
          <a:xfrm>
            <a:off x="2473326" y="2349500"/>
            <a:ext cx="7661275" cy="3746500"/>
          </a:xfrm>
        </p:spPr>
        <p:txBody>
          <a:bodyPr/>
          <a:lstStyle/>
          <a:p>
            <a:pPr marL="457200" indent="-457200" eaLnBrk="1" hangingPunct="1">
              <a:buFont typeface="Arial" panose="020B0604020202020204" pitchFamily="34" charset="0"/>
              <a:buChar char="•"/>
              <a:defRPr/>
            </a:pPr>
            <a:r>
              <a:rPr lang="en-US" dirty="0">
                <a:ea typeface="+mn-ea"/>
                <a:cs typeface="+mn-cs"/>
              </a:rPr>
              <a:t>Basics of </a:t>
            </a:r>
            <a:r>
              <a:rPr lang="cs-CZ" dirty="0">
                <a:ea typeface="+mn-ea"/>
                <a:cs typeface="+mn-cs"/>
              </a:rPr>
              <a:t>f</a:t>
            </a:r>
            <a:r>
              <a:rPr lang="en-US" dirty="0" err="1">
                <a:ea typeface="+mn-ea"/>
                <a:cs typeface="+mn-cs"/>
              </a:rPr>
              <a:t>iscal</a:t>
            </a:r>
            <a:r>
              <a:rPr lang="en-US" dirty="0">
                <a:ea typeface="+mn-ea"/>
                <a:cs typeface="+mn-cs"/>
              </a:rPr>
              <a:t> </a:t>
            </a:r>
            <a:r>
              <a:rPr lang="cs-CZ" dirty="0">
                <a:ea typeface="+mn-ea"/>
                <a:cs typeface="+mn-cs"/>
              </a:rPr>
              <a:t>i</a:t>
            </a:r>
            <a:r>
              <a:rPr lang="en-US" dirty="0" err="1">
                <a:ea typeface="+mn-ea"/>
                <a:cs typeface="+mn-cs"/>
              </a:rPr>
              <a:t>mbalance</a:t>
            </a:r>
            <a:r>
              <a:rPr lang="en-US" dirty="0">
                <a:ea typeface="+mn-ea"/>
                <a:cs typeface="+mn-cs"/>
              </a:rPr>
              <a:t> (revision)</a:t>
            </a:r>
          </a:p>
          <a:p>
            <a:pPr marL="457200" indent="-457200" eaLnBrk="1" hangingPunct="1">
              <a:buFont typeface="Arial" panose="020B0604020202020204" pitchFamily="34" charset="0"/>
              <a:buChar char="•"/>
              <a:defRPr/>
            </a:pPr>
            <a:r>
              <a:rPr lang="en-US" dirty="0">
                <a:ea typeface="+mn-ea"/>
                <a:cs typeface="+mn-cs"/>
              </a:rPr>
              <a:t>Debt </a:t>
            </a:r>
            <a:r>
              <a:rPr lang="cs-CZ" dirty="0">
                <a:ea typeface="+mn-ea"/>
                <a:cs typeface="+mn-cs"/>
              </a:rPr>
              <a:t>m</a:t>
            </a:r>
            <a:r>
              <a:rPr lang="en-US" dirty="0" err="1">
                <a:ea typeface="+mn-ea"/>
                <a:cs typeface="+mn-cs"/>
              </a:rPr>
              <a:t>anagement</a:t>
            </a:r>
            <a:r>
              <a:rPr lang="cs-CZ" dirty="0">
                <a:ea typeface="+mn-ea"/>
                <a:cs typeface="+mn-cs"/>
              </a:rPr>
              <a:t> and </a:t>
            </a:r>
            <a:r>
              <a:rPr lang="cs-CZ" dirty="0" err="1">
                <a:ea typeface="+mn-ea"/>
                <a:cs typeface="+mn-cs"/>
              </a:rPr>
              <a:t>its</a:t>
            </a:r>
            <a:r>
              <a:rPr lang="cs-CZ" dirty="0">
                <a:ea typeface="+mn-ea"/>
                <a:cs typeface="+mn-cs"/>
              </a:rPr>
              <a:t> in</a:t>
            </a:r>
            <a:r>
              <a:rPr lang="en-US" dirty="0" err="1">
                <a:ea typeface="+mn-ea"/>
                <a:cs typeface="+mn-cs"/>
              </a:rPr>
              <a:t>stitutional</a:t>
            </a:r>
            <a:r>
              <a:rPr lang="en-US" dirty="0">
                <a:ea typeface="+mn-ea"/>
                <a:cs typeface="+mn-cs"/>
              </a:rPr>
              <a:t> </a:t>
            </a:r>
            <a:r>
              <a:rPr lang="cs-CZ" dirty="0">
                <a:ea typeface="+mn-ea"/>
                <a:cs typeface="+mn-cs"/>
              </a:rPr>
              <a:t>m</a:t>
            </a:r>
            <a:r>
              <a:rPr lang="en-US" dirty="0" err="1">
                <a:ea typeface="+mn-ea"/>
                <a:cs typeface="+mn-cs"/>
              </a:rPr>
              <a:t>odels</a:t>
            </a:r>
            <a:endParaRPr lang="en-US" dirty="0">
              <a:ea typeface="+mn-ea"/>
              <a:cs typeface="+mn-cs"/>
            </a:endParaRPr>
          </a:p>
          <a:p>
            <a:pPr marL="457200" indent="-457200" eaLnBrk="1" hangingPunct="1">
              <a:buFont typeface="Arial" panose="020B0604020202020204" pitchFamily="34" charset="0"/>
              <a:buChar char="•"/>
              <a:defRPr/>
            </a:pPr>
            <a:r>
              <a:rPr lang="en-US" dirty="0">
                <a:ea typeface="+mn-ea"/>
                <a:cs typeface="+mn-cs"/>
              </a:rPr>
              <a:t>Debt </a:t>
            </a:r>
            <a:r>
              <a:rPr lang="cs-CZ" dirty="0">
                <a:ea typeface="+mn-ea"/>
                <a:cs typeface="+mn-cs"/>
              </a:rPr>
              <a:t>s</a:t>
            </a:r>
            <a:r>
              <a:rPr lang="en-US" dirty="0" err="1">
                <a:ea typeface="+mn-ea"/>
                <a:cs typeface="+mn-cs"/>
              </a:rPr>
              <a:t>tatistics</a:t>
            </a:r>
            <a:endParaRPr lang="cs-CZ" dirty="0">
              <a:ea typeface="+mn-ea"/>
              <a:cs typeface="+mn-cs"/>
            </a:endParaRPr>
          </a:p>
          <a:p>
            <a:pPr marL="457200" indent="-457200" eaLnBrk="1" hangingPunct="1">
              <a:buFont typeface="Arial" panose="020B0604020202020204" pitchFamily="34" charset="0"/>
              <a:buChar char="•"/>
              <a:defRPr/>
            </a:pPr>
            <a:r>
              <a:rPr lang="cs-CZ" dirty="0" err="1">
                <a:ea typeface="+mn-ea"/>
                <a:cs typeface="+mn-cs"/>
              </a:rPr>
              <a:t>Fiscal</a:t>
            </a:r>
            <a:r>
              <a:rPr lang="cs-CZ" dirty="0">
                <a:ea typeface="+mn-ea"/>
                <a:cs typeface="+mn-cs"/>
              </a:rPr>
              <a:t> </a:t>
            </a:r>
            <a:r>
              <a:rPr lang="cs-CZ" dirty="0" err="1">
                <a:ea typeface="+mn-ea"/>
                <a:cs typeface="+mn-cs"/>
              </a:rPr>
              <a:t>rules</a:t>
            </a:r>
            <a:r>
              <a:rPr lang="cs-CZ" dirty="0">
                <a:ea typeface="+mn-ea"/>
                <a:cs typeface="+mn-cs"/>
              </a:rPr>
              <a:t> – </a:t>
            </a:r>
            <a:r>
              <a:rPr lang="cs-CZ" dirty="0" err="1">
                <a:ea typeface="+mn-ea"/>
                <a:cs typeface="+mn-cs"/>
              </a:rPr>
              <a:t>definition</a:t>
            </a:r>
            <a:r>
              <a:rPr lang="cs-CZ" dirty="0">
                <a:ea typeface="+mn-ea"/>
                <a:cs typeface="+mn-cs"/>
              </a:rPr>
              <a:t>, </a:t>
            </a:r>
            <a:r>
              <a:rPr lang="cs-CZ" dirty="0" err="1">
                <a:ea typeface="+mn-ea"/>
                <a:cs typeface="+mn-cs"/>
              </a:rPr>
              <a:t>development</a:t>
            </a:r>
            <a:r>
              <a:rPr lang="cs-CZ" dirty="0">
                <a:ea typeface="+mn-ea"/>
                <a:cs typeface="+mn-cs"/>
              </a:rPr>
              <a:t> and </a:t>
            </a:r>
            <a:r>
              <a:rPr lang="cs-CZ" dirty="0" err="1">
                <a:ea typeface="+mn-ea"/>
                <a:cs typeface="+mn-cs"/>
              </a:rPr>
              <a:t>division</a:t>
            </a:r>
            <a:endParaRPr lang="cs-CZ" dirty="0">
              <a:ea typeface="+mn-ea"/>
              <a:cs typeface="+mn-cs"/>
            </a:endParaRPr>
          </a:p>
          <a:p>
            <a:pPr marL="457200" indent="-457200" eaLnBrk="1" hangingPunct="1">
              <a:buFont typeface="Arial" panose="020B0604020202020204" pitchFamily="34" charset="0"/>
              <a:buChar char="•"/>
              <a:defRPr/>
            </a:pPr>
            <a:r>
              <a:rPr lang="en-US" dirty="0"/>
              <a:t>Maastricht fiscal rules</a:t>
            </a:r>
          </a:p>
        </p:txBody>
      </p:sp>
    </p:spTree>
    <p:extLst>
      <p:ext uri="{BB962C8B-B14F-4D97-AF65-F5344CB8AC3E}">
        <p14:creationId xmlns:p14="http://schemas.microsoft.com/office/powerpoint/2010/main" val="291985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fade">
                                      <p:cBhvr>
                                        <p:cTn id="7" dur="2000"/>
                                        <p:tgtEl>
                                          <p:spTgt spid="1228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83">
                                            <p:txEl>
                                              <p:pRg st="0" end="0"/>
                                            </p:txEl>
                                          </p:spTgt>
                                        </p:tgtEl>
                                        <p:attrNameLst>
                                          <p:attrName>style.visibility</p:attrName>
                                        </p:attrNameLst>
                                      </p:cBhvr>
                                      <p:to>
                                        <p:strVal val="visible"/>
                                      </p:to>
                                    </p:set>
                                    <p:animEffect transition="in" filter="fade">
                                      <p:cBhvr>
                                        <p:cTn id="12" dur="2000"/>
                                        <p:tgtEl>
                                          <p:spTgt spid="1228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883">
                                            <p:txEl>
                                              <p:pRg st="1" end="1"/>
                                            </p:txEl>
                                          </p:spTgt>
                                        </p:tgtEl>
                                        <p:attrNameLst>
                                          <p:attrName>style.visibility</p:attrName>
                                        </p:attrNameLst>
                                      </p:cBhvr>
                                      <p:to>
                                        <p:strVal val="visible"/>
                                      </p:to>
                                    </p:set>
                                    <p:animEffect transition="in" filter="fade">
                                      <p:cBhvr>
                                        <p:cTn id="17" dur="2000"/>
                                        <p:tgtEl>
                                          <p:spTgt spid="1228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883">
                                            <p:txEl>
                                              <p:pRg st="2" end="2"/>
                                            </p:txEl>
                                          </p:spTgt>
                                        </p:tgtEl>
                                        <p:attrNameLst>
                                          <p:attrName>style.visibility</p:attrName>
                                        </p:attrNameLst>
                                      </p:cBhvr>
                                      <p:to>
                                        <p:strVal val="visible"/>
                                      </p:to>
                                    </p:set>
                                    <p:animEffect transition="in" filter="fade">
                                      <p:cBhvr>
                                        <p:cTn id="22" dur="2000"/>
                                        <p:tgtEl>
                                          <p:spTgt spid="1228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883">
                                            <p:txEl>
                                              <p:pRg st="3" end="3"/>
                                            </p:txEl>
                                          </p:spTgt>
                                        </p:tgtEl>
                                        <p:attrNameLst>
                                          <p:attrName>style.visibility</p:attrName>
                                        </p:attrNameLst>
                                      </p:cBhvr>
                                      <p:to>
                                        <p:strVal val="visible"/>
                                      </p:to>
                                    </p:set>
                                    <p:animEffect transition="in" filter="fade">
                                      <p:cBhvr>
                                        <p:cTn id="27" dur="2000"/>
                                        <p:tgtEl>
                                          <p:spTgt spid="1228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883">
                                            <p:txEl>
                                              <p:pRg st="4" end="4"/>
                                            </p:txEl>
                                          </p:spTgt>
                                        </p:tgtEl>
                                        <p:attrNameLst>
                                          <p:attrName>style.visibility</p:attrName>
                                        </p:attrNameLst>
                                      </p:cBhvr>
                                      <p:to>
                                        <p:strVal val="visible"/>
                                      </p:to>
                                    </p:set>
                                    <p:animEffect transition="in" filter="fade">
                                      <p:cBhvr>
                                        <p:cTn id="32" dur="20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FB61C372-5067-4BF2-8064-11315CE3C450}" type="slidenum">
              <a:rPr lang="cs-CZ" altLang="cs-CZ" sz="1000"/>
              <a:pPr>
                <a:spcBef>
                  <a:spcPct val="0"/>
                </a:spcBef>
                <a:buClrTx/>
                <a:buSzTx/>
                <a:buFontTx/>
                <a:buNone/>
              </a:pPr>
              <a:t>20</a:t>
            </a:fld>
            <a:endParaRPr lang="cs-CZ" altLang="cs-CZ" sz="1000"/>
          </a:p>
        </p:txBody>
      </p:sp>
      <p:sp>
        <p:nvSpPr>
          <p:cNvPr id="436226" name="Rectangle 2"/>
          <p:cNvSpPr>
            <a:spLocks noGrp="1" noChangeArrowheads="1"/>
          </p:cNvSpPr>
          <p:nvPr>
            <p:ph type="title"/>
          </p:nvPr>
        </p:nvSpPr>
        <p:spPr/>
        <p:txBody>
          <a:bodyPr/>
          <a:lstStyle/>
          <a:p>
            <a:pPr eaLnBrk="1" hangingPunct="1">
              <a:defRPr/>
            </a:pPr>
            <a:r>
              <a:rPr lang="en-US" sz="3600" dirty="0"/>
              <a:t>Evolution of Fiscal Policy Rules</a:t>
            </a:r>
          </a:p>
        </p:txBody>
      </p:sp>
      <p:sp>
        <p:nvSpPr>
          <p:cNvPr id="436227" name="Rectangle 3"/>
          <p:cNvSpPr>
            <a:spLocks noGrp="1" noChangeArrowheads="1"/>
          </p:cNvSpPr>
          <p:nvPr>
            <p:ph type="body" idx="1"/>
          </p:nvPr>
        </p:nvSpPr>
        <p:spPr>
          <a:xfrm>
            <a:off x="2351089" y="1700214"/>
            <a:ext cx="8086725" cy="4897437"/>
          </a:xfrm>
        </p:spPr>
        <p:txBody>
          <a:bodyPr/>
          <a:lstStyle/>
          <a:p>
            <a:pPr marL="609600" indent="-609600">
              <a:buFont typeface="Wingdings" panose="05000000000000000000" pitchFamily="2" charset="2"/>
              <a:buAutoNum type="arabicPeriod"/>
            </a:pPr>
            <a:r>
              <a:rPr lang="en-US" altLang="cs-CZ" sz="2400"/>
              <a:t>mid-19th century – the golden rule applied on current budget balance</a:t>
            </a:r>
          </a:p>
          <a:p>
            <a:pPr marL="1347788" lvl="2" indent="-457200"/>
            <a:r>
              <a:rPr lang="en-US" altLang="cs-CZ" sz="1800"/>
              <a:t>e.g. most states in the U.S., several cantons in Switzerland</a:t>
            </a:r>
          </a:p>
          <a:p>
            <a:pPr marL="609600" indent="-609600">
              <a:buFont typeface="Wingdings" panose="05000000000000000000" pitchFamily="2" charset="2"/>
              <a:buAutoNum type="arabicPeriod"/>
            </a:pPr>
            <a:r>
              <a:rPr lang="en-US" altLang="cs-CZ" sz="2400"/>
              <a:t>After WWII – balanced-budget rules; based on the golden rule + rules limiting the financing of budget deficit from central banks</a:t>
            </a:r>
          </a:p>
          <a:p>
            <a:pPr marL="1347788" lvl="2" indent="-457200"/>
            <a:r>
              <a:rPr lang="en-US" altLang="cs-CZ" sz="1800"/>
              <a:t>e.g. Germany, Italy, Japan, Belgium, Netherlands, Sweden</a:t>
            </a:r>
          </a:p>
          <a:p>
            <a:pPr marL="609600" indent="-609600">
              <a:buFont typeface="Wingdings" panose="05000000000000000000" pitchFamily="2" charset="2"/>
              <a:buAutoNum type="arabicPeriod"/>
            </a:pPr>
            <a:r>
              <a:rPr lang="en-US" altLang="cs-CZ" sz="2400"/>
              <a:t>From 1994 (implementation of NZ Fiscal Responsibility Act) – variety of rules:</a:t>
            </a:r>
            <a:r>
              <a:rPr lang="en-US" altLang="cs-CZ" sz="2400">
                <a:cs typeface="Arial" panose="020B0604020202020204" pitchFamily="34" charset="0"/>
              </a:rPr>
              <a:t> balanced-budget obligations, debt limits, expenditure limits + transparency standards</a:t>
            </a:r>
          </a:p>
          <a:p>
            <a:pPr marL="1347788" lvl="2" indent="-457200"/>
            <a:r>
              <a:rPr lang="en-US" altLang="cs-CZ" sz="1800">
                <a:cs typeface="Arial" panose="020B0604020202020204" pitchFamily="34" charset="0"/>
              </a:rPr>
              <a:t>Escape clauses in the event of unforeseen exogenous shocks</a:t>
            </a:r>
          </a:p>
          <a:p>
            <a:pPr marL="1347788" lvl="2" indent="-457200"/>
            <a:r>
              <a:rPr lang="en-US" altLang="cs-CZ" sz="1800">
                <a:cs typeface="Arial" panose="020B0604020202020204" pitchFamily="34" charset="0"/>
              </a:rPr>
              <a:t>Rules imposed on each government level, not only central</a:t>
            </a:r>
          </a:p>
        </p:txBody>
      </p:sp>
    </p:spTree>
    <p:extLst>
      <p:ext uri="{BB962C8B-B14F-4D97-AF65-F5344CB8AC3E}">
        <p14:creationId xmlns:p14="http://schemas.microsoft.com/office/powerpoint/2010/main" val="1078726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6226"/>
                                        </p:tgtEl>
                                        <p:attrNameLst>
                                          <p:attrName>style.visibility</p:attrName>
                                        </p:attrNameLst>
                                      </p:cBhvr>
                                      <p:to>
                                        <p:strVal val="visible"/>
                                      </p:to>
                                    </p:set>
                                    <p:animEffect transition="in" filter="fade">
                                      <p:cBhvr>
                                        <p:cTn id="7" dur="2000"/>
                                        <p:tgtEl>
                                          <p:spTgt spid="436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6227">
                                            <p:txEl>
                                              <p:pRg st="0" end="0"/>
                                            </p:txEl>
                                          </p:spTgt>
                                        </p:tgtEl>
                                        <p:attrNameLst>
                                          <p:attrName>style.visibility</p:attrName>
                                        </p:attrNameLst>
                                      </p:cBhvr>
                                      <p:to>
                                        <p:strVal val="visible"/>
                                      </p:to>
                                    </p:set>
                                    <p:animEffect transition="in" filter="fade">
                                      <p:cBhvr>
                                        <p:cTn id="12" dur="2000"/>
                                        <p:tgtEl>
                                          <p:spTgt spid="4362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36227">
                                            <p:txEl>
                                              <p:pRg st="1" end="1"/>
                                            </p:txEl>
                                          </p:spTgt>
                                        </p:tgtEl>
                                        <p:attrNameLst>
                                          <p:attrName>style.visibility</p:attrName>
                                        </p:attrNameLst>
                                      </p:cBhvr>
                                      <p:to>
                                        <p:strVal val="visible"/>
                                      </p:to>
                                    </p:set>
                                    <p:animEffect transition="in" filter="fade">
                                      <p:cBhvr>
                                        <p:cTn id="15" dur="2000"/>
                                        <p:tgtEl>
                                          <p:spTgt spid="43622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36227">
                                            <p:txEl>
                                              <p:pRg st="2" end="2"/>
                                            </p:txEl>
                                          </p:spTgt>
                                        </p:tgtEl>
                                        <p:attrNameLst>
                                          <p:attrName>style.visibility</p:attrName>
                                        </p:attrNameLst>
                                      </p:cBhvr>
                                      <p:to>
                                        <p:strVal val="visible"/>
                                      </p:to>
                                    </p:set>
                                    <p:animEffect transition="in" filter="fade">
                                      <p:cBhvr>
                                        <p:cTn id="20" dur="2000"/>
                                        <p:tgtEl>
                                          <p:spTgt spid="436227">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36227">
                                            <p:txEl>
                                              <p:pRg st="3" end="3"/>
                                            </p:txEl>
                                          </p:spTgt>
                                        </p:tgtEl>
                                        <p:attrNameLst>
                                          <p:attrName>style.visibility</p:attrName>
                                        </p:attrNameLst>
                                      </p:cBhvr>
                                      <p:to>
                                        <p:strVal val="visible"/>
                                      </p:to>
                                    </p:set>
                                    <p:animEffect transition="in" filter="fade">
                                      <p:cBhvr>
                                        <p:cTn id="23" dur="2000"/>
                                        <p:tgtEl>
                                          <p:spTgt spid="43622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36227">
                                            <p:txEl>
                                              <p:pRg st="4" end="4"/>
                                            </p:txEl>
                                          </p:spTgt>
                                        </p:tgtEl>
                                        <p:attrNameLst>
                                          <p:attrName>style.visibility</p:attrName>
                                        </p:attrNameLst>
                                      </p:cBhvr>
                                      <p:to>
                                        <p:strVal val="visible"/>
                                      </p:to>
                                    </p:set>
                                    <p:animEffect transition="in" filter="fade">
                                      <p:cBhvr>
                                        <p:cTn id="28" dur="2000"/>
                                        <p:tgtEl>
                                          <p:spTgt spid="436227">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36227">
                                            <p:txEl>
                                              <p:pRg st="5" end="5"/>
                                            </p:txEl>
                                          </p:spTgt>
                                        </p:tgtEl>
                                        <p:attrNameLst>
                                          <p:attrName>style.visibility</p:attrName>
                                        </p:attrNameLst>
                                      </p:cBhvr>
                                      <p:to>
                                        <p:strVal val="visible"/>
                                      </p:to>
                                    </p:set>
                                    <p:animEffect transition="in" filter="fade">
                                      <p:cBhvr>
                                        <p:cTn id="31" dur="2000"/>
                                        <p:tgtEl>
                                          <p:spTgt spid="436227">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36227">
                                            <p:txEl>
                                              <p:pRg st="6" end="6"/>
                                            </p:txEl>
                                          </p:spTgt>
                                        </p:tgtEl>
                                        <p:attrNameLst>
                                          <p:attrName>style.visibility</p:attrName>
                                        </p:attrNameLst>
                                      </p:cBhvr>
                                      <p:to>
                                        <p:strVal val="visible"/>
                                      </p:to>
                                    </p:set>
                                    <p:animEffect transition="in" filter="fade">
                                      <p:cBhvr>
                                        <p:cTn id="34" dur="2000"/>
                                        <p:tgtEl>
                                          <p:spTgt spid="436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p:bldP spid="43622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Slide Number Placeholder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2B8FC745-603A-4693-8714-47A665A884E3}" type="slidenum">
              <a:rPr lang="cs-CZ" altLang="cs-CZ" sz="1000"/>
              <a:pPr>
                <a:spcBef>
                  <a:spcPct val="0"/>
                </a:spcBef>
                <a:buClrTx/>
                <a:buSzTx/>
                <a:buFontTx/>
                <a:buNone/>
              </a:pPr>
              <a:t>21</a:t>
            </a:fld>
            <a:endParaRPr lang="cs-CZ" altLang="cs-CZ" sz="1000"/>
          </a:p>
        </p:txBody>
      </p:sp>
      <p:sp>
        <p:nvSpPr>
          <p:cNvPr id="437250" name="Rectangle 2"/>
          <p:cNvSpPr>
            <a:spLocks noGrp="1" noChangeArrowheads="1"/>
          </p:cNvSpPr>
          <p:nvPr>
            <p:ph type="title"/>
          </p:nvPr>
        </p:nvSpPr>
        <p:spPr/>
        <p:txBody>
          <a:bodyPr/>
          <a:lstStyle/>
          <a:p>
            <a:pPr algn="ctr" eaLnBrk="1" hangingPunct="1">
              <a:defRPr/>
            </a:pPr>
            <a:r>
              <a:rPr lang="en-US" sz="3600" dirty="0"/>
              <a:t>Pros x Cons</a:t>
            </a:r>
            <a:br>
              <a:rPr lang="en-US" sz="3600" dirty="0"/>
            </a:br>
            <a:r>
              <a:rPr lang="en-US" sz="3600" dirty="0"/>
              <a:t>of Fiscal Rules</a:t>
            </a:r>
          </a:p>
        </p:txBody>
      </p:sp>
      <p:sp>
        <p:nvSpPr>
          <p:cNvPr id="437251" name="Rectangle 3"/>
          <p:cNvSpPr>
            <a:spLocks noGrp="1" noChangeArrowheads="1"/>
          </p:cNvSpPr>
          <p:nvPr>
            <p:ph type="body" sz="half" idx="1"/>
          </p:nvPr>
        </p:nvSpPr>
        <p:spPr>
          <a:xfrm>
            <a:off x="2063750" y="1773239"/>
            <a:ext cx="4248150" cy="4751387"/>
          </a:xfrm>
        </p:spPr>
        <p:txBody>
          <a:bodyPr/>
          <a:lstStyle/>
          <a:p>
            <a:pPr eaLnBrk="1" hangingPunct="1"/>
            <a:r>
              <a:rPr lang="en-US" altLang="cs-CZ" sz="1600" dirty="0"/>
              <a:t>Political reason for fiscal rule imposing – framework for politics and restriction of their impact on economic cycle</a:t>
            </a:r>
          </a:p>
          <a:p>
            <a:pPr eaLnBrk="1" hangingPunct="1"/>
            <a:r>
              <a:rPr lang="en-US" altLang="cs-CZ" sz="1600" dirty="0"/>
              <a:t>Restriction of </a:t>
            </a:r>
            <a:r>
              <a:rPr lang="cs-CZ" altLang="cs-CZ" sz="1600" dirty="0" err="1"/>
              <a:t>principal</a:t>
            </a:r>
            <a:r>
              <a:rPr lang="cs-CZ" altLang="cs-CZ" sz="1600" dirty="0"/>
              <a:t>-agent </a:t>
            </a:r>
            <a:r>
              <a:rPr lang="cs-CZ" altLang="cs-CZ" sz="1600" dirty="0" err="1"/>
              <a:t>problem</a:t>
            </a:r>
            <a:r>
              <a:rPr lang="cs-CZ" altLang="cs-CZ" sz="1600" dirty="0"/>
              <a:t>:</a:t>
            </a:r>
            <a:endParaRPr lang="en-US" altLang="cs-CZ" sz="1600" dirty="0"/>
          </a:p>
          <a:p>
            <a:pPr lvl="1" eaLnBrk="1" hangingPunct="1"/>
            <a:r>
              <a:rPr lang="en-US" altLang="cs-CZ" sz="1600" dirty="0"/>
              <a:t>Fiscal illusion</a:t>
            </a:r>
          </a:p>
          <a:p>
            <a:pPr lvl="1" eaLnBrk="1" hangingPunct="1"/>
            <a:r>
              <a:rPr lang="en-US" altLang="cs-CZ" sz="1600" dirty="0"/>
              <a:t>Voting cycle</a:t>
            </a:r>
          </a:p>
          <a:p>
            <a:pPr lvl="1" eaLnBrk="1" hangingPunct="1"/>
            <a:r>
              <a:rPr lang="en-US" altLang="cs-CZ" sz="1600" dirty="0"/>
              <a:t>Asymmetric allocation of expenditure and benefit of government programs</a:t>
            </a:r>
          </a:p>
          <a:p>
            <a:pPr lvl="1" eaLnBrk="1" hangingPunct="1"/>
            <a:r>
              <a:rPr lang="en-US" altLang="cs-CZ" sz="1600" dirty="0"/>
              <a:t>Distribution conflict</a:t>
            </a:r>
          </a:p>
          <a:p>
            <a:pPr lvl="1" eaLnBrk="1" hangingPunct="1"/>
            <a:r>
              <a:rPr lang="en-US" altLang="cs-CZ" sz="1600" dirty="0" err="1"/>
              <a:t>Niskanen</a:t>
            </a:r>
            <a:r>
              <a:rPr lang="en-US" altLang="cs-CZ" sz="1600" dirty="0"/>
              <a:t> egoist bureaucrat</a:t>
            </a:r>
          </a:p>
          <a:p>
            <a:pPr algn="ctr" eaLnBrk="1" hangingPunct="1">
              <a:buFont typeface="Wingdings" panose="05000000000000000000" pitchFamily="2" charset="2"/>
              <a:buNone/>
            </a:pPr>
            <a:r>
              <a:rPr lang="en-US" altLang="cs-CZ" sz="1600" b="1" dirty="0">
                <a:cs typeface="Arial" panose="020B0604020202020204" pitchFamily="34" charset="0"/>
              </a:rPr>
              <a:t>↓</a:t>
            </a:r>
          </a:p>
          <a:p>
            <a:pPr eaLnBrk="1" hangingPunct="1"/>
            <a:r>
              <a:rPr lang="en-US" altLang="cs-CZ" sz="1600" dirty="0"/>
              <a:t>Stabilization of public finance with help of restriction of political influence and lobby</a:t>
            </a:r>
          </a:p>
          <a:p>
            <a:pPr eaLnBrk="1" hangingPunct="1"/>
            <a:r>
              <a:rPr lang="en-US" altLang="cs-CZ" sz="1600" dirty="0"/>
              <a:t>Acquirement of investors' credibility</a:t>
            </a:r>
          </a:p>
        </p:txBody>
      </p:sp>
      <p:sp>
        <p:nvSpPr>
          <p:cNvPr id="437252" name="Rectangle 4"/>
          <p:cNvSpPr>
            <a:spLocks noGrp="1" noChangeArrowheads="1"/>
          </p:cNvSpPr>
          <p:nvPr>
            <p:ph type="body" sz="half" idx="2"/>
          </p:nvPr>
        </p:nvSpPr>
        <p:spPr>
          <a:xfrm>
            <a:off x="6380163" y="1773238"/>
            <a:ext cx="3892550" cy="4679950"/>
          </a:xfrm>
        </p:spPr>
        <p:txBody>
          <a:bodyPr/>
          <a:lstStyle/>
          <a:p>
            <a:pPr eaLnBrk="1" hangingPunct="1"/>
            <a:r>
              <a:rPr lang="en-US" altLang="cs-CZ" sz="1600"/>
              <a:t>destruction of traditional functions of fiscal policy</a:t>
            </a:r>
          </a:p>
          <a:p>
            <a:pPr eaLnBrk="1" hangingPunct="1"/>
            <a:r>
              <a:rPr lang="en-US" altLang="cs-CZ" sz="1600"/>
              <a:t>increase of bureaucracy and government expenditure</a:t>
            </a:r>
          </a:p>
          <a:p>
            <a:pPr eaLnBrk="1" hangingPunct="1"/>
            <a:r>
              <a:rPr lang="en-US" altLang="cs-CZ" sz="1600"/>
              <a:t>indirect expenditure </a:t>
            </a:r>
            <a:r>
              <a:rPr lang="en-US" altLang="cs-CZ" sz="1600">
                <a:cs typeface="Arial" panose="020B0604020202020204" pitchFamily="34" charset="0"/>
              </a:rPr>
              <a:t>→ e.g. creative accounting</a:t>
            </a:r>
          </a:p>
          <a:p>
            <a:pPr eaLnBrk="1" hangingPunct="1"/>
            <a:r>
              <a:rPr lang="en-US" altLang="cs-CZ" sz="1600">
                <a:cs typeface="Arial" panose="020B0604020202020204" pitchFamily="34" charset="0"/>
              </a:rPr>
              <a:t>„invisible hands of foreign investors</a:t>
            </a:r>
            <a:r>
              <a:rPr lang="en-US" altLang="ja-JP" sz="1600">
                <a:cs typeface="Arial" panose="020B0604020202020204" pitchFamily="34" charset="0"/>
              </a:rPr>
              <a:t>“</a:t>
            </a:r>
          </a:p>
          <a:p>
            <a:pPr eaLnBrk="1" hangingPunct="1"/>
            <a:r>
              <a:rPr lang="en-US" altLang="cs-CZ" sz="1600"/>
              <a:t>problem of „black passenger</a:t>
            </a:r>
            <a:r>
              <a:rPr lang="en-US" altLang="ja-JP" sz="1600"/>
              <a:t>“ in area with common monetary policy – indebted country could escape higher cost (higher interest rate) </a:t>
            </a:r>
            <a:r>
              <a:rPr lang="en-US" altLang="ja-JP" sz="1600">
                <a:cs typeface="Arial" panose="020B0604020202020204" pitchFamily="34" charset="0"/>
              </a:rPr>
              <a:t>→ international moral hazard</a:t>
            </a:r>
            <a:endParaRPr lang="en-US" altLang="cs-CZ" sz="1600">
              <a:cs typeface="Arial" panose="020B0604020202020204" pitchFamily="34" charset="0"/>
            </a:endParaRPr>
          </a:p>
        </p:txBody>
      </p:sp>
    </p:spTree>
    <p:extLst>
      <p:ext uri="{BB962C8B-B14F-4D97-AF65-F5344CB8AC3E}">
        <p14:creationId xmlns:p14="http://schemas.microsoft.com/office/powerpoint/2010/main" val="3194565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7250"/>
                                        </p:tgtEl>
                                        <p:attrNameLst>
                                          <p:attrName>style.visibility</p:attrName>
                                        </p:attrNameLst>
                                      </p:cBhvr>
                                      <p:to>
                                        <p:strVal val="visible"/>
                                      </p:to>
                                    </p:set>
                                    <p:animEffect transition="in" filter="fade">
                                      <p:cBhvr>
                                        <p:cTn id="7" dur="2000"/>
                                        <p:tgtEl>
                                          <p:spTgt spid="4372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7251">
                                            <p:txEl>
                                              <p:pRg st="0" end="0"/>
                                            </p:txEl>
                                          </p:spTgt>
                                        </p:tgtEl>
                                        <p:attrNameLst>
                                          <p:attrName>style.visibility</p:attrName>
                                        </p:attrNameLst>
                                      </p:cBhvr>
                                      <p:to>
                                        <p:strVal val="visible"/>
                                      </p:to>
                                    </p:set>
                                    <p:animEffect transition="in" filter="fade">
                                      <p:cBhvr>
                                        <p:cTn id="12" dur="2000"/>
                                        <p:tgtEl>
                                          <p:spTgt spid="4372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7251">
                                            <p:txEl>
                                              <p:pRg st="1" end="1"/>
                                            </p:txEl>
                                          </p:spTgt>
                                        </p:tgtEl>
                                        <p:attrNameLst>
                                          <p:attrName>style.visibility</p:attrName>
                                        </p:attrNameLst>
                                      </p:cBhvr>
                                      <p:to>
                                        <p:strVal val="visible"/>
                                      </p:to>
                                    </p:set>
                                    <p:animEffect transition="in" filter="fade">
                                      <p:cBhvr>
                                        <p:cTn id="17" dur="2000"/>
                                        <p:tgtEl>
                                          <p:spTgt spid="43725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37251">
                                            <p:txEl>
                                              <p:pRg st="2" end="2"/>
                                            </p:txEl>
                                          </p:spTgt>
                                        </p:tgtEl>
                                        <p:attrNameLst>
                                          <p:attrName>style.visibility</p:attrName>
                                        </p:attrNameLst>
                                      </p:cBhvr>
                                      <p:to>
                                        <p:strVal val="visible"/>
                                      </p:to>
                                    </p:set>
                                    <p:animEffect transition="in" filter="fade">
                                      <p:cBhvr>
                                        <p:cTn id="20" dur="2000"/>
                                        <p:tgtEl>
                                          <p:spTgt spid="43725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37251">
                                            <p:txEl>
                                              <p:pRg st="3" end="3"/>
                                            </p:txEl>
                                          </p:spTgt>
                                        </p:tgtEl>
                                        <p:attrNameLst>
                                          <p:attrName>style.visibility</p:attrName>
                                        </p:attrNameLst>
                                      </p:cBhvr>
                                      <p:to>
                                        <p:strVal val="visible"/>
                                      </p:to>
                                    </p:set>
                                    <p:animEffect transition="in" filter="fade">
                                      <p:cBhvr>
                                        <p:cTn id="23" dur="2000"/>
                                        <p:tgtEl>
                                          <p:spTgt spid="43725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37251">
                                            <p:txEl>
                                              <p:pRg st="4" end="4"/>
                                            </p:txEl>
                                          </p:spTgt>
                                        </p:tgtEl>
                                        <p:attrNameLst>
                                          <p:attrName>style.visibility</p:attrName>
                                        </p:attrNameLst>
                                      </p:cBhvr>
                                      <p:to>
                                        <p:strVal val="visible"/>
                                      </p:to>
                                    </p:set>
                                    <p:animEffect transition="in" filter="fade">
                                      <p:cBhvr>
                                        <p:cTn id="26" dur="2000"/>
                                        <p:tgtEl>
                                          <p:spTgt spid="437251">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37251">
                                            <p:txEl>
                                              <p:pRg st="5" end="5"/>
                                            </p:txEl>
                                          </p:spTgt>
                                        </p:tgtEl>
                                        <p:attrNameLst>
                                          <p:attrName>style.visibility</p:attrName>
                                        </p:attrNameLst>
                                      </p:cBhvr>
                                      <p:to>
                                        <p:strVal val="visible"/>
                                      </p:to>
                                    </p:set>
                                    <p:animEffect transition="in" filter="fade">
                                      <p:cBhvr>
                                        <p:cTn id="29" dur="2000"/>
                                        <p:tgtEl>
                                          <p:spTgt spid="437251">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37251">
                                            <p:txEl>
                                              <p:pRg st="6" end="6"/>
                                            </p:txEl>
                                          </p:spTgt>
                                        </p:tgtEl>
                                        <p:attrNameLst>
                                          <p:attrName>style.visibility</p:attrName>
                                        </p:attrNameLst>
                                      </p:cBhvr>
                                      <p:to>
                                        <p:strVal val="visible"/>
                                      </p:to>
                                    </p:set>
                                    <p:animEffect transition="in" filter="fade">
                                      <p:cBhvr>
                                        <p:cTn id="32" dur="2000"/>
                                        <p:tgtEl>
                                          <p:spTgt spid="43725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7251">
                                            <p:txEl>
                                              <p:pRg st="7" end="7"/>
                                            </p:txEl>
                                          </p:spTgt>
                                        </p:tgtEl>
                                        <p:attrNameLst>
                                          <p:attrName>style.visibility</p:attrName>
                                        </p:attrNameLst>
                                      </p:cBhvr>
                                      <p:to>
                                        <p:strVal val="visible"/>
                                      </p:to>
                                    </p:set>
                                    <p:animEffect transition="in" filter="fade">
                                      <p:cBhvr>
                                        <p:cTn id="37" dur="2000"/>
                                        <p:tgtEl>
                                          <p:spTgt spid="43725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37251">
                                            <p:txEl>
                                              <p:pRg st="8" end="8"/>
                                            </p:txEl>
                                          </p:spTgt>
                                        </p:tgtEl>
                                        <p:attrNameLst>
                                          <p:attrName>style.visibility</p:attrName>
                                        </p:attrNameLst>
                                      </p:cBhvr>
                                      <p:to>
                                        <p:strVal val="visible"/>
                                      </p:to>
                                    </p:set>
                                    <p:animEffect transition="in" filter="fade">
                                      <p:cBhvr>
                                        <p:cTn id="42" dur="2000"/>
                                        <p:tgtEl>
                                          <p:spTgt spid="43725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7251">
                                            <p:txEl>
                                              <p:pRg st="9" end="9"/>
                                            </p:txEl>
                                          </p:spTgt>
                                        </p:tgtEl>
                                        <p:attrNameLst>
                                          <p:attrName>style.visibility</p:attrName>
                                        </p:attrNameLst>
                                      </p:cBhvr>
                                      <p:to>
                                        <p:strVal val="visible"/>
                                      </p:to>
                                    </p:set>
                                    <p:animEffect transition="in" filter="fade">
                                      <p:cBhvr>
                                        <p:cTn id="47" dur="2000"/>
                                        <p:tgtEl>
                                          <p:spTgt spid="43725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37252">
                                            <p:txEl>
                                              <p:pRg st="0" end="0"/>
                                            </p:txEl>
                                          </p:spTgt>
                                        </p:tgtEl>
                                        <p:attrNameLst>
                                          <p:attrName>style.visibility</p:attrName>
                                        </p:attrNameLst>
                                      </p:cBhvr>
                                      <p:to>
                                        <p:strVal val="visible"/>
                                      </p:to>
                                    </p:set>
                                    <p:animEffect transition="in" filter="fade">
                                      <p:cBhvr>
                                        <p:cTn id="52" dur="2000"/>
                                        <p:tgtEl>
                                          <p:spTgt spid="437252">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37252">
                                            <p:txEl>
                                              <p:pRg st="1" end="1"/>
                                            </p:txEl>
                                          </p:spTgt>
                                        </p:tgtEl>
                                        <p:attrNameLst>
                                          <p:attrName>style.visibility</p:attrName>
                                        </p:attrNameLst>
                                      </p:cBhvr>
                                      <p:to>
                                        <p:strVal val="visible"/>
                                      </p:to>
                                    </p:set>
                                    <p:animEffect transition="in" filter="fade">
                                      <p:cBhvr>
                                        <p:cTn id="57" dur="2000"/>
                                        <p:tgtEl>
                                          <p:spTgt spid="437252">
                                            <p:txEl>
                                              <p:pRg st="1" end="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37252">
                                            <p:txEl>
                                              <p:pRg st="2" end="2"/>
                                            </p:txEl>
                                          </p:spTgt>
                                        </p:tgtEl>
                                        <p:attrNameLst>
                                          <p:attrName>style.visibility</p:attrName>
                                        </p:attrNameLst>
                                      </p:cBhvr>
                                      <p:to>
                                        <p:strVal val="visible"/>
                                      </p:to>
                                    </p:set>
                                    <p:animEffect transition="in" filter="fade">
                                      <p:cBhvr>
                                        <p:cTn id="62" dur="2000"/>
                                        <p:tgtEl>
                                          <p:spTgt spid="437252">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37252">
                                            <p:txEl>
                                              <p:pRg st="3" end="3"/>
                                            </p:txEl>
                                          </p:spTgt>
                                        </p:tgtEl>
                                        <p:attrNameLst>
                                          <p:attrName>style.visibility</p:attrName>
                                        </p:attrNameLst>
                                      </p:cBhvr>
                                      <p:to>
                                        <p:strVal val="visible"/>
                                      </p:to>
                                    </p:set>
                                    <p:animEffect transition="in" filter="fade">
                                      <p:cBhvr>
                                        <p:cTn id="67" dur="2000"/>
                                        <p:tgtEl>
                                          <p:spTgt spid="437252">
                                            <p:txEl>
                                              <p:pRg st="3" end="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37252">
                                            <p:txEl>
                                              <p:pRg st="4" end="4"/>
                                            </p:txEl>
                                          </p:spTgt>
                                        </p:tgtEl>
                                        <p:attrNameLst>
                                          <p:attrName>style.visibility</p:attrName>
                                        </p:attrNameLst>
                                      </p:cBhvr>
                                      <p:to>
                                        <p:strVal val="visible"/>
                                      </p:to>
                                    </p:set>
                                    <p:animEffect transition="in" filter="fade">
                                      <p:cBhvr>
                                        <p:cTn id="72" dur="2000"/>
                                        <p:tgtEl>
                                          <p:spTgt spid="4372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0" grpId="0"/>
      <p:bldP spid="437251" grpId="0" build="p"/>
      <p:bldP spid="43725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4F21B379-8C04-4E35-8055-611773430D31}" type="slidenum">
              <a:rPr lang="cs-CZ" altLang="cs-CZ" sz="1000"/>
              <a:pPr>
                <a:spcBef>
                  <a:spcPct val="0"/>
                </a:spcBef>
                <a:buClrTx/>
                <a:buSzTx/>
                <a:buFontTx/>
                <a:buNone/>
              </a:pPr>
              <a:t>22</a:t>
            </a:fld>
            <a:endParaRPr lang="cs-CZ" altLang="cs-CZ" sz="1000"/>
          </a:p>
        </p:txBody>
      </p:sp>
      <p:sp>
        <p:nvSpPr>
          <p:cNvPr id="438274" name="Rectangle 2"/>
          <p:cNvSpPr>
            <a:spLocks noGrp="1" noChangeArrowheads="1"/>
          </p:cNvSpPr>
          <p:nvPr>
            <p:ph type="title"/>
          </p:nvPr>
        </p:nvSpPr>
        <p:spPr/>
        <p:txBody>
          <a:bodyPr/>
          <a:lstStyle/>
          <a:p>
            <a:pPr eaLnBrk="1" hangingPunct="1"/>
            <a:r>
              <a:rPr lang="en-US" altLang="cs-CZ" sz="3600"/>
              <a:t>„Design</a:t>
            </a:r>
            <a:r>
              <a:rPr lang="en-US" altLang="en-US" sz="3600"/>
              <a:t>“</a:t>
            </a:r>
            <a:r>
              <a:rPr lang="en-US" altLang="cs-CZ" sz="3600"/>
              <a:t> of Fiscal Rules</a:t>
            </a:r>
          </a:p>
        </p:txBody>
      </p:sp>
      <p:sp>
        <p:nvSpPr>
          <p:cNvPr id="438275" name="Rectangle 3"/>
          <p:cNvSpPr>
            <a:spLocks noGrp="1" noChangeArrowheads="1"/>
          </p:cNvSpPr>
          <p:nvPr>
            <p:ph type="body" idx="1"/>
          </p:nvPr>
        </p:nvSpPr>
        <p:spPr>
          <a:xfrm>
            <a:off x="2473326" y="1773238"/>
            <a:ext cx="7661275" cy="4824412"/>
          </a:xfrm>
        </p:spPr>
        <p:txBody>
          <a:bodyPr/>
          <a:lstStyle/>
          <a:p>
            <a:pPr marL="457200" indent="-457200">
              <a:lnSpc>
                <a:spcPct val="90000"/>
              </a:lnSpc>
              <a:buFont typeface="Wingdings" panose="05000000000000000000" pitchFamily="2" charset="2"/>
              <a:buAutoNum type="arabicPeriod"/>
            </a:pPr>
            <a:r>
              <a:rPr lang="en-US" altLang="cs-CZ" sz="2000" b="1"/>
              <a:t>well-designed rule</a:t>
            </a:r>
            <a:r>
              <a:rPr lang="en-US" altLang="cs-CZ" sz="2000"/>
              <a:t> (target value, institutional scope, escape clauses)</a:t>
            </a:r>
          </a:p>
          <a:p>
            <a:pPr marL="457200" indent="-457200">
              <a:lnSpc>
                <a:spcPct val="90000"/>
              </a:lnSpc>
              <a:buFont typeface="Wingdings" panose="05000000000000000000" pitchFamily="2" charset="2"/>
              <a:buAutoNum type="arabicPeriod"/>
            </a:pPr>
            <a:r>
              <a:rPr lang="en-US" altLang="cs-CZ" sz="2000" b="1"/>
              <a:t>transparency</a:t>
            </a:r>
            <a:r>
              <a:rPr lang="en-US" altLang="cs-CZ" sz="2000"/>
              <a:t> (state accounting, specific information in reports, assuring of report integrity)</a:t>
            </a:r>
          </a:p>
          <a:p>
            <a:pPr marL="457200" indent="-457200">
              <a:lnSpc>
                <a:spcPct val="90000"/>
              </a:lnSpc>
              <a:buFont typeface="Wingdings" panose="05000000000000000000" pitchFamily="2" charset="2"/>
              <a:buAutoNum type="arabicPeriod"/>
            </a:pPr>
            <a:r>
              <a:rPr lang="en-US" altLang="cs-CZ" sz="2000" b="1"/>
              <a:t>adequacy</a:t>
            </a:r>
          </a:p>
          <a:p>
            <a:pPr marL="457200" indent="-457200">
              <a:lnSpc>
                <a:spcPct val="90000"/>
              </a:lnSpc>
              <a:buFont typeface="Wingdings" panose="05000000000000000000" pitchFamily="2" charset="2"/>
              <a:buAutoNum type="arabicPeriod"/>
            </a:pPr>
            <a:r>
              <a:rPr lang="en-US" altLang="cs-CZ" sz="2000" b="1"/>
              <a:t>consistency</a:t>
            </a:r>
            <a:r>
              <a:rPr lang="en-US" altLang="cs-CZ" sz="2000"/>
              <a:t> (with other targets of economic policies, but also consistency in time)</a:t>
            </a:r>
          </a:p>
          <a:p>
            <a:pPr marL="457200" indent="-457200">
              <a:lnSpc>
                <a:spcPct val="90000"/>
              </a:lnSpc>
              <a:buFont typeface="Wingdings" panose="05000000000000000000" pitchFamily="2" charset="2"/>
              <a:buAutoNum type="arabicPeriod"/>
            </a:pPr>
            <a:r>
              <a:rPr lang="en-US" altLang="cs-CZ" sz="2000" b="1"/>
              <a:t>simplicity</a:t>
            </a:r>
            <a:r>
              <a:rPr lang="en-US" altLang="cs-CZ" sz="2000"/>
              <a:t> (set by a law, understandable to public)</a:t>
            </a:r>
          </a:p>
          <a:p>
            <a:pPr marL="457200" indent="-457200">
              <a:lnSpc>
                <a:spcPct val="90000"/>
              </a:lnSpc>
              <a:buFont typeface="Wingdings" panose="05000000000000000000" pitchFamily="2" charset="2"/>
              <a:buAutoNum type="arabicPeriod"/>
            </a:pPr>
            <a:r>
              <a:rPr lang="en-US" altLang="cs-CZ" sz="2000" b="1"/>
              <a:t>flexibility</a:t>
            </a:r>
            <a:r>
              <a:rPr lang="en-US" altLang="cs-CZ" sz="2000"/>
              <a:t> (mainly according to exogenous shocks; escape clauses – exceptions from fulfilling a rule)</a:t>
            </a:r>
          </a:p>
          <a:p>
            <a:pPr marL="457200" indent="-457200">
              <a:lnSpc>
                <a:spcPct val="90000"/>
              </a:lnSpc>
              <a:buFont typeface="Wingdings" panose="05000000000000000000" pitchFamily="2" charset="2"/>
              <a:buAutoNum type="arabicPeriod"/>
            </a:pPr>
            <a:r>
              <a:rPr lang="en-US" altLang="cs-CZ" sz="2000" b="1"/>
              <a:t>enforceability </a:t>
            </a:r>
            <a:r>
              <a:rPr lang="en-US" altLang="cs-CZ" sz="2000"/>
              <a:t>(existence of a special independent institution for supervision; sanctions in case of breaking the rule – reputation, law, financial)</a:t>
            </a:r>
          </a:p>
          <a:p>
            <a:pPr marL="457200" indent="-457200">
              <a:lnSpc>
                <a:spcPct val="90000"/>
              </a:lnSpc>
              <a:buFont typeface="Wingdings" panose="05000000000000000000" pitchFamily="2" charset="2"/>
              <a:buAutoNum type="arabicPeriod"/>
            </a:pPr>
            <a:r>
              <a:rPr lang="en-US" altLang="cs-CZ" sz="2000" b="1"/>
              <a:t>efficiency</a:t>
            </a:r>
            <a:r>
              <a:rPr lang="en-US" altLang="cs-CZ" sz="2000"/>
              <a:t> (support by economic and political steps)</a:t>
            </a:r>
          </a:p>
        </p:txBody>
      </p:sp>
    </p:spTree>
    <p:extLst>
      <p:ext uri="{BB962C8B-B14F-4D97-AF65-F5344CB8AC3E}">
        <p14:creationId xmlns:p14="http://schemas.microsoft.com/office/powerpoint/2010/main" val="954441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8274"/>
                                        </p:tgtEl>
                                        <p:attrNameLst>
                                          <p:attrName>style.visibility</p:attrName>
                                        </p:attrNameLst>
                                      </p:cBhvr>
                                      <p:to>
                                        <p:strVal val="visible"/>
                                      </p:to>
                                    </p:set>
                                    <p:animEffect transition="in" filter="fade">
                                      <p:cBhvr>
                                        <p:cTn id="7" dur="2000"/>
                                        <p:tgtEl>
                                          <p:spTgt spid="438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8275">
                                            <p:txEl>
                                              <p:pRg st="0" end="0"/>
                                            </p:txEl>
                                          </p:spTgt>
                                        </p:tgtEl>
                                        <p:attrNameLst>
                                          <p:attrName>style.visibility</p:attrName>
                                        </p:attrNameLst>
                                      </p:cBhvr>
                                      <p:to>
                                        <p:strVal val="visible"/>
                                      </p:to>
                                    </p:set>
                                    <p:animEffect transition="in" filter="fade">
                                      <p:cBhvr>
                                        <p:cTn id="12" dur="2000"/>
                                        <p:tgtEl>
                                          <p:spTgt spid="4382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8275">
                                            <p:txEl>
                                              <p:pRg st="1" end="1"/>
                                            </p:txEl>
                                          </p:spTgt>
                                        </p:tgtEl>
                                        <p:attrNameLst>
                                          <p:attrName>style.visibility</p:attrName>
                                        </p:attrNameLst>
                                      </p:cBhvr>
                                      <p:to>
                                        <p:strVal val="visible"/>
                                      </p:to>
                                    </p:set>
                                    <p:animEffect transition="in" filter="fade">
                                      <p:cBhvr>
                                        <p:cTn id="17" dur="2000"/>
                                        <p:tgtEl>
                                          <p:spTgt spid="4382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8275">
                                            <p:txEl>
                                              <p:pRg st="2" end="2"/>
                                            </p:txEl>
                                          </p:spTgt>
                                        </p:tgtEl>
                                        <p:attrNameLst>
                                          <p:attrName>style.visibility</p:attrName>
                                        </p:attrNameLst>
                                      </p:cBhvr>
                                      <p:to>
                                        <p:strVal val="visible"/>
                                      </p:to>
                                    </p:set>
                                    <p:animEffect transition="in" filter="fade">
                                      <p:cBhvr>
                                        <p:cTn id="22" dur="2000"/>
                                        <p:tgtEl>
                                          <p:spTgt spid="4382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8275">
                                            <p:txEl>
                                              <p:pRg st="3" end="3"/>
                                            </p:txEl>
                                          </p:spTgt>
                                        </p:tgtEl>
                                        <p:attrNameLst>
                                          <p:attrName>style.visibility</p:attrName>
                                        </p:attrNameLst>
                                      </p:cBhvr>
                                      <p:to>
                                        <p:strVal val="visible"/>
                                      </p:to>
                                    </p:set>
                                    <p:animEffect transition="in" filter="fade">
                                      <p:cBhvr>
                                        <p:cTn id="27" dur="2000"/>
                                        <p:tgtEl>
                                          <p:spTgt spid="43827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38275">
                                            <p:txEl>
                                              <p:pRg st="4" end="4"/>
                                            </p:txEl>
                                          </p:spTgt>
                                        </p:tgtEl>
                                        <p:attrNameLst>
                                          <p:attrName>style.visibility</p:attrName>
                                        </p:attrNameLst>
                                      </p:cBhvr>
                                      <p:to>
                                        <p:strVal val="visible"/>
                                      </p:to>
                                    </p:set>
                                    <p:animEffect transition="in" filter="fade">
                                      <p:cBhvr>
                                        <p:cTn id="32" dur="2000"/>
                                        <p:tgtEl>
                                          <p:spTgt spid="43827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8275">
                                            <p:txEl>
                                              <p:pRg st="5" end="5"/>
                                            </p:txEl>
                                          </p:spTgt>
                                        </p:tgtEl>
                                        <p:attrNameLst>
                                          <p:attrName>style.visibility</p:attrName>
                                        </p:attrNameLst>
                                      </p:cBhvr>
                                      <p:to>
                                        <p:strVal val="visible"/>
                                      </p:to>
                                    </p:set>
                                    <p:animEffect transition="in" filter="fade">
                                      <p:cBhvr>
                                        <p:cTn id="37" dur="2000"/>
                                        <p:tgtEl>
                                          <p:spTgt spid="43827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38275">
                                            <p:txEl>
                                              <p:pRg st="6" end="6"/>
                                            </p:txEl>
                                          </p:spTgt>
                                        </p:tgtEl>
                                        <p:attrNameLst>
                                          <p:attrName>style.visibility</p:attrName>
                                        </p:attrNameLst>
                                      </p:cBhvr>
                                      <p:to>
                                        <p:strVal val="visible"/>
                                      </p:to>
                                    </p:set>
                                    <p:animEffect transition="in" filter="fade">
                                      <p:cBhvr>
                                        <p:cTn id="42" dur="2000"/>
                                        <p:tgtEl>
                                          <p:spTgt spid="438275">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8275">
                                            <p:txEl>
                                              <p:pRg st="7" end="7"/>
                                            </p:txEl>
                                          </p:spTgt>
                                        </p:tgtEl>
                                        <p:attrNameLst>
                                          <p:attrName>style.visibility</p:attrName>
                                        </p:attrNameLst>
                                      </p:cBhvr>
                                      <p:to>
                                        <p:strVal val="visible"/>
                                      </p:to>
                                    </p:set>
                                    <p:animEffect transition="in" filter="fade">
                                      <p:cBhvr>
                                        <p:cTn id="47" dur="2000"/>
                                        <p:tgtEl>
                                          <p:spTgt spid="438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4" grpId="0"/>
      <p:bldP spid="43827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Slide Number Placeholder 6"/>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D094808E-4BD5-4086-BC04-8082CC1A0361}" type="slidenum">
              <a:rPr lang="cs-CZ" altLang="cs-CZ" sz="1000"/>
              <a:pPr>
                <a:spcBef>
                  <a:spcPct val="0"/>
                </a:spcBef>
                <a:buClrTx/>
                <a:buSzTx/>
                <a:buFontTx/>
                <a:buNone/>
              </a:pPr>
              <a:t>23</a:t>
            </a:fld>
            <a:endParaRPr lang="cs-CZ" altLang="cs-CZ" sz="1000"/>
          </a:p>
        </p:txBody>
      </p:sp>
      <p:sp>
        <p:nvSpPr>
          <p:cNvPr id="440322" name="Rectangle 2"/>
          <p:cNvSpPr>
            <a:spLocks noGrp="1" noChangeArrowheads="1"/>
          </p:cNvSpPr>
          <p:nvPr>
            <p:ph type="title"/>
          </p:nvPr>
        </p:nvSpPr>
        <p:spPr/>
        <p:txBody>
          <a:bodyPr/>
          <a:lstStyle/>
          <a:p>
            <a:pPr algn="ctr" eaLnBrk="1" hangingPunct="1">
              <a:defRPr/>
            </a:pPr>
            <a:r>
              <a:rPr lang="en-US" sz="3200" dirty="0"/>
              <a:t>Types of fiscal rules</a:t>
            </a:r>
            <a:br>
              <a:rPr lang="en-US" sz="3200" dirty="0"/>
            </a:br>
            <a:r>
              <a:rPr lang="en-US" sz="3200" dirty="0"/>
              <a:t>according to the side of the budget</a:t>
            </a:r>
          </a:p>
        </p:txBody>
      </p:sp>
      <p:sp>
        <p:nvSpPr>
          <p:cNvPr id="440323" name="Rectangle 3"/>
          <p:cNvSpPr>
            <a:spLocks noGrp="1" noChangeArrowheads="1"/>
          </p:cNvSpPr>
          <p:nvPr>
            <p:ph type="body" sz="half" idx="1"/>
          </p:nvPr>
        </p:nvSpPr>
        <p:spPr>
          <a:xfrm>
            <a:off x="2063751" y="1773239"/>
            <a:ext cx="4164013" cy="4687887"/>
          </a:xfrm>
        </p:spPr>
        <p:txBody>
          <a:bodyPr/>
          <a:lstStyle/>
          <a:p>
            <a:pPr eaLnBrk="1" hangingPunct="1">
              <a:buFont typeface="Wingdings" charset="0"/>
              <a:buChar char="n"/>
              <a:defRPr/>
            </a:pPr>
            <a:r>
              <a:rPr lang="en-US" sz="2400" dirty="0"/>
              <a:t>Expenditure rules</a:t>
            </a:r>
          </a:p>
          <a:p>
            <a:pPr lvl="1" eaLnBrk="1" hangingPunct="1">
              <a:buFont typeface="Wingdings" charset="0"/>
              <a:buChar char="¡"/>
              <a:defRPr/>
            </a:pPr>
            <a:r>
              <a:rPr lang="en-US" sz="2000" dirty="0">
                <a:ea typeface="+mn-ea"/>
              </a:rPr>
              <a:t>Restriction of selected types of expenditure</a:t>
            </a:r>
          </a:p>
          <a:p>
            <a:pPr lvl="1" eaLnBrk="1" hangingPunct="1">
              <a:buFont typeface="Wingdings" charset="0"/>
              <a:buChar char="¡"/>
              <a:defRPr/>
            </a:pPr>
            <a:r>
              <a:rPr lang="en-US" sz="2000" dirty="0">
                <a:ea typeface="+mn-ea"/>
              </a:rPr>
              <a:t>Limit on total expenditure</a:t>
            </a:r>
          </a:p>
          <a:p>
            <a:pPr eaLnBrk="1" hangingPunct="1">
              <a:buFont typeface="Wingdings" charset="0"/>
              <a:buNone/>
              <a:defRPr/>
            </a:pPr>
            <a:endParaRPr lang="en-US" sz="2400" dirty="0"/>
          </a:p>
          <a:p>
            <a:pPr eaLnBrk="1" hangingPunct="1">
              <a:buFont typeface="Wingdings" charset="0"/>
              <a:buChar char="n"/>
              <a:defRPr/>
            </a:pPr>
            <a:r>
              <a:rPr lang="en-US" sz="2400" dirty="0"/>
              <a:t>Revenue rules</a:t>
            </a:r>
          </a:p>
          <a:p>
            <a:pPr lvl="1" eaLnBrk="1" hangingPunct="1">
              <a:buFont typeface="Wingdings" charset="0"/>
              <a:buChar char="¡"/>
              <a:defRPr/>
            </a:pPr>
            <a:r>
              <a:rPr lang="en-US" sz="2000" dirty="0">
                <a:ea typeface="+mn-ea"/>
              </a:rPr>
              <a:t>Restriction of deficit or debt refinancing by increasing taxes</a:t>
            </a:r>
          </a:p>
          <a:p>
            <a:pPr lvl="1" eaLnBrk="1" hangingPunct="1">
              <a:buFont typeface="Wingdings" charset="0"/>
              <a:buChar char="¡"/>
              <a:defRPr/>
            </a:pPr>
            <a:r>
              <a:rPr lang="en-US" sz="2000" dirty="0">
                <a:ea typeface="+mn-ea"/>
              </a:rPr>
              <a:t>Prohibition of government deficit financing by central bank</a:t>
            </a:r>
          </a:p>
        </p:txBody>
      </p:sp>
      <p:sp>
        <p:nvSpPr>
          <p:cNvPr id="440324" name="Rectangle 4"/>
          <p:cNvSpPr>
            <a:spLocks noGrp="1" noChangeArrowheads="1"/>
          </p:cNvSpPr>
          <p:nvPr>
            <p:ph type="body" sz="half" idx="2"/>
          </p:nvPr>
        </p:nvSpPr>
        <p:spPr>
          <a:xfrm>
            <a:off x="6383338" y="1773239"/>
            <a:ext cx="4108450" cy="4687887"/>
          </a:xfrm>
        </p:spPr>
        <p:txBody>
          <a:bodyPr/>
          <a:lstStyle/>
          <a:p>
            <a:pPr eaLnBrk="1" hangingPunct="1">
              <a:buFont typeface="Wingdings" charset="0"/>
              <a:buChar char="n"/>
              <a:defRPr/>
            </a:pPr>
            <a:r>
              <a:rPr lang="en-US" sz="2400" dirty="0"/>
              <a:t>Balance rules</a:t>
            </a:r>
          </a:p>
          <a:p>
            <a:pPr lvl="1" eaLnBrk="1" hangingPunct="1">
              <a:buFont typeface="Wingdings" charset="0"/>
              <a:buChar char="¡"/>
              <a:defRPr/>
            </a:pPr>
            <a:r>
              <a:rPr lang="en-US" sz="2000" dirty="0">
                <a:ea typeface="+mn-ea"/>
              </a:rPr>
              <a:t>Balanced budget in a certain period</a:t>
            </a:r>
          </a:p>
          <a:p>
            <a:pPr lvl="1" eaLnBrk="1" hangingPunct="1">
              <a:buFont typeface="Wingdings" charset="0"/>
              <a:buChar char="¡"/>
              <a:defRPr/>
            </a:pPr>
            <a:r>
              <a:rPr lang="en-US" sz="2000" dirty="0">
                <a:ea typeface="+mn-ea"/>
              </a:rPr>
              <a:t>Maximum level of deficit (to GDP, to total expenditure)</a:t>
            </a:r>
          </a:p>
          <a:p>
            <a:pPr lvl="1" eaLnBrk="1" hangingPunct="1">
              <a:buFont typeface="Wingdings" charset="0"/>
              <a:buChar char="¡"/>
              <a:defRPr/>
            </a:pPr>
            <a:r>
              <a:rPr lang="en-US" sz="2000" dirty="0">
                <a:ea typeface="+mn-ea"/>
              </a:rPr>
              <a:t>Total balance x current balance</a:t>
            </a:r>
          </a:p>
          <a:p>
            <a:pPr lvl="1" eaLnBrk="1" hangingPunct="1">
              <a:buFont typeface="Wingdings" charset="0"/>
              <a:buChar char="¡"/>
              <a:defRPr/>
            </a:pPr>
            <a:r>
              <a:rPr lang="en-US" sz="2000" dirty="0">
                <a:ea typeface="+mn-ea"/>
              </a:rPr>
              <a:t>Deficit only when financed from a special fund</a:t>
            </a:r>
          </a:p>
          <a:p>
            <a:pPr lvl="1" eaLnBrk="1" hangingPunct="1">
              <a:buFont typeface="Wingdings" charset="0"/>
              <a:buChar char="¡"/>
              <a:defRPr/>
            </a:pPr>
            <a:endParaRPr lang="en-US" sz="2000" dirty="0">
              <a:ea typeface="+mn-ea"/>
            </a:endParaRPr>
          </a:p>
          <a:p>
            <a:pPr eaLnBrk="1" hangingPunct="1">
              <a:buFont typeface="Wingdings" charset="0"/>
              <a:buChar char="n"/>
              <a:defRPr/>
            </a:pPr>
            <a:r>
              <a:rPr lang="en-US" sz="2400" dirty="0"/>
              <a:t>Debt rule</a:t>
            </a:r>
          </a:p>
          <a:p>
            <a:pPr lvl="1" eaLnBrk="1" hangingPunct="1">
              <a:buFont typeface="Wingdings" charset="0"/>
              <a:buChar char="¡"/>
              <a:defRPr/>
            </a:pPr>
            <a:r>
              <a:rPr lang="en-US" sz="2000" dirty="0">
                <a:ea typeface="+mn-ea"/>
              </a:rPr>
              <a:t>It usually supplements balance rule</a:t>
            </a:r>
          </a:p>
        </p:txBody>
      </p:sp>
    </p:spTree>
    <p:extLst>
      <p:ext uri="{BB962C8B-B14F-4D97-AF65-F5344CB8AC3E}">
        <p14:creationId xmlns:p14="http://schemas.microsoft.com/office/powerpoint/2010/main" val="800096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22"/>
                                        </p:tgtEl>
                                        <p:attrNameLst>
                                          <p:attrName>style.visibility</p:attrName>
                                        </p:attrNameLst>
                                      </p:cBhvr>
                                      <p:to>
                                        <p:strVal val="visible"/>
                                      </p:to>
                                    </p:set>
                                    <p:animEffect transition="in" filter="fade">
                                      <p:cBhvr>
                                        <p:cTn id="7" dur="2000"/>
                                        <p:tgtEl>
                                          <p:spTgt spid="440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23">
                                            <p:txEl>
                                              <p:pRg st="0" end="0"/>
                                            </p:txEl>
                                          </p:spTgt>
                                        </p:tgtEl>
                                        <p:attrNameLst>
                                          <p:attrName>style.visibility</p:attrName>
                                        </p:attrNameLst>
                                      </p:cBhvr>
                                      <p:to>
                                        <p:strVal val="visible"/>
                                      </p:to>
                                    </p:set>
                                    <p:animEffect transition="in" filter="fade">
                                      <p:cBhvr>
                                        <p:cTn id="12" dur="2000"/>
                                        <p:tgtEl>
                                          <p:spTgt spid="44032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40323">
                                            <p:txEl>
                                              <p:pRg st="1" end="1"/>
                                            </p:txEl>
                                          </p:spTgt>
                                        </p:tgtEl>
                                        <p:attrNameLst>
                                          <p:attrName>style.visibility</p:attrName>
                                        </p:attrNameLst>
                                      </p:cBhvr>
                                      <p:to>
                                        <p:strVal val="visible"/>
                                      </p:to>
                                    </p:set>
                                    <p:animEffect transition="in" filter="fade">
                                      <p:cBhvr>
                                        <p:cTn id="15" dur="2000"/>
                                        <p:tgtEl>
                                          <p:spTgt spid="44032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40323">
                                            <p:txEl>
                                              <p:pRg st="2" end="2"/>
                                            </p:txEl>
                                          </p:spTgt>
                                        </p:tgtEl>
                                        <p:attrNameLst>
                                          <p:attrName>style.visibility</p:attrName>
                                        </p:attrNameLst>
                                      </p:cBhvr>
                                      <p:to>
                                        <p:strVal val="visible"/>
                                      </p:to>
                                    </p:set>
                                    <p:animEffect transition="in" filter="fade">
                                      <p:cBhvr>
                                        <p:cTn id="18" dur="2000"/>
                                        <p:tgtEl>
                                          <p:spTgt spid="44032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40323">
                                            <p:txEl>
                                              <p:pRg st="4" end="4"/>
                                            </p:txEl>
                                          </p:spTgt>
                                        </p:tgtEl>
                                        <p:attrNameLst>
                                          <p:attrName>style.visibility</p:attrName>
                                        </p:attrNameLst>
                                      </p:cBhvr>
                                      <p:to>
                                        <p:strVal val="visible"/>
                                      </p:to>
                                    </p:set>
                                    <p:animEffect transition="in" filter="fade">
                                      <p:cBhvr>
                                        <p:cTn id="23" dur="2000"/>
                                        <p:tgtEl>
                                          <p:spTgt spid="44032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40323">
                                            <p:txEl>
                                              <p:pRg st="5" end="5"/>
                                            </p:txEl>
                                          </p:spTgt>
                                        </p:tgtEl>
                                        <p:attrNameLst>
                                          <p:attrName>style.visibility</p:attrName>
                                        </p:attrNameLst>
                                      </p:cBhvr>
                                      <p:to>
                                        <p:strVal val="visible"/>
                                      </p:to>
                                    </p:set>
                                    <p:animEffect transition="in" filter="fade">
                                      <p:cBhvr>
                                        <p:cTn id="26" dur="2000"/>
                                        <p:tgtEl>
                                          <p:spTgt spid="44032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40323">
                                            <p:txEl>
                                              <p:pRg st="6" end="6"/>
                                            </p:txEl>
                                          </p:spTgt>
                                        </p:tgtEl>
                                        <p:attrNameLst>
                                          <p:attrName>style.visibility</p:attrName>
                                        </p:attrNameLst>
                                      </p:cBhvr>
                                      <p:to>
                                        <p:strVal val="visible"/>
                                      </p:to>
                                    </p:set>
                                    <p:animEffect transition="in" filter="fade">
                                      <p:cBhvr>
                                        <p:cTn id="29" dur="2000"/>
                                        <p:tgtEl>
                                          <p:spTgt spid="440323">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40324">
                                            <p:txEl>
                                              <p:pRg st="0" end="0"/>
                                            </p:txEl>
                                          </p:spTgt>
                                        </p:tgtEl>
                                        <p:attrNameLst>
                                          <p:attrName>style.visibility</p:attrName>
                                        </p:attrNameLst>
                                      </p:cBhvr>
                                      <p:to>
                                        <p:strVal val="visible"/>
                                      </p:to>
                                    </p:set>
                                    <p:animEffect transition="in" filter="fade">
                                      <p:cBhvr>
                                        <p:cTn id="34" dur="2000"/>
                                        <p:tgtEl>
                                          <p:spTgt spid="440324">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40324">
                                            <p:txEl>
                                              <p:pRg st="1" end="1"/>
                                            </p:txEl>
                                          </p:spTgt>
                                        </p:tgtEl>
                                        <p:attrNameLst>
                                          <p:attrName>style.visibility</p:attrName>
                                        </p:attrNameLst>
                                      </p:cBhvr>
                                      <p:to>
                                        <p:strVal val="visible"/>
                                      </p:to>
                                    </p:set>
                                    <p:animEffect transition="in" filter="fade">
                                      <p:cBhvr>
                                        <p:cTn id="37" dur="2000"/>
                                        <p:tgtEl>
                                          <p:spTgt spid="440324">
                                            <p:txEl>
                                              <p:pRg st="1" end="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40324">
                                            <p:txEl>
                                              <p:pRg st="2" end="2"/>
                                            </p:txEl>
                                          </p:spTgt>
                                        </p:tgtEl>
                                        <p:attrNameLst>
                                          <p:attrName>style.visibility</p:attrName>
                                        </p:attrNameLst>
                                      </p:cBhvr>
                                      <p:to>
                                        <p:strVal val="visible"/>
                                      </p:to>
                                    </p:set>
                                    <p:animEffect transition="in" filter="fade">
                                      <p:cBhvr>
                                        <p:cTn id="40" dur="2000"/>
                                        <p:tgtEl>
                                          <p:spTgt spid="440324">
                                            <p:txEl>
                                              <p:pRg st="2" end="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40324">
                                            <p:txEl>
                                              <p:pRg st="3" end="3"/>
                                            </p:txEl>
                                          </p:spTgt>
                                        </p:tgtEl>
                                        <p:attrNameLst>
                                          <p:attrName>style.visibility</p:attrName>
                                        </p:attrNameLst>
                                      </p:cBhvr>
                                      <p:to>
                                        <p:strVal val="visible"/>
                                      </p:to>
                                    </p:set>
                                    <p:animEffect transition="in" filter="fade">
                                      <p:cBhvr>
                                        <p:cTn id="43" dur="2000"/>
                                        <p:tgtEl>
                                          <p:spTgt spid="440324">
                                            <p:txEl>
                                              <p:pRg st="3" end="3"/>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40324">
                                            <p:txEl>
                                              <p:pRg st="4" end="4"/>
                                            </p:txEl>
                                          </p:spTgt>
                                        </p:tgtEl>
                                        <p:attrNameLst>
                                          <p:attrName>style.visibility</p:attrName>
                                        </p:attrNameLst>
                                      </p:cBhvr>
                                      <p:to>
                                        <p:strVal val="visible"/>
                                      </p:to>
                                    </p:set>
                                    <p:animEffect transition="in" filter="fade">
                                      <p:cBhvr>
                                        <p:cTn id="46" dur="2000"/>
                                        <p:tgtEl>
                                          <p:spTgt spid="440324">
                                            <p:txEl>
                                              <p:pRg st="4" end="4"/>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40324">
                                            <p:txEl>
                                              <p:pRg st="6" end="6"/>
                                            </p:txEl>
                                          </p:spTgt>
                                        </p:tgtEl>
                                        <p:attrNameLst>
                                          <p:attrName>style.visibility</p:attrName>
                                        </p:attrNameLst>
                                      </p:cBhvr>
                                      <p:to>
                                        <p:strVal val="visible"/>
                                      </p:to>
                                    </p:set>
                                    <p:animEffect transition="in" filter="fade">
                                      <p:cBhvr>
                                        <p:cTn id="51" dur="2000"/>
                                        <p:tgtEl>
                                          <p:spTgt spid="440324">
                                            <p:txEl>
                                              <p:pRg st="6" end="6"/>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40324">
                                            <p:txEl>
                                              <p:pRg st="7" end="7"/>
                                            </p:txEl>
                                          </p:spTgt>
                                        </p:tgtEl>
                                        <p:attrNameLst>
                                          <p:attrName>style.visibility</p:attrName>
                                        </p:attrNameLst>
                                      </p:cBhvr>
                                      <p:to>
                                        <p:strVal val="visible"/>
                                      </p:to>
                                    </p:set>
                                    <p:animEffect transition="in" filter="fade">
                                      <p:cBhvr>
                                        <p:cTn id="54" dur="2000"/>
                                        <p:tgtEl>
                                          <p:spTgt spid="4403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2" grpId="0"/>
      <p:bldP spid="440323" grpId="0" build="p"/>
      <p:bldP spid="440324"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56A93D7E-3227-44A2-B810-C9C0BC222673}" type="slidenum">
              <a:rPr lang="cs-CZ" altLang="cs-CZ" sz="1000"/>
              <a:pPr>
                <a:spcBef>
                  <a:spcPct val="0"/>
                </a:spcBef>
                <a:buClrTx/>
                <a:buSzTx/>
                <a:buFontTx/>
                <a:buNone/>
              </a:pPr>
              <a:t>24</a:t>
            </a:fld>
            <a:endParaRPr lang="cs-CZ" altLang="cs-CZ" sz="1000"/>
          </a:p>
        </p:txBody>
      </p:sp>
      <p:sp>
        <p:nvSpPr>
          <p:cNvPr id="443394" name="Rectangle 2"/>
          <p:cNvSpPr>
            <a:spLocks noGrp="1" noChangeArrowheads="1"/>
          </p:cNvSpPr>
          <p:nvPr>
            <p:ph type="title"/>
          </p:nvPr>
        </p:nvSpPr>
        <p:spPr/>
        <p:txBody>
          <a:bodyPr/>
          <a:lstStyle/>
          <a:p>
            <a:pPr eaLnBrk="1" hangingPunct="1">
              <a:defRPr/>
            </a:pPr>
            <a:r>
              <a:rPr lang="en-US" dirty="0">
                <a:ea typeface="+mj-ea"/>
                <a:cs typeface="+mj-cs"/>
              </a:rPr>
              <a:t>Conclusion to the fiscal rules</a:t>
            </a:r>
          </a:p>
        </p:txBody>
      </p:sp>
      <p:sp>
        <p:nvSpPr>
          <p:cNvPr id="443395" name="Rectangle 3"/>
          <p:cNvSpPr>
            <a:spLocks noGrp="1" noChangeArrowheads="1"/>
          </p:cNvSpPr>
          <p:nvPr>
            <p:ph type="body" idx="1"/>
          </p:nvPr>
        </p:nvSpPr>
        <p:spPr/>
        <p:txBody>
          <a:bodyPr/>
          <a:lstStyle/>
          <a:p>
            <a:pPr eaLnBrk="1" hangingPunct="1">
              <a:buFont typeface="Wingdings" charset="0"/>
              <a:buChar char="n"/>
              <a:defRPr/>
            </a:pPr>
            <a:r>
              <a:rPr lang="en-US" dirty="0">
                <a:ea typeface="+mn-ea"/>
                <a:cs typeface="+mn-cs"/>
              </a:rPr>
              <a:t>No rule should be overrated; the situation is usually more or less dependent on the political atmosphere and economic situation of the country</a:t>
            </a:r>
          </a:p>
          <a:p>
            <a:pPr eaLnBrk="1" hangingPunct="1">
              <a:buFont typeface="Wingdings" charset="0"/>
              <a:buChar char="n"/>
              <a:defRPr/>
            </a:pPr>
            <a:r>
              <a:rPr lang="en-US" dirty="0">
                <a:ea typeface="+mn-ea"/>
                <a:cs typeface="+mn-cs"/>
              </a:rPr>
              <a:t>In the CR: medium-term expenditure frameworks, Maastricht fiscal criteria (SGP)</a:t>
            </a:r>
            <a:endParaRPr lang="en-US" dirty="0">
              <a:ea typeface="+mn-ea"/>
              <a:cs typeface="Arial" charset="0"/>
            </a:endParaRPr>
          </a:p>
        </p:txBody>
      </p:sp>
    </p:spTree>
    <p:extLst>
      <p:ext uri="{BB962C8B-B14F-4D97-AF65-F5344CB8AC3E}">
        <p14:creationId xmlns:p14="http://schemas.microsoft.com/office/powerpoint/2010/main" val="3454279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3394"/>
                                        </p:tgtEl>
                                        <p:attrNameLst>
                                          <p:attrName>style.visibility</p:attrName>
                                        </p:attrNameLst>
                                      </p:cBhvr>
                                      <p:to>
                                        <p:strVal val="visible"/>
                                      </p:to>
                                    </p:set>
                                    <p:animEffect transition="in" filter="fade">
                                      <p:cBhvr>
                                        <p:cTn id="7" dur="2000"/>
                                        <p:tgtEl>
                                          <p:spTgt spid="443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3395">
                                            <p:txEl>
                                              <p:pRg st="0" end="0"/>
                                            </p:txEl>
                                          </p:spTgt>
                                        </p:tgtEl>
                                        <p:attrNameLst>
                                          <p:attrName>style.visibility</p:attrName>
                                        </p:attrNameLst>
                                      </p:cBhvr>
                                      <p:to>
                                        <p:strVal val="visible"/>
                                      </p:to>
                                    </p:set>
                                    <p:animEffect transition="in" filter="fade">
                                      <p:cBhvr>
                                        <p:cTn id="12" dur="2000"/>
                                        <p:tgtEl>
                                          <p:spTgt spid="443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3395">
                                            <p:txEl>
                                              <p:pRg st="1" end="1"/>
                                            </p:txEl>
                                          </p:spTgt>
                                        </p:tgtEl>
                                        <p:attrNameLst>
                                          <p:attrName>style.visibility</p:attrName>
                                        </p:attrNameLst>
                                      </p:cBhvr>
                                      <p:to>
                                        <p:strVal val="visible"/>
                                      </p:to>
                                    </p:set>
                                    <p:animEffect transition="in" filter="fade">
                                      <p:cBhvr>
                                        <p:cTn id="17" dur="2000"/>
                                        <p:tgtEl>
                                          <p:spTgt spid="443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4" grpId="0"/>
      <p:bldP spid="44339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96A56617-FDDB-4D48-9B20-485459169CD1}" type="slidenum">
              <a:rPr lang="cs-CZ" altLang="cs-CZ" sz="1000"/>
              <a:pPr>
                <a:spcBef>
                  <a:spcPct val="0"/>
                </a:spcBef>
                <a:buClrTx/>
                <a:buSzTx/>
                <a:buFontTx/>
                <a:buNone/>
              </a:pPr>
              <a:t>25</a:t>
            </a:fld>
            <a:endParaRPr lang="cs-CZ" altLang="cs-CZ" sz="1000"/>
          </a:p>
        </p:txBody>
      </p:sp>
      <p:sp>
        <p:nvSpPr>
          <p:cNvPr id="468994" name="Rectangle 2"/>
          <p:cNvSpPr>
            <a:spLocks noGrp="1" noChangeArrowheads="1"/>
          </p:cNvSpPr>
          <p:nvPr>
            <p:ph type="title"/>
          </p:nvPr>
        </p:nvSpPr>
        <p:spPr>
          <a:xfrm>
            <a:off x="2455864" y="96839"/>
            <a:ext cx="7158037" cy="1387475"/>
          </a:xfrm>
        </p:spPr>
        <p:txBody>
          <a:bodyPr/>
          <a:lstStyle/>
          <a:p>
            <a:pPr eaLnBrk="1" hangingPunct="1">
              <a:defRPr/>
            </a:pPr>
            <a:r>
              <a:rPr lang="en-US" dirty="0">
                <a:ea typeface="+mj-ea"/>
                <a:cs typeface="+mj-cs"/>
              </a:rPr>
              <a:t>Maastricht </a:t>
            </a:r>
            <a:r>
              <a:rPr lang="en-US" b="1" dirty="0">
                <a:ea typeface="+mj-ea"/>
                <a:cs typeface="+mj-cs"/>
              </a:rPr>
              <a:t>fiscal</a:t>
            </a:r>
            <a:r>
              <a:rPr lang="en-US" dirty="0">
                <a:ea typeface="+mj-ea"/>
                <a:cs typeface="+mj-cs"/>
              </a:rPr>
              <a:t> rules</a:t>
            </a:r>
            <a:r>
              <a:rPr lang="cs-CZ" dirty="0">
                <a:ea typeface="+mj-ea"/>
                <a:cs typeface="+mj-cs"/>
              </a:rPr>
              <a:t> (EU)</a:t>
            </a:r>
            <a:endParaRPr lang="en-US" dirty="0">
              <a:ea typeface="+mj-ea"/>
              <a:cs typeface="+mj-cs"/>
            </a:endParaRPr>
          </a:p>
        </p:txBody>
      </p:sp>
      <p:sp>
        <p:nvSpPr>
          <p:cNvPr id="468995" name="Rectangle 3"/>
          <p:cNvSpPr>
            <a:spLocks noGrp="1" noChangeArrowheads="1"/>
          </p:cNvSpPr>
          <p:nvPr>
            <p:ph type="body" idx="1"/>
          </p:nvPr>
        </p:nvSpPr>
        <p:spPr>
          <a:xfrm>
            <a:off x="1992313" y="1773238"/>
            <a:ext cx="8424862" cy="4895850"/>
          </a:xfrm>
        </p:spPr>
        <p:txBody>
          <a:bodyPr/>
          <a:lstStyle/>
          <a:p>
            <a:pPr marL="609600" indent="-609600">
              <a:buFont typeface="Wingdings" panose="05000000000000000000" pitchFamily="2" charset="2"/>
              <a:buAutoNum type="arabicPeriod"/>
            </a:pPr>
            <a:r>
              <a:rPr lang="en-US" altLang="cs-CZ" sz="2200"/>
              <a:t>Government balance – it should not exceed </a:t>
            </a:r>
            <a:r>
              <a:rPr lang="en-US" altLang="cs-CZ" sz="2200" b="1">
                <a:solidFill>
                  <a:srgbClr val="FF0000"/>
                </a:solidFill>
              </a:rPr>
              <a:t>3 % </a:t>
            </a:r>
            <a:r>
              <a:rPr lang="en-US" altLang="cs-CZ" sz="2200"/>
              <a:t>GDP</a:t>
            </a:r>
          </a:p>
          <a:p>
            <a:pPr marL="609600" indent="-609600">
              <a:buFont typeface="Wingdings" panose="05000000000000000000" pitchFamily="2" charset="2"/>
              <a:buAutoNum type="arabicPeriod"/>
            </a:pPr>
            <a:r>
              <a:rPr lang="en-US" altLang="cs-CZ" sz="2200"/>
              <a:t>Gross government debt – it should not exceed </a:t>
            </a:r>
            <a:r>
              <a:rPr lang="en-US" altLang="cs-CZ" sz="2200" b="1">
                <a:solidFill>
                  <a:srgbClr val="FF0000"/>
                </a:solidFill>
              </a:rPr>
              <a:t>60 % </a:t>
            </a:r>
            <a:r>
              <a:rPr lang="en-US" altLang="cs-CZ" sz="2200"/>
              <a:t>GDP</a:t>
            </a:r>
          </a:p>
          <a:p>
            <a:pPr marL="609600" indent="-609600"/>
            <a:endParaRPr lang="en-US" altLang="cs-CZ" sz="1600" b="1"/>
          </a:p>
          <a:p>
            <a:pPr marL="609600" indent="-609600"/>
            <a:r>
              <a:rPr lang="en-US" altLang="cs-CZ" sz="2400" b="1"/>
              <a:t>Stability and Growth Pact (SGP)</a:t>
            </a:r>
          </a:p>
          <a:p>
            <a:pPr marL="609600" indent="-609600"/>
            <a:r>
              <a:rPr lang="en-US" altLang="cs-CZ" sz="2400"/>
              <a:t>Outlined in 1997 (EC, Council of Ministers) </a:t>
            </a:r>
          </a:p>
          <a:p>
            <a:pPr marL="609600" indent="-609600"/>
            <a:r>
              <a:rPr lang="en-US" altLang="cs-CZ" sz="2400"/>
              <a:t>It clarifies arrangements from the Maastricht Treaty concerning "dissuasive arm</a:t>
            </a:r>
            <a:r>
              <a:rPr lang="en-US" altLang="en-US" sz="2400"/>
              <a:t>”</a:t>
            </a:r>
            <a:r>
              <a:rPr lang="en-US" altLang="cs-CZ" sz="2400"/>
              <a:t> (excessive deficit procedure ) and </a:t>
            </a:r>
            <a:r>
              <a:rPr lang="en-US" altLang="en-US" sz="2400"/>
              <a:t>“</a:t>
            </a:r>
            <a:r>
              <a:rPr lang="en-US" altLang="cs-CZ" sz="2400"/>
              <a:t>preventive arm</a:t>
            </a:r>
            <a:r>
              <a:rPr lang="en-US" altLang="en-US" sz="2400"/>
              <a:t>”</a:t>
            </a:r>
            <a:endParaRPr lang="en-US" altLang="ja-JP" sz="2400"/>
          </a:p>
          <a:p>
            <a:pPr marL="609600" indent="-609600"/>
            <a:r>
              <a:rPr lang="en-US" altLang="cs-CZ" sz="2400"/>
              <a:t>Requirements on the EU countries to have balanced or surplus budgets in a medium run</a:t>
            </a:r>
          </a:p>
          <a:p>
            <a:pPr marL="609600" indent="-609600"/>
            <a:r>
              <a:rPr lang="en-US" altLang="cs-CZ" sz="2400"/>
              <a:t>EU countries have to submit their budget data to the EC (Convergence x Stability Programs)</a:t>
            </a:r>
          </a:p>
        </p:txBody>
      </p:sp>
    </p:spTree>
    <p:extLst>
      <p:ext uri="{BB962C8B-B14F-4D97-AF65-F5344CB8AC3E}">
        <p14:creationId xmlns:p14="http://schemas.microsoft.com/office/powerpoint/2010/main" val="2071252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8994"/>
                                        </p:tgtEl>
                                        <p:attrNameLst>
                                          <p:attrName>style.visibility</p:attrName>
                                        </p:attrNameLst>
                                      </p:cBhvr>
                                      <p:to>
                                        <p:strVal val="visible"/>
                                      </p:to>
                                    </p:set>
                                    <p:animEffect transition="in" filter="fade">
                                      <p:cBhvr>
                                        <p:cTn id="7" dur="2000"/>
                                        <p:tgtEl>
                                          <p:spTgt spid="4689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8995">
                                            <p:txEl>
                                              <p:pRg st="0" end="0"/>
                                            </p:txEl>
                                          </p:spTgt>
                                        </p:tgtEl>
                                        <p:attrNameLst>
                                          <p:attrName>style.visibility</p:attrName>
                                        </p:attrNameLst>
                                      </p:cBhvr>
                                      <p:to>
                                        <p:strVal val="visible"/>
                                      </p:to>
                                    </p:set>
                                    <p:animEffect transition="in" filter="fade">
                                      <p:cBhvr>
                                        <p:cTn id="12" dur="2000"/>
                                        <p:tgtEl>
                                          <p:spTgt spid="4689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8995">
                                            <p:txEl>
                                              <p:pRg st="1" end="1"/>
                                            </p:txEl>
                                          </p:spTgt>
                                        </p:tgtEl>
                                        <p:attrNameLst>
                                          <p:attrName>style.visibility</p:attrName>
                                        </p:attrNameLst>
                                      </p:cBhvr>
                                      <p:to>
                                        <p:strVal val="visible"/>
                                      </p:to>
                                    </p:set>
                                    <p:animEffect transition="in" filter="fade">
                                      <p:cBhvr>
                                        <p:cTn id="17" dur="2000"/>
                                        <p:tgtEl>
                                          <p:spTgt spid="4689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8995">
                                            <p:txEl>
                                              <p:pRg st="3" end="3"/>
                                            </p:txEl>
                                          </p:spTgt>
                                        </p:tgtEl>
                                        <p:attrNameLst>
                                          <p:attrName>style.visibility</p:attrName>
                                        </p:attrNameLst>
                                      </p:cBhvr>
                                      <p:to>
                                        <p:strVal val="visible"/>
                                      </p:to>
                                    </p:set>
                                    <p:animEffect transition="in" filter="fade">
                                      <p:cBhvr>
                                        <p:cTn id="22" dur="2000"/>
                                        <p:tgtEl>
                                          <p:spTgt spid="4689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8995">
                                            <p:txEl>
                                              <p:pRg st="4" end="4"/>
                                            </p:txEl>
                                          </p:spTgt>
                                        </p:tgtEl>
                                        <p:attrNameLst>
                                          <p:attrName>style.visibility</p:attrName>
                                        </p:attrNameLst>
                                      </p:cBhvr>
                                      <p:to>
                                        <p:strVal val="visible"/>
                                      </p:to>
                                    </p:set>
                                    <p:animEffect transition="in" filter="fade">
                                      <p:cBhvr>
                                        <p:cTn id="27" dur="2000"/>
                                        <p:tgtEl>
                                          <p:spTgt spid="4689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68995">
                                            <p:txEl>
                                              <p:pRg st="5" end="5"/>
                                            </p:txEl>
                                          </p:spTgt>
                                        </p:tgtEl>
                                        <p:attrNameLst>
                                          <p:attrName>style.visibility</p:attrName>
                                        </p:attrNameLst>
                                      </p:cBhvr>
                                      <p:to>
                                        <p:strVal val="visible"/>
                                      </p:to>
                                    </p:set>
                                    <p:animEffect transition="in" filter="fade">
                                      <p:cBhvr>
                                        <p:cTn id="32" dur="2000"/>
                                        <p:tgtEl>
                                          <p:spTgt spid="46899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8995">
                                            <p:txEl>
                                              <p:pRg st="6" end="6"/>
                                            </p:txEl>
                                          </p:spTgt>
                                        </p:tgtEl>
                                        <p:attrNameLst>
                                          <p:attrName>style.visibility</p:attrName>
                                        </p:attrNameLst>
                                      </p:cBhvr>
                                      <p:to>
                                        <p:strVal val="visible"/>
                                      </p:to>
                                    </p:set>
                                    <p:animEffect transition="in" filter="fade">
                                      <p:cBhvr>
                                        <p:cTn id="37" dur="2000"/>
                                        <p:tgtEl>
                                          <p:spTgt spid="46899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68995">
                                            <p:txEl>
                                              <p:pRg st="7" end="7"/>
                                            </p:txEl>
                                          </p:spTgt>
                                        </p:tgtEl>
                                        <p:attrNameLst>
                                          <p:attrName>style.visibility</p:attrName>
                                        </p:attrNameLst>
                                      </p:cBhvr>
                                      <p:to>
                                        <p:strVal val="visible"/>
                                      </p:to>
                                    </p:set>
                                    <p:animEffect transition="in" filter="fade">
                                      <p:cBhvr>
                                        <p:cTn id="42" dur="2000"/>
                                        <p:tgtEl>
                                          <p:spTgt spid="468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4" grpId="0"/>
      <p:bldP spid="46899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4F02E-4D9D-4AAB-B368-A6CC214DCEE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A4185C64-2F0F-4836-8F5C-41116382C968}"/>
              </a:ext>
            </a:extLst>
          </p:cNvPr>
          <p:cNvSpPr>
            <a:spLocks noGrp="1"/>
          </p:cNvSpPr>
          <p:nvPr>
            <p:ph idx="1"/>
          </p:nvPr>
        </p:nvSpPr>
        <p:spPr/>
        <p:txBody>
          <a:bodyPr/>
          <a:lstStyle/>
          <a:p>
            <a:endParaRPr lang="cs-CZ"/>
          </a:p>
        </p:txBody>
      </p:sp>
      <p:sp>
        <p:nvSpPr>
          <p:cNvPr id="5" name="Zástupný symbol pro číslo snímku 4">
            <a:extLst>
              <a:ext uri="{FF2B5EF4-FFF2-40B4-BE49-F238E27FC236}">
                <a16:creationId xmlns:a16="http://schemas.microsoft.com/office/drawing/2014/main" id="{2AFEE870-EF58-4C06-B981-958BF55F1D9B}"/>
              </a:ext>
            </a:extLst>
          </p:cNvPr>
          <p:cNvSpPr>
            <a:spLocks noGrp="1"/>
          </p:cNvSpPr>
          <p:nvPr>
            <p:ph type="sldNum" sz="quarter" idx="12"/>
          </p:nvPr>
        </p:nvSpPr>
        <p:spPr/>
        <p:txBody>
          <a:bodyPr/>
          <a:lstStyle/>
          <a:p>
            <a:pPr>
              <a:defRPr/>
            </a:pPr>
            <a:fld id="{55B6F238-BE47-4A5E-A532-387DEA6643F4}" type="slidenum">
              <a:rPr lang="cs-CZ" altLang="cs-CZ" smtClean="0"/>
              <a:pPr>
                <a:defRPr/>
              </a:pPr>
              <a:t>26</a:t>
            </a:fld>
            <a:endParaRPr lang="cs-CZ" altLang="cs-CZ"/>
          </a:p>
        </p:txBody>
      </p:sp>
      <p:pic>
        <p:nvPicPr>
          <p:cNvPr id="7" name="Obrázek 6">
            <a:extLst>
              <a:ext uri="{FF2B5EF4-FFF2-40B4-BE49-F238E27FC236}">
                <a16:creationId xmlns:a16="http://schemas.microsoft.com/office/drawing/2014/main" id="{294056C7-61E0-4DDF-9889-8BF3CFADBBDF}"/>
              </a:ext>
            </a:extLst>
          </p:cNvPr>
          <p:cNvPicPr>
            <a:picLocks noChangeAspect="1"/>
          </p:cNvPicPr>
          <p:nvPr/>
        </p:nvPicPr>
        <p:blipFill>
          <a:blip r:embed="rId2"/>
          <a:stretch>
            <a:fillRect/>
          </a:stretch>
        </p:blipFill>
        <p:spPr>
          <a:xfrm>
            <a:off x="1270987" y="283029"/>
            <a:ext cx="9648825" cy="5334000"/>
          </a:xfrm>
          <a:prstGeom prst="rect">
            <a:avLst/>
          </a:prstGeom>
        </p:spPr>
      </p:pic>
      <p:sp>
        <p:nvSpPr>
          <p:cNvPr id="8" name="TextovéPole 7">
            <a:extLst>
              <a:ext uri="{FF2B5EF4-FFF2-40B4-BE49-F238E27FC236}">
                <a16:creationId xmlns:a16="http://schemas.microsoft.com/office/drawing/2014/main" id="{B44D28D8-E00F-462B-AAAF-0FCD7CA52031}"/>
              </a:ext>
            </a:extLst>
          </p:cNvPr>
          <p:cNvSpPr txBox="1"/>
          <p:nvPr/>
        </p:nvSpPr>
        <p:spPr>
          <a:xfrm>
            <a:off x="1379913" y="6075427"/>
            <a:ext cx="6833062" cy="276999"/>
          </a:xfrm>
          <a:prstGeom prst="rect">
            <a:avLst/>
          </a:prstGeom>
          <a:noFill/>
        </p:spPr>
        <p:txBody>
          <a:bodyPr wrap="square" rtlCol="0">
            <a:spAutoFit/>
          </a:bodyPr>
          <a:lstStyle/>
          <a:p>
            <a:pPr algn="l"/>
            <a:r>
              <a:rPr lang="cs-CZ" sz="1200" dirty="0">
                <a:latin typeface="+mn-lt"/>
              </a:rPr>
              <a:t>Source: OECD: </a:t>
            </a:r>
            <a:r>
              <a:rPr lang="cs-CZ" sz="1200" dirty="0" err="1">
                <a:latin typeface="+mn-lt"/>
              </a:rPr>
              <a:t>Government</a:t>
            </a:r>
            <a:r>
              <a:rPr lang="cs-CZ" sz="1200" dirty="0">
                <a:latin typeface="+mn-lt"/>
              </a:rPr>
              <a:t> </a:t>
            </a:r>
            <a:r>
              <a:rPr lang="cs-CZ" sz="1200" dirty="0" err="1">
                <a:latin typeface="+mn-lt"/>
              </a:rPr>
              <a:t>at</a:t>
            </a:r>
            <a:r>
              <a:rPr lang="cs-CZ" sz="1200" dirty="0">
                <a:latin typeface="+mn-lt"/>
              </a:rPr>
              <a:t> Glance, 2021</a:t>
            </a:r>
          </a:p>
        </p:txBody>
      </p:sp>
    </p:spTree>
    <p:extLst>
      <p:ext uri="{BB962C8B-B14F-4D97-AF65-F5344CB8AC3E}">
        <p14:creationId xmlns:p14="http://schemas.microsoft.com/office/powerpoint/2010/main" val="2802678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470FD4-D9BF-4514-B837-B239B3BD584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C06BA7C-DED2-4633-927A-E6AEA44ACD81}"/>
              </a:ext>
            </a:extLst>
          </p:cNvPr>
          <p:cNvSpPr>
            <a:spLocks noGrp="1"/>
          </p:cNvSpPr>
          <p:nvPr>
            <p:ph idx="1"/>
          </p:nvPr>
        </p:nvSpPr>
        <p:spPr/>
        <p:txBody>
          <a:bodyPr/>
          <a:lstStyle/>
          <a:p>
            <a:endParaRPr lang="cs-CZ"/>
          </a:p>
        </p:txBody>
      </p:sp>
      <p:sp>
        <p:nvSpPr>
          <p:cNvPr id="5" name="Zástupný symbol pro číslo snímku 4">
            <a:extLst>
              <a:ext uri="{FF2B5EF4-FFF2-40B4-BE49-F238E27FC236}">
                <a16:creationId xmlns:a16="http://schemas.microsoft.com/office/drawing/2014/main" id="{83EC0255-8072-4283-ABFF-E331267E63A0}"/>
              </a:ext>
            </a:extLst>
          </p:cNvPr>
          <p:cNvSpPr>
            <a:spLocks noGrp="1"/>
          </p:cNvSpPr>
          <p:nvPr>
            <p:ph type="sldNum" sz="quarter" idx="12"/>
          </p:nvPr>
        </p:nvSpPr>
        <p:spPr/>
        <p:txBody>
          <a:bodyPr/>
          <a:lstStyle/>
          <a:p>
            <a:pPr>
              <a:defRPr/>
            </a:pPr>
            <a:fld id="{55B6F238-BE47-4A5E-A532-387DEA6643F4}" type="slidenum">
              <a:rPr lang="cs-CZ" altLang="cs-CZ" smtClean="0"/>
              <a:pPr>
                <a:defRPr/>
              </a:pPr>
              <a:t>27</a:t>
            </a:fld>
            <a:endParaRPr lang="cs-CZ" altLang="cs-CZ"/>
          </a:p>
        </p:txBody>
      </p:sp>
      <p:pic>
        <p:nvPicPr>
          <p:cNvPr id="7" name="Obrázek 6">
            <a:extLst>
              <a:ext uri="{FF2B5EF4-FFF2-40B4-BE49-F238E27FC236}">
                <a16:creationId xmlns:a16="http://schemas.microsoft.com/office/drawing/2014/main" id="{3D726302-FF74-4D66-8089-8C24AA4C3EDB}"/>
              </a:ext>
            </a:extLst>
          </p:cNvPr>
          <p:cNvPicPr>
            <a:picLocks noChangeAspect="1"/>
          </p:cNvPicPr>
          <p:nvPr/>
        </p:nvPicPr>
        <p:blipFill>
          <a:blip r:embed="rId2"/>
          <a:stretch>
            <a:fillRect/>
          </a:stretch>
        </p:blipFill>
        <p:spPr>
          <a:xfrm>
            <a:off x="1357312" y="1395412"/>
            <a:ext cx="9477375" cy="4067175"/>
          </a:xfrm>
          <a:prstGeom prst="rect">
            <a:avLst/>
          </a:prstGeom>
        </p:spPr>
      </p:pic>
      <p:sp>
        <p:nvSpPr>
          <p:cNvPr id="8" name="TextovéPole 7">
            <a:extLst>
              <a:ext uri="{FF2B5EF4-FFF2-40B4-BE49-F238E27FC236}">
                <a16:creationId xmlns:a16="http://schemas.microsoft.com/office/drawing/2014/main" id="{7993AC6A-8F27-4868-9504-271774461115}"/>
              </a:ext>
            </a:extLst>
          </p:cNvPr>
          <p:cNvSpPr txBox="1"/>
          <p:nvPr/>
        </p:nvSpPr>
        <p:spPr>
          <a:xfrm>
            <a:off x="1379913" y="6075427"/>
            <a:ext cx="6833062" cy="276999"/>
          </a:xfrm>
          <a:prstGeom prst="rect">
            <a:avLst/>
          </a:prstGeom>
          <a:noFill/>
        </p:spPr>
        <p:txBody>
          <a:bodyPr wrap="square" rtlCol="0">
            <a:spAutoFit/>
          </a:bodyPr>
          <a:lstStyle/>
          <a:p>
            <a:pPr algn="l"/>
            <a:r>
              <a:rPr lang="cs-CZ" sz="1200" dirty="0">
                <a:latin typeface="+mn-lt"/>
              </a:rPr>
              <a:t>Source: OECD: </a:t>
            </a:r>
            <a:r>
              <a:rPr lang="cs-CZ" sz="1200" dirty="0" err="1">
                <a:latin typeface="+mn-lt"/>
              </a:rPr>
              <a:t>Government</a:t>
            </a:r>
            <a:r>
              <a:rPr lang="cs-CZ" sz="1200" dirty="0">
                <a:latin typeface="+mn-lt"/>
              </a:rPr>
              <a:t> </a:t>
            </a:r>
            <a:r>
              <a:rPr lang="cs-CZ" sz="1200" dirty="0" err="1">
                <a:latin typeface="+mn-lt"/>
              </a:rPr>
              <a:t>at</a:t>
            </a:r>
            <a:r>
              <a:rPr lang="cs-CZ" sz="1200" dirty="0">
                <a:latin typeface="+mn-lt"/>
              </a:rPr>
              <a:t> Glance, 2021</a:t>
            </a:r>
          </a:p>
        </p:txBody>
      </p:sp>
    </p:spTree>
    <p:extLst>
      <p:ext uri="{BB962C8B-B14F-4D97-AF65-F5344CB8AC3E}">
        <p14:creationId xmlns:p14="http://schemas.microsoft.com/office/powerpoint/2010/main" val="3609249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pPr algn="ctr"/>
            <a:r>
              <a:rPr lang="cs-CZ" sz="4000" dirty="0"/>
              <a:t>Q &amp; A</a:t>
            </a:r>
            <a:endParaRPr lang="cs-CZ" sz="4000" dirty="0">
              <a:sym typeface="Wingdings" panose="05000000000000000000" pitchFamily="2" charset="2"/>
            </a:endParaRPr>
          </a:p>
          <a:p>
            <a:endParaRPr lang="cs-CZ" dirty="0"/>
          </a:p>
        </p:txBody>
      </p:sp>
    </p:spTree>
    <p:extLst>
      <p:ext uri="{BB962C8B-B14F-4D97-AF65-F5344CB8AC3E}">
        <p14:creationId xmlns:p14="http://schemas.microsoft.com/office/powerpoint/2010/main" val="2733477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B5D2D7AB-573F-4C62-8AC9-B5A4C7D4F5D3}" type="slidenum">
              <a:rPr lang="cs-CZ" altLang="cs-CZ" sz="1000"/>
              <a:pPr>
                <a:spcBef>
                  <a:spcPct val="0"/>
                </a:spcBef>
                <a:buClrTx/>
                <a:buSzTx/>
                <a:buFontTx/>
                <a:buNone/>
              </a:pPr>
              <a:t>3</a:t>
            </a:fld>
            <a:endParaRPr lang="cs-CZ" altLang="cs-CZ" sz="1000"/>
          </a:p>
        </p:txBody>
      </p:sp>
      <p:sp>
        <p:nvSpPr>
          <p:cNvPr id="140290" name="Rectangle 2"/>
          <p:cNvSpPr>
            <a:spLocks noGrp="1" noChangeArrowheads="1"/>
          </p:cNvSpPr>
          <p:nvPr>
            <p:ph type="title"/>
          </p:nvPr>
        </p:nvSpPr>
        <p:spPr/>
        <p:txBody>
          <a:bodyPr/>
          <a:lstStyle/>
          <a:p>
            <a:pPr eaLnBrk="1" hangingPunct="1">
              <a:defRPr/>
            </a:pPr>
            <a:r>
              <a:rPr lang="en-US" sz="3600"/>
              <a:t>Fiscal Imbalance - definition</a:t>
            </a:r>
            <a:endParaRPr lang="cs-CZ" sz="3600"/>
          </a:p>
        </p:txBody>
      </p:sp>
      <p:sp>
        <p:nvSpPr>
          <p:cNvPr id="140291" name="Rectangle 3"/>
          <p:cNvSpPr>
            <a:spLocks noGrp="1" noChangeArrowheads="1"/>
          </p:cNvSpPr>
          <p:nvPr>
            <p:ph type="body" idx="1"/>
          </p:nvPr>
        </p:nvSpPr>
        <p:spPr>
          <a:xfrm>
            <a:off x="2473326" y="1981200"/>
            <a:ext cx="7661275" cy="4471988"/>
          </a:xfrm>
        </p:spPr>
        <p:txBody>
          <a:bodyPr/>
          <a:lstStyle/>
          <a:p>
            <a:pPr marL="457200" indent="-457200" eaLnBrk="1" hangingPunct="1">
              <a:lnSpc>
                <a:spcPct val="90000"/>
              </a:lnSpc>
              <a:buFont typeface="Arial" panose="020B0604020202020204" pitchFamily="34" charset="0"/>
              <a:buChar char="•"/>
            </a:pPr>
            <a:r>
              <a:rPr lang="en-US" altLang="cs-CZ" dirty="0"/>
              <a:t>Short-term fiscal imbalance occurs in a situation when</a:t>
            </a:r>
            <a:r>
              <a:rPr lang="cs-CZ" altLang="cs-CZ" dirty="0"/>
              <a:t> </a:t>
            </a:r>
            <a:r>
              <a:rPr lang="en-US" altLang="cs-CZ" dirty="0"/>
              <a:t>budget revenues differ from budget expenditures in the certain period (budget year):</a:t>
            </a:r>
          </a:p>
          <a:p>
            <a:pPr marL="1200150" lvl="2" indent="-285750" eaLnBrk="1" hangingPunct="1">
              <a:lnSpc>
                <a:spcPct val="90000"/>
              </a:lnSpc>
              <a:buFont typeface="Arial" panose="020B0604020202020204" pitchFamily="34" charset="0"/>
              <a:buChar char="•"/>
            </a:pPr>
            <a:r>
              <a:rPr lang="en-US" altLang="cs-CZ" dirty="0"/>
              <a:t>revenues &gt; expenditures → surplus</a:t>
            </a:r>
          </a:p>
          <a:p>
            <a:pPr marL="1200150" lvl="2" indent="-285750" eaLnBrk="1" hangingPunct="1">
              <a:lnSpc>
                <a:spcPct val="90000"/>
              </a:lnSpc>
              <a:buFont typeface="Arial" panose="020B0604020202020204" pitchFamily="34" charset="0"/>
              <a:buChar char="•"/>
            </a:pPr>
            <a:r>
              <a:rPr lang="en-US" altLang="cs-CZ" dirty="0"/>
              <a:t>revenues &lt; expenditures → deficit</a:t>
            </a:r>
            <a:endParaRPr lang="cs-CZ" altLang="cs-CZ" dirty="0"/>
          </a:p>
          <a:p>
            <a:pPr marL="457200" indent="-457200" eaLnBrk="1" hangingPunct="1">
              <a:lnSpc>
                <a:spcPct val="90000"/>
              </a:lnSpc>
              <a:buFont typeface="Arial" panose="020B0604020202020204" pitchFamily="34" charset="0"/>
              <a:buChar char="•"/>
            </a:pPr>
            <a:r>
              <a:rPr lang="en-US" altLang="cs-CZ" dirty="0"/>
              <a:t>Long-term fiscal imbalance = accumulation of public deficits + other liabilities of government → debt</a:t>
            </a:r>
            <a:endParaRPr lang="cs-CZ" altLang="cs-CZ" dirty="0"/>
          </a:p>
        </p:txBody>
      </p:sp>
    </p:spTree>
    <p:extLst>
      <p:ext uri="{BB962C8B-B14F-4D97-AF65-F5344CB8AC3E}">
        <p14:creationId xmlns:p14="http://schemas.microsoft.com/office/powerpoint/2010/main" val="3872395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fade">
                                      <p:cBhvr>
                                        <p:cTn id="7" dur="2000"/>
                                        <p:tgtEl>
                                          <p:spTgt spid="140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0291">
                                            <p:txEl>
                                              <p:pRg st="0" end="0"/>
                                            </p:txEl>
                                          </p:spTgt>
                                        </p:tgtEl>
                                        <p:attrNameLst>
                                          <p:attrName>style.visibility</p:attrName>
                                        </p:attrNameLst>
                                      </p:cBhvr>
                                      <p:to>
                                        <p:strVal val="visible"/>
                                      </p:to>
                                    </p:set>
                                    <p:animEffect transition="in" filter="fade">
                                      <p:cBhvr>
                                        <p:cTn id="12" dur="2000"/>
                                        <p:tgtEl>
                                          <p:spTgt spid="1402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0291">
                                            <p:txEl>
                                              <p:pRg st="1" end="1"/>
                                            </p:txEl>
                                          </p:spTgt>
                                        </p:tgtEl>
                                        <p:attrNameLst>
                                          <p:attrName>style.visibility</p:attrName>
                                        </p:attrNameLst>
                                      </p:cBhvr>
                                      <p:to>
                                        <p:strVal val="visible"/>
                                      </p:to>
                                    </p:set>
                                    <p:animEffect transition="in" filter="fade">
                                      <p:cBhvr>
                                        <p:cTn id="15" dur="2000"/>
                                        <p:tgtEl>
                                          <p:spTgt spid="14029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0291">
                                            <p:txEl>
                                              <p:pRg st="2" end="2"/>
                                            </p:txEl>
                                          </p:spTgt>
                                        </p:tgtEl>
                                        <p:attrNameLst>
                                          <p:attrName>style.visibility</p:attrName>
                                        </p:attrNameLst>
                                      </p:cBhvr>
                                      <p:to>
                                        <p:strVal val="visible"/>
                                      </p:to>
                                    </p:set>
                                    <p:animEffect transition="in" filter="fade">
                                      <p:cBhvr>
                                        <p:cTn id="18" dur="2000"/>
                                        <p:tgtEl>
                                          <p:spTgt spid="14029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0291">
                                            <p:txEl>
                                              <p:pRg st="3" end="3"/>
                                            </p:txEl>
                                          </p:spTgt>
                                        </p:tgtEl>
                                        <p:attrNameLst>
                                          <p:attrName>style.visibility</p:attrName>
                                        </p:attrNameLst>
                                      </p:cBhvr>
                                      <p:to>
                                        <p:strVal val="visible"/>
                                      </p:to>
                                    </p:set>
                                    <p:animEffect transition="in" filter="fade">
                                      <p:cBhvr>
                                        <p:cTn id="23" dur="2000"/>
                                        <p:tgtEl>
                                          <p:spTgt spid="140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E12C6DBE-501C-4664-8282-5EB644FDC4A7}" type="slidenum">
              <a:rPr lang="cs-CZ" altLang="cs-CZ" sz="1000"/>
              <a:pPr>
                <a:spcBef>
                  <a:spcPct val="0"/>
                </a:spcBef>
                <a:buClrTx/>
                <a:buSzTx/>
                <a:buFontTx/>
                <a:buNone/>
              </a:pPr>
              <a:t>4</a:t>
            </a:fld>
            <a:endParaRPr lang="cs-CZ" altLang="cs-CZ" sz="1000"/>
          </a:p>
        </p:txBody>
      </p:sp>
      <p:sp>
        <p:nvSpPr>
          <p:cNvPr id="124930" name="Rectangle 2"/>
          <p:cNvSpPr>
            <a:spLocks noGrp="1" noChangeArrowheads="1"/>
          </p:cNvSpPr>
          <p:nvPr>
            <p:ph type="title"/>
          </p:nvPr>
        </p:nvSpPr>
        <p:spPr/>
        <p:txBody>
          <a:bodyPr/>
          <a:lstStyle/>
          <a:p>
            <a:pPr eaLnBrk="1" hangingPunct="1">
              <a:defRPr/>
            </a:pPr>
            <a:r>
              <a:rPr lang="en-US">
                <a:ea typeface="+mj-ea"/>
                <a:cs typeface="+mj-cs"/>
              </a:rPr>
              <a:t>Ways of Deficit Financing</a:t>
            </a:r>
          </a:p>
        </p:txBody>
      </p:sp>
      <p:sp>
        <p:nvSpPr>
          <p:cNvPr id="124931" name="Rectangle 3"/>
          <p:cNvSpPr>
            <a:spLocks noGrp="1" noChangeArrowheads="1"/>
          </p:cNvSpPr>
          <p:nvPr>
            <p:ph type="body" idx="1"/>
          </p:nvPr>
        </p:nvSpPr>
        <p:spPr>
          <a:xfrm>
            <a:off x="1008404" y="1981200"/>
            <a:ext cx="9742205" cy="4471988"/>
          </a:xfrm>
        </p:spPr>
        <p:txBody>
          <a:bodyPr/>
          <a:lstStyle/>
          <a:p>
            <a:pPr marL="571500" indent="-571500" eaLnBrk="1" hangingPunct="1">
              <a:buFont typeface="Arial" panose="020B0604020202020204" pitchFamily="34" charset="0"/>
              <a:buChar char="•"/>
            </a:pPr>
            <a:r>
              <a:rPr lang="en-US" altLang="cs-CZ" sz="3600" dirty="0"/>
              <a:t>changes in revenues (</a:t>
            </a:r>
            <a:r>
              <a:rPr lang="en-US" altLang="cs-CZ" sz="3600" dirty="0">
                <a:cs typeface="Times New Roman" panose="02020603050405020304" pitchFamily="18" charset="0"/>
              </a:rPr>
              <a:t>↑ taxes, sale of state property)</a:t>
            </a:r>
          </a:p>
          <a:p>
            <a:pPr marL="571500" indent="-571500" eaLnBrk="1" hangingPunct="1">
              <a:buFont typeface="Arial" panose="020B0604020202020204" pitchFamily="34" charset="0"/>
              <a:buChar char="•"/>
            </a:pPr>
            <a:r>
              <a:rPr lang="en-US" altLang="cs-CZ" sz="3600" dirty="0">
                <a:cs typeface="Times New Roman" panose="02020603050405020304" pitchFamily="18" charset="0"/>
              </a:rPr>
              <a:t>changes in expenditures</a:t>
            </a:r>
            <a:r>
              <a:rPr lang="cs-CZ" altLang="cs-CZ" sz="3600" dirty="0">
                <a:cs typeface="Times New Roman" panose="02020603050405020304" pitchFamily="18" charset="0"/>
              </a:rPr>
              <a:t> (</a:t>
            </a:r>
            <a:r>
              <a:rPr lang="cs-CZ" altLang="cs-CZ" sz="3600" dirty="0" err="1">
                <a:cs typeface="Times New Roman" panose="02020603050405020304" pitchFamily="18" charset="0"/>
              </a:rPr>
              <a:t>cuts</a:t>
            </a:r>
            <a:r>
              <a:rPr lang="cs-CZ" altLang="cs-CZ" sz="3600" dirty="0">
                <a:cs typeface="Times New Roman" panose="02020603050405020304" pitchFamily="18" charset="0"/>
              </a:rPr>
              <a:t>)</a:t>
            </a:r>
          </a:p>
          <a:p>
            <a:pPr marL="571500" indent="-571500" eaLnBrk="1" hangingPunct="1">
              <a:buFont typeface="Arial" panose="020B0604020202020204" pitchFamily="34" charset="0"/>
              <a:buChar char="•"/>
            </a:pPr>
            <a:r>
              <a:rPr lang="en-US" altLang="cs-CZ" sz="3600" dirty="0"/>
              <a:t>issuing money </a:t>
            </a:r>
            <a:r>
              <a:rPr lang="en-US" altLang="cs-CZ" sz="3600" dirty="0">
                <a:latin typeface="Garamond" panose="02020404030301010803" pitchFamily="18" charset="0"/>
              </a:rPr>
              <a:t>–</a:t>
            </a:r>
            <a:r>
              <a:rPr lang="en-US" altLang="cs-CZ" sz="3600" dirty="0"/>
              <a:t> </a:t>
            </a:r>
            <a:r>
              <a:rPr lang="en-US" altLang="en-US" sz="3600" dirty="0">
                <a:latin typeface="Garamond" panose="02020404030301010803" pitchFamily="18" charset="0"/>
              </a:rPr>
              <a:t>“</a:t>
            </a:r>
            <a:r>
              <a:rPr lang="en-US" altLang="ja-JP" sz="3600" dirty="0"/>
              <a:t>debt monetization</a:t>
            </a:r>
            <a:r>
              <a:rPr lang="en-US" altLang="en-US" sz="3600" dirty="0">
                <a:latin typeface="Garamond" panose="02020404030301010803" pitchFamily="18" charset="0"/>
              </a:rPr>
              <a:t>”</a:t>
            </a:r>
            <a:endParaRPr lang="en-US" altLang="ja-JP" sz="3600" dirty="0"/>
          </a:p>
          <a:p>
            <a:pPr marL="571500" indent="-571500" eaLnBrk="1" hangingPunct="1">
              <a:buFont typeface="Arial" panose="020B0604020202020204" pitchFamily="34" charset="0"/>
              <a:buChar char="•"/>
            </a:pPr>
            <a:r>
              <a:rPr lang="en-US" altLang="cs-CZ" sz="3600" dirty="0"/>
              <a:t>debt financing (taking loans, issuing bonds)</a:t>
            </a:r>
            <a:endParaRPr lang="cs-CZ" altLang="cs-CZ" sz="3600" dirty="0"/>
          </a:p>
        </p:txBody>
      </p:sp>
    </p:spTree>
    <p:extLst>
      <p:ext uri="{BB962C8B-B14F-4D97-AF65-F5344CB8AC3E}">
        <p14:creationId xmlns:p14="http://schemas.microsoft.com/office/powerpoint/2010/main" val="25307028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fade">
                                      <p:cBhvr>
                                        <p:cTn id="7" dur="2000"/>
                                        <p:tgtEl>
                                          <p:spTgt spid="1249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4931">
                                            <p:txEl>
                                              <p:pRg st="0" end="0"/>
                                            </p:txEl>
                                          </p:spTgt>
                                        </p:tgtEl>
                                        <p:attrNameLst>
                                          <p:attrName>style.visibility</p:attrName>
                                        </p:attrNameLst>
                                      </p:cBhvr>
                                      <p:to>
                                        <p:strVal val="visible"/>
                                      </p:to>
                                    </p:set>
                                    <p:animEffect transition="in" filter="fade">
                                      <p:cBhvr>
                                        <p:cTn id="12" dur="2000"/>
                                        <p:tgtEl>
                                          <p:spTgt spid="1249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4931">
                                            <p:txEl>
                                              <p:pRg st="1" end="1"/>
                                            </p:txEl>
                                          </p:spTgt>
                                        </p:tgtEl>
                                        <p:attrNameLst>
                                          <p:attrName>style.visibility</p:attrName>
                                        </p:attrNameLst>
                                      </p:cBhvr>
                                      <p:to>
                                        <p:strVal val="visible"/>
                                      </p:to>
                                    </p:set>
                                    <p:animEffect transition="in" filter="fade">
                                      <p:cBhvr>
                                        <p:cTn id="17" dur="2000"/>
                                        <p:tgtEl>
                                          <p:spTgt spid="1249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4931">
                                            <p:txEl>
                                              <p:pRg st="2" end="2"/>
                                            </p:txEl>
                                          </p:spTgt>
                                        </p:tgtEl>
                                        <p:attrNameLst>
                                          <p:attrName>style.visibility</p:attrName>
                                        </p:attrNameLst>
                                      </p:cBhvr>
                                      <p:to>
                                        <p:strVal val="visible"/>
                                      </p:to>
                                    </p:set>
                                    <p:animEffect transition="in" filter="fade">
                                      <p:cBhvr>
                                        <p:cTn id="22" dur="2000"/>
                                        <p:tgtEl>
                                          <p:spTgt spid="1249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4931">
                                            <p:txEl>
                                              <p:pRg st="3" end="3"/>
                                            </p:txEl>
                                          </p:spTgt>
                                        </p:tgtEl>
                                        <p:attrNameLst>
                                          <p:attrName>style.visibility</p:attrName>
                                        </p:attrNameLst>
                                      </p:cBhvr>
                                      <p:to>
                                        <p:strVal val="visible"/>
                                      </p:to>
                                    </p:set>
                                    <p:animEffect transition="in" filter="fade">
                                      <p:cBhvr>
                                        <p:cTn id="27" dur="2000"/>
                                        <p:tgtEl>
                                          <p:spTgt spid="1249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3E7D0008-7B68-409B-A427-446E8AB86B3A}" type="slidenum">
              <a:rPr lang="cs-CZ" altLang="cs-CZ" sz="1000"/>
              <a:pPr>
                <a:spcBef>
                  <a:spcPct val="0"/>
                </a:spcBef>
                <a:buClrTx/>
                <a:buSzTx/>
                <a:buFontTx/>
                <a:buNone/>
              </a:pPr>
              <a:t>5</a:t>
            </a:fld>
            <a:endParaRPr lang="cs-CZ" altLang="cs-CZ" sz="1000"/>
          </a:p>
        </p:txBody>
      </p:sp>
      <p:sp>
        <p:nvSpPr>
          <p:cNvPr id="184322" name="Rectangle 2"/>
          <p:cNvSpPr>
            <a:spLocks noGrp="1" noChangeArrowheads="1"/>
          </p:cNvSpPr>
          <p:nvPr>
            <p:ph type="title"/>
          </p:nvPr>
        </p:nvSpPr>
        <p:spPr/>
        <p:txBody>
          <a:bodyPr/>
          <a:lstStyle/>
          <a:p>
            <a:pPr eaLnBrk="1" hangingPunct="1">
              <a:defRPr/>
            </a:pPr>
            <a:r>
              <a:rPr lang="cs-CZ" sz="3200" dirty="0" err="1"/>
              <a:t>Definition</a:t>
            </a:r>
            <a:r>
              <a:rPr lang="cs-CZ" sz="3200" dirty="0"/>
              <a:t> </a:t>
            </a:r>
            <a:r>
              <a:rPr lang="cs-CZ" sz="3200" dirty="0" err="1"/>
              <a:t>of</a:t>
            </a:r>
            <a:r>
              <a:rPr lang="cs-CZ" sz="3200" dirty="0"/>
              <a:t> </a:t>
            </a:r>
            <a:r>
              <a:rPr lang="cs-CZ" sz="3200" dirty="0" err="1"/>
              <a:t>Debt</a:t>
            </a:r>
            <a:r>
              <a:rPr lang="cs-CZ" sz="3200" dirty="0"/>
              <a:t> Management</a:t>
            </a:r>
          </a:p>
        </p:txBody>
      </p:sp>
      <p:sp>
        <p:nvSpPr>
          <p:cNvPr id="10244" name="Rectangle 3"/>
          <p:cNvSpPr>
            <a:spLocks noGrp="1" noChangeArrowheads="1"/>
          </p:cNvSpPr>
          <p:nvPr>
            <p:ph type="body" idx="1"/>
          </p:nvPr>
        </p:nvSpPr>
        <p:spPr>
          <a:xfrm>
            <a:off x="1992314" y="1628776"/>
            <a:ext cx="8351837" cy="5040313"/>
          </a:xfrm>
        </p:spPr>
        <p:txBody>
          <a:bodyPr/>
          <a:lstStyle/>
          <a:p>
            <a:pPr eaLnBrk="1" hangingPunct="1"/>
            <a:endParaRPr lang="cs-CZ" altLang="cs-CZ"/>
          </a:p>
          <a:p>
            <a:pPr eaLnBrk="1" hangingPunct="1"/>
            <a:r>
              <a:rPr lang="cs-CZ" altLang="cs-CZ" i="1"/>
              <a:t>„D</a:t>
            </a:r>
            <a:r>
              <a:rPr lang="en-US" altLang="cs-CZ" i="1"/>
              <a:t>ebt management is the process of establishing and executing a strategy for managing the government</a:t>
            </a:r>
            <a:r>
              <a:rPr lang="en-US" altLang="en-US" i="1"/>
              <a:t>’</a:t>
            </a:r>
            <a:r>
              <a:rPr lang="en-US" altLang="cs-CZ" i="1"/>
              <a:t>s debt in order to raise the required amount of funding, achieve its risk and cost objectives, and to meet any other debt management goals the government may have set, such as developing and maintaining an efficient market for government securities</a:t>
            </a:r>
            <a:r>
              <a:rPr lang="cs-CZ" altLang="cs-CZ"/>
              <a:t>.</a:t>
            </a:r>
            <a:r>
              <a:rPr lang="ja-JP" altLang="cs-CZ"/>
              <a:t>“</a:t>
            </a:r>
            <a:br>
              <a:rPr lang="cs-CZ" altLang="ja-JP"/>
            </a:br>
            <a:br>
              <a:rPr lang="cs-CZ" altLang="ja-JP" sz="2000"/>
            </a:br>
            <a:r>
              <a:rPr lang="cs-CZ" altLang="ja-JP" sz="1600"/>
              <a:t>(IMF+WB. Guidelines for Public Debt Management, 2003.)</a:t>
            </a:r>
            <a:endParaRPr lang="cs-CZ" altLang="cs-CZ" sz="1600"/>
          </a:p>
        </p:txBody>
      </p:sp>
    </p:spTree>
    <p:extLst>
      <p:ext uri="{BB962C8B-B14F-4D97-AF65-F5344CB8AC3E}">
        <p14:creationId xmlns:p14="http://schemas.microsoft.com/office/powerpoint/2010/main" val="1588644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58840415-3088-41A8-9E1C-2BEACF23D2B4}" type="slidenum">
              <a:rPr lang="cs-CZ" altLang="cs-CZ" sz="1000"/>
              <a:pPr>
                <a:spcBef>
                  <a:spcPct val="0"/>
                </a:spcBef>
                <a:buClrTx/>
                <a:buSzTx/>
                <a:buFontTx/>
                <a:buNone/>
              </a:pPr>
              <a:t>6</a:t>
            </a:fld>
            <a:endParaRPr lang="cs-CZ" altLang="cs-CZ" sz="1000"/>
          </a:p>
        </p:txBody>
      </p:sp>
      <p:sp>
        <p:nvSpPr>
          <p:cNvPr id="201730" name="Rectangle 2"/>
          <p:cNvSpPr>
            <a:spLocks noGrp="1" noChangeArrowheads="1"/>
          </p:cNvSpPr>
          <p:nvPr>
            <p:ph type="title"/>
          </p:nvPr>
        </p:nvSpPr>
        <p:spPr>
          <a:xfrm>
            <a:off x="2424114" y="96839"/>
            <a:ext cx="7488237" cy="1412875"/>
          </a:xfrm>
        </p:spPr>
        <p:txBody>
          <a:bodyPr/>
          <a:lstStyle/>
          <a:p>
            <a:pPr eaLnBrk="1" hangingPunct="1">
              <a:defRPr/>
            </a:pPr>
            <a:r>
              <a:rPr lang="cs-CZ" sz="3000"/>
              <a:t>Debt Management within Economic Policy</a:t>
            </a:r>
          </a:p>
        </p:txBody>
      </p:sp>
      <p:grpSp>
        <p:nvGrpSpPr>
          <p:cNvPr id="11268" name="Group 4"/>
          <p:cNvGrpSpPr>
            <a:grpSpLocks noChangeAspect="1"/>
          </p:cNvGrpSpPr>
          <p:nvPr/>
        </p:nvGrpSpPr>
        <p:grpSpPr bwMode="auto">
          <a:xfrm>
            <a:off x="2711451" y="1773239"/>
            <a:ext cx="6913563" cy="4770437"/>
            <a:chOff x="2000" y="1813"/>
            <a:chExt cx="9000" cy="6209"/>
          </a:xfrm>
        </p:grpSpPr>
        <p:sp>
          <p:nvSpPr>
            <p:cNvPr id="11270" name="AutoShape 5"/>
            <p:cNvSpPr>
              <a:spLocks noChangeAspect="1" noChangeArrowheads="1"/>
            </p:cNvSpPr>
            <p:nvPr/>
          </p:nvSpPr>
          <p:spPr bwMode="auto">
            <a:xfrm>
              <a:off x="2000" y="1813"/>
              <a:ext cx="9000" cy="6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cs-CZ" sz="1800"/>
            </a:p>
          </p:txBody>
        </p:sp>
        <p:sp>
          <p:nvSpPr>
            <p:cNvPr id="11271" name="Oval 6"/>
            <p:cNvSpPr>
              <a:spLocks noChangeArrowheads="1"/>
            </p:cNvSpPr>
            <p:nvPr/>
          </p:nvSpPr>
          <p:spPr bwMode="auto">
            <a:xfrm>
              <a:off x="2000" y="1993"/>
              <a:ext cx="8460" cy="5668"/>
            </a:xfrm>
            <a:prstGeom prst="ellipse">
              <a:avLst/>
            </a:prstGeom>
            <a:solidFill>
              <a:srgbClr val="FFFF99">
                <a:alpha val="50195"/>
              </a:srgbClr>
            </a:solidFill>
            <a:ln w="9525">
              <a:solidFill>
                <a:srgbClr val="000000"/>
              </a:solidFill>
              <a:round/>
              <a:headEnd/>
              <a:tailEnd/>
            </a:ln>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cs-CZ" sz="1800"/>
            </a:p>
          </p:txBody>
        </p:sp>
        <p:sp>
          <p:nvSpPr>
            <p:cNvPr id="11272" name="Oval 7"/>
            <p:cNvSpPr>
              <a:spLocks noChangeArrowheads="1"/>
            </p:cNvSpPr>
            <p:nvPr/>
          </p:nvSpPr>
          <p:spPr bwMode="auto">
            <a:xfrm>
              <a:off x="5600" y="2713"/>
              <a:ext cx="4545" cy="4378"/>
            </a:xfrm>
            <a:prstGeom prst="ellipse">
              <a:avLst/>
            </a:prstGeom>
            <a:solidFill>
              <a:srgbClr val="CCFFCC">
                <a:alpha val="50195"/>
              </a:srgbClr>
            </a:solidFill>
            <a:ln w="9525">
              <a:solidFill>
                <a:srgbClr val="000000"/>
              </a:solidFill>
              <a:round/>
              <a:headEnd/>
              <a:tailEnd/>
            </a:ln>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cs-CZ" sz="1800"/>
            </a:p>
          </p:txBody>
        </p:sp>
        <p:sp>
          <p:nvSpPr>
            <p:cNvPr id="11273" name="Oval 8"/>
            <p:cNvSpPr>
              <a:spLocks noChangeArrowheads="1"/>
            </p:cNvSpPr>
            <p:nvPr/>
          </p:nvSpPr>
          <p:spPr bwMode="auto">
            <a:xfrm>
              <a:off x="2540" y="2713"/>
              <a:ext cx="4320" cy="4316"/>
            </a:xfrm>
            <a:prstGeom prst="ellipse">
              <a:avLst/>
            </a:prstGeom>
            <a:solidFill>
              <a:srgbClr val="FFCC99">
                <a:alpha val="50195"/>
              </a:srgbClr>
            </a:solidFill>
            <a:ln w="9525">
              <a:solidFill>
                <a:srgbClr val="000000"/>
              </a:solidFill>
              <a:round/>
              <a:headEnd/>
              <a:tailEnd/>
            </a:ln>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cs-CZ" sz="1800"/>
            </a:p>
          </p:txBody>
        </p:sp>
        <p:sp>
          <p:nvSpPr>
            <p:cNvPr id="11274" name="Oval 9"/>
            <p:cNvSpPr>
              <a:spLocks noChangeArrowheads="1"/>
            </p:cNvSpPr>
            <p:nvPr/>
          </p:nvSpPr>
          <p:spPr bwMode="auto">
            <a:xfrm>
              <a:off x="3800" y="5053"/>
              <a:ext cx="3101" cy="2412"/>
            </a:xfrm>
            <a:prstGeom prst="ellipse">
              <a:avLst/>
            </a:prstGeom>
            <a:solidFill>
              <a:srgbClr val="FF6600">
                <a:alpha val="50195"/>
              </a:srgbClr>
            </a:solidFill>
            <a:ln w="9525">
              <a:solidFill>
                <a:srgbClr val="000000"/>
              </a:solidFill>
              <a:round/>
              <a:headEnd/>
              <a:tailEnd/>
            </a:ln>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cs-CZ" sz="1800"/>
            </a:p>
          </p:txBody>
        </p:sp>
        <p:sp>
          <p:nvSpPr>
            <p:cNvPr id="11275" name="Text Box 10"/>
            <p:cNvSpPr txBox="1">
              <a:spLocks noChangeArrowheads="1"/>
            </p:cNvSpPr>
            <p:nvPr/>
          </p:nvSpPr>
          <p:spPr bwMode="auto">
            <a:xfrm>
              <a:off x="7580" y="4513"/>
              <a:ext cx="2160"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06" tIns="31503" rIns="63006" bIns="31503"/>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cs-CZ" altLang="cs-CZ" sz="1200"/>
                <a:t>Monetary Policy</a:t>
              </a:r>
              <a:endParaRPr lang="cs-CZ" altLang="cs-CZ" sz="1800"/>
            </a:p>
          </p:txBody>
        </p:sp>
        <p:sp>
          <p:nvSpPr>
            <p:cNvPr id="11276" name="Text Box 11"/>
            <p:cNvSpPr txBox="1">
              <a:spLocks noChangeArrowheads="1"/>
            </p:cNvSpPr>
            <p:nvPr/>
          </p:nvSpPr>
          <p:spPr bwMode="auto">
            <a:xfrm>
              <a:off x="3260" y="3793"/>
              <a:ext cx="2160"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06" tIns="31503" rIns="63006" bIns="31503"/>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cs-CZ" altLang="cs-CZ" sz="1200"/>
                <a:t>Fiscal Policy</a:t>
              </a:r>
              <a:endParaRPr lang="cs-CZ" altLang="cs-CZ" sz="1800"/>
            </a:p>
          </p:txBody>
        </p:sp>
        <p:sp>
          <p:nvSpPr>
            <p:cNvPr id="11277" name="Text Box 12"/>
            <p:cNvSpPr txBox="1">
              <a:spLocks noChangeArrowheads="1"/>
            </p:cNvSpPr>
            <p:nvPr/>
          </p:nvSpPr>
          <p:spPr bwMode="auto">
            <a:xfrm>
              <a:off x="3980" y="5773"/>
              <a:ext cx="2160"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06" tIns="31503" rIns="63006" bIns="31503"/>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cs-CZ" altLang="cs-CZ" sz="1200"/>
                <a:t>Budgetary Policy</a:t>
              </a:r>
              <a:endParaRPr lang="cs-CZ" altLang="cs-CZ" sz="1800"/>
            </a:p>
          </p:txBody>
        </p:sp>
        <p:sp>
          <p:nvSpPr>
            <p:cNvPr id="11278" name="Text Box 13"/>
            <p:cNvSpPr txBox="1">
              <a:spLocks noChangeArrowheads="1"/>
            </p:cNvSpPr>
            <p:nvPr/>
          </p:nvSpPr>
          <p:spPr bwMode="auto">
            <a:xfrm>
              <a:off x="5240" y="2173"/>
              <a:ext cx="2160"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06" tIns="31503" rIns="63006" bIns="31503"/>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cs-CZ" altLang="cs-CZ" sz="1000"/>
                <a:t>Economic Policy</a:t>
              </a:r>
              <a:endParaRPr lang="cs-CZ" altLang="cs-CZ" sz="1800"/>
            </a:p>
          </p:txBody>
        </p:sp>
        <p:sp>
          <p:nvSpPr>
            <p:cNvPr id="11279" name="Oval 14"/>
            <p:cNvSpPr>
              <a:spLocks noChangeArrowheads="1"/>
            </p:cNvSpPr>
            <p:nvPr/>
          </p:nvSpPr>
          <p:spPr bwMode="auto">
            <a:xfrm>
              <a:off x="5060" y="6493"/>
              <a:ext cx="2340" cy="1070"/>
            </a:xfrm>
            <a:prstGeom prst="ellipse">
              <a:avLst/>
            </a:prstGeom>
            <a:solidFill>
              <a:srgbClr val="FF0000">
                <a:alpha val="50195"/>
              </a:srgbClr>
            </a:solidFill>
            <a:ln w="9525">
              <a:solidFill>
                <a:srgbClr val="000000"/>
              </a:solidFill>
              <a:round/>
              <a:headEnd/>
              <a:tailEnd/>
            </a:ln>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cs-CZ" sz="1800"/>
            </a:p>
          </p:txBody>
        </p:sp>
        <p:sp>
          <p:nvSpPr>
            <p:cNvPr id="11280" name="Text Box 15"/>
            <p:cNvSpPr txBox="1">
              <a:spLocks noChangeArrowheads="1"/>
            </p:cNvSpPr>
            <p:nvPr/>
          </p:nvSpPr>
          <p:spPr bwMode="auto">
            <a:xfrm>
              <a:off x="5420" y="6853"/>
              <a:ext cx="18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3006" tIns="31503" rIns="63006" bIns="31503"/>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cs-CZ" altLang="cs-CZ" sz="1200" b="1"/>
                <a:t>Debt Policy</a:t>
              </a:r>
            </a:p>
          </p:txBody>
        </p:sp>
      </p:grpSp>
      <p:sp>
        <p:nvSpPr>
          <p:cNvPr id="11269" name="Text Box 16"/>
          <p:cNvSpPr txBox="1">
            <a:spLocks noChangeArrowheads="1"/>
          </p:cNvSpPr>
          <p:nvPr/>
        </p:nvSpPr>
        <p:spPr bwMode="auto">
          <a:xfrm>
            <a:off x="2279650" y="6237289"/>
            <a:ext cx="295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cs-CZ" altLang="cs-CZ" sz="1200" dirty="0"/>
              <a:t>Source: </a:t>
            </a:r>
            <a:r>
              <a:rPr lang="cs-CZ" altLang="cs-CZ" sz="1200" dirty="0" err="1"/>
              <a:t>Author</a:t>
            </a:r>
            <a:r>
              <a:rPr lang="cs-CZ" altLang="cs-CZ" sz="1200" dirty="0"/>
              <a:t> (Petra Dvořáková)</a:t>
            </a:r>
          </a:p>
        </p:txBody>
      </p:sp>
    </p:spTree>
    <p:extLst>
      <p:ext uri="{BB962C8B-B14F-4D97-AF65-F5344CB8AC3E}">
        <p14:creationId xmlns:p14="http://schemas.microsoft.com/office/powerpoint/2010/main" val="32397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55C1467E-B43A-4579-98E7-C40589F69AAF}" type="slidenum">
              <a:rPr lang="cs-CZ" altLang="cs-CZ" sz="1000"/>
              <a:pPr>
                <a:spcBef>
                  <a:spcPct val="0"/>
                </a:spcBef>
                <a:buClrTx/>
                <a:buSzTx/>
                <a:buFontTx/>
                <a:buNone/>
              </a:pPr>
              <a:t>7</a:t>
            </a:fld>
            <a:endParaRPr lang="cs-CZ" altLang="cs-CZ" sz="1000"/>
          </a:p>
        </p:txBody>
      </p:sp>
      <p:sp>
        <p:nvSpPr>
          <p:cNvPr id="200706" name="Rectangle 2"/>
          <p:cNvSpPr>
            <a:spLocks noGrp="1" noChangeArrowheads="1"/>
          </p:cNvSpPr>
          <p:nvPr>
            <p:ph type="title"/>
          </p:nvPr>
        </p:nvSpPr>
        <p:spPr>
          <a:xfrm>
            <a:off x="2566988" y="96839"/>
            <a:ext cx="7345362" cy="1412875"/>
          </a:xfrm>
        </p:spPr>
        <p:txBody>
          <a:bodyPr/>
          <a:lstStyle/>
          <a:p>
            <a:pPr eaLnBrk="1" hangingPunct="1">
              <a:defRPr/>
            </a:pPr>
            <a:r>
              <a:rPr lang="en-US" sz="3600" dirty="0"/>
              <a:t>Targets of Debt Management</a:t>
            </a:r>
          </a:p>
        </p:txBody>
      </p:sp>
      <p:sp>
        <p:nvSpPr>
          <p:cNvPr id="200707" name="Rectangle 3"/>
          <p:cNvSpPr>
            <a:spLocks noGrp="1" noChangeArrowheads="1"/>
          </p:cNvSpPr>
          <p:nvPr>
            <p:ph type="body" idx="1"/>
          </p:nvPr>
        </p:nvSpPr>
        <p:spPr>
          <a:xfrm>
            <a:off x="1847851" y="1773238"/>
            <a:ext cx="8640763" cy="1871662"/>
          </a:xfrm>
        </p:spPr>
        <p:txBody>
          <a:bodyPr/>
          <a:lstStyle/>
          <a:p>
            <a:pPr marL="609600" indent="-609600">
              <a:lnSpc>
                <a:spcPct val="80000"/>
              </a:lnSpc>
              <a:buFont typeface="Wingdings" charset="0"/>
              <a:buAutoNum type="arabicPeriod"/>
              <a:defRPr/>
            </a:pPr>
            <a:r>
              <a:rPr lang="en-US" sz="2000" dirty="0"/>
              <a:t>Coverage of the borrowing requirements and payment obligations of the government </a:t>
            </a:r>
          </a:p>
          <a:p>
            <a:pPr marL="609600" indent="-609600">
              <a:lnSpc>
                <a:spcPct val="80000"/>
              </a:lnSpc>
              <a:buFont typeface="Wingdings" charset="0"/>
              <a:buAutoNum type="arabicPeriod"/>
              <a:defRPr/>
            </a:pPr>
            <a:r>
              <a:rPr lang="en-US" sz="2000" dirty="0"/>
              <a:t>Achievement of the lowest possible cost over the medium to long run</a:t>
            </a:r>
          </a:p>
          <a:p>
            <a:pPr marL="609600" indent="-609600">
              <a:lnSpc>
                <a:spcPct val="80000"/>
              </a:lnSpc>
              <a:buFont typeface="Wingdings" charset="0"/>
              <a:buAutoNum type="arabicPeriod"/>
              <a:defRPr/>
            </a:pPr>
            <a:r>
              <a:rPr lang="en-US" sz="2000" dirty="0"/>
              <a:t>Considerate level of accepted risk</a:t>
            </a:r>
          </a:p>
          <a:p>
            <a:pPr marL="609600" indent="-609600">
              <a:lnSpc>
                <a:spcPct val="80000"/>
              </a:lnSpc>
              <a:buFont typeface="Wingdings" charset="0"/>
              <a:buAutoNum type="arabicPeriod"/>
              <a:defRPr/>
            </a:pPr>
            <a:r>
              <a:rPr lang="en-US" sz="2000" dirty="0"/>
              <a:t>Development of the domestic debt market and its support </a:t>
            </a:r>
          </a:p>
        </p:txBody>
      </p:sp>
      <p:sp>
        <p:nvSpPr>
          <p:cNvPr id="12293" name="Text Box 21"/>
          <p:cNvSpPr txBox="1">
            <a:spLocks noChangeArrowheads="1"/>
          </p:cNvSpPr>
          <p:nvPr/>
        </p:nvSpPr>
        <p:spPr bwMode="auto">
          <a:xfrm>
            <a:off x="1919288" y="6453189"/>
            <a:ext cx="80645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ClrTx/>
              <a:buSzTx/>
              <a:buFontTx/>
              <a:buNone/>
            </a:pPr>
            <a:r>
              <a:rPr lang="cs-CZ" altLang="cs-CZ" sz="900"/>
              <a:t>Source: ŠAROCH, S.; ANDRLE, M.; PAVELEK, P. Rehabilitujeme fiskální makroekonomickou stabilizaci? Politická ekonomie. 2003, Vol. 3, p. 386.</a:t>
            </a:r>
          </a:p>
        </p:txBody>
      </p:sp>
      <p:pic>
        <p:nvPicPr>
          <p:cNvPr id="12294" name="Picture 3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40013" y="3357564"/>
            <a:ext cx="78486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920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0D7588E6-4F7C-4BDF-9055-6B21ADD8ADF9}" type="slidenum">
              <a:rPr lang="cs-CZ" altLang="cs-CZ" sz="1000"/>
              <a:pPr>
                <a:spcBef>
                  <a:spcPct val="0"/>
                </a:spcBef>
                <a:buClrTx/>
                <a:buSzTx/>
                <a:buFontTx/>
                <a:buNone/>
              </a:pPr>
              <a:t>8</a:t>
            </a:fld>
            <a:endParaRPr lang="cs-CZ" altLang="cs-CZ" sz="1000"/>
          </a:p>
        </p:txBody>
      </p:sp>
      <p:sp>
        <p:nvSpPr>
          <p:cNvPr id="267266" name="Rectangle 2"/>
          <p:cNvSpPr>
            <a:spLocks noGrp="1" noChangeArrowheads="1"/>
          </p:cNvSpPr>
          <p:nvPr>
            <p:ph type="title"/>
          </p:nvPr>
        </p:nvSpPr>
        <p:spPr/>
        <p:txBody>
          <a:bodyPr/>
          <a:lstStyle/>
          <a:p>
            <a:pPr eaLnBrk="1" hangingPunct="1">
              <a:defRPr/>
            </a:pPr>
            <a:r>
              <a:rPr lang="en-US" sz="3600" dirty="0"/>
              <a:t>Scope of Debt Management</a:t>
            </a:r>
          </a:p>
        </p:txBody>
      </p:sp>
      <p:sp>
        <p:nvSpPr>
          <p:cNvPr id="13316" name="Rectangle 3"/>
          <p:cNvSpPr>
            <a:spLocks noGrp="1" noChangeArrowheads="1"/>
          </p:cNvSpPr>
          <p:nvPr>
            <p:ph type="body" idx="1"/>
          </p:nvPr>
        </p:nvSpPr>
        <p:spPr>
          <a:xfrm>
            <a:off x="2495551" y="1989139"/>
            <a:ext cx="7661275" cy="4543425"/>
          </a:xfrm>
        </p:spPr>
        <p:txBody>
          <a:bodyPr/>
          <a:lstStyle/>
          <a:p>
            <a:pPr eaLnBrk="1" hangingPunct="1">
              <a:lnSpc>
                <a:spcPct val="90000"/>
              </a:lnSpc>
            </a:pPr>
            <a:r>
              <a:rPr lang="en-US" altLang="cs-CZ"/>
              <a:t>Main financial liabilities of the central government (both marketable and non-marketable debt)</a:t>
            </a:r>
          </a:p>
          <a:p>
            <a:pPr eaLnBrk="1" hangingPunct="1">
              <a:lnSpc>
                <a:spcPct val="90000"/>
              </a:lnSpc>
            </a:pPr>
            <a:r>
              <a:rPr lang="en-US" altLang="cs-CZ"/>
              <a:t>Management of borrowings in both national and foreign currency</a:t>
            </a:r>
          </a:p>
          <a:p>
            <a:pPr eaLnBrk="1" hangingPunct="1">
              <a:lnSpc>
                <a:spcPct val="90000"/>
              </a:lnSpc>
            </a:pPr>
            <a:r>
              <a:rPr lang="en-US" altLang="cs-CZ"/>
              <a:t>Summary of liquid financial assets and potential government liabilities (state guarantees)</a:t>
            </a:r>
          </a:p>
          <a:p>
            <a:pPr eaLnBrk="1" hangingPunct="1">
              <a:lnSpc>
                <a:spcPct val="90000"/>
              </a:lnSpc>
            </a:pPr>
            <a:endParaRPr lang="en-US" altLang="cs-CZ"/>
          </a:p>
          <a:p>
            <a:pPr eaLnBrk="1" hangingPunct="1">
              <a:lnSpc>
                <a:spcPct val="90000"/>
              </a:lnSpc>
              <a:buFont typeface="Wingdings" panose="05000000000000000000" pitchFamily="2" charset="2"/>
              <a:buNone/>
            </a:pPr>
            <a:r>
              <a:rPr lang="en-US" altLang="cs-CZ">
                <a:latin typeface="Times New Roman" panose="02020603050405020304" pitchFamily="18" charset="0"/>
                <a:cs typeface="Times New Roman" panose="02020603050405020304" pitchFamily="18" charset="0"/>
              </a:rPr>
              <a:t>→ </a:t>
            </a:r>
            <a:r>
              <a:rPr lang="en-US" altLang="cs-CZ"/>
              <a:t>concept </a:t>
            </a:r>
            <a:r>
              <a:rPr lang="en-US" altLang="cs-CZ" b="1"/>
              <a:t>SALM</a:t>
            </a:r>
            <a:r>
              <a:rPr lang="en-US" altLang="cs-CZ"/>
              <a:t> (mutual management of government assets and liabilities)</a:t>
            </a:r>
          </a:p>
        </p:txBody>
      </p:sp>
    </p:spTree>
    <p:extLst>
      <p:ext uri="{BB962C8B-B14F-4D97-AF65-F5344CB8AC3E}">
        <p14:creationId xmlns:p14="http://schemas.microsoft.com/office/powerpoint/2010/main" val="149333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MS PGothic" panose="020B0600070205080204" pitchFamily="34" charset="-128"/>
              </a:defRPr>
            </a:lvl9pPr>
          </a:lstStyle>
          <a:p>
            <a:pPr>
              <a:spcBef>
                <a:spcPct val="0"/>
              </a:spcBef>
              <a:buClrTx/>
              <a:buSzTx/>
              <a:buFontTx/>
              <a:buNone/>
            </a:pPr>
            <a:fld id="{F0BF62B1-88BF-4410-83EC-E64DBE40E690}" type="slidenum">
              <a:rPr lang="cs-CZ" altLang="cs-CZ" sz="1000"/>
              <a:pPr>
                <a:spcBef>
                  <a:spcPct val="0"/>
                </a:spcBef>
                <a:buClrTx/>
                <a:buSzTx/>
                <a:buFontTx/>
                <a:buNone/>
              </a:pPr>
              <a:t>9</a:t>
            </a:fld>
            <a:endParaRPr lang="cs-CZ" altLang="cs-CZ" sz="1000"/>
          </a:p>
        </p:txBody>
      </p:sp>
      <p:sp>
        <p:nvSpPr>
          <p:cNvPr id="14339" name="Text Box 5"/>
          <p:cNvSpPr txBox="1">
            <a:spLocks noChangeArrowheads="1"/>
          </p:cNvSpPr>
          <p:nvPr/>
        </p:nvSpPr>
        <p:spPr bwMode="auto">
          <a:xfrm>
            <a:off x="1524000" y="6461126"/>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US" altLang="cs-CZ" sz="1000"/>
              <a:t>Source: RISBJERG, L; HOLMUND, A. Analytical Framework for Debt and Risk Management. In OECD. Advances in Risk Management of Government Debt. Paris, 2005, p. 54.</a:t>
            </a:r>
            <a:endParaRPr lang="cs-CZ" altLang="cs-CZ" sz="1000"/>
          </a:p>
        </p:txBody>
      </p:sp>
      <p:sp>
        <p:nvSpPr>
          <p:cNvPr id="266247" name="Text Box 7"/>
          <p:cNvSpPr txBox="1">
            <a:spLocks noChangeArrowheads="1"/>
          </p:cNvSpPr>
          <p:nvPr/>
        </p:nvSpPr>
        <p:spPr bwMode="auto">
          <a:xfrm>
            <a:off x="1774826" y="188912"/>
            <a:ext cx="492443" cy="6120408"/>
          </a:xfrm>
          <a:prstGeom prst="rect">
            <a:avLst/>
          </a:prstGeom>
          <a:solidFill>
            <a:schemeClr val="bg1"/>
          </a:solidFill>
          <a:ln>
            <a:noFill/>
          </a:ln>
          <a:effectLst/>
          <a:extLst>
            <a:ext uri="{91240B29-F687-4f45-9708-019B960494DF}"/>
            <a:ext uri="{AF507438-7753-43e0-B8FC-AC1667EBCBE1}"/>
          </a:extLst>
        </p:spPr>
        <p:txBody>
          <a:bodyPr vert="vert270">
            <a:spAutoFit/>
          </a:bodyPr>
          <a:lstStyle/>
          <a:p>
            <a:pPr algn="ctr" eaLnBrk="1" hangingPunct="1">
              <a:spcBef>
                <a:spcPct val="50000"/>
              </a:spcBef>
              <a:defRPr/>
            </a:pPr>
            <a:r>
              <a:rPr lang="en-US" sz="2000" b="1" dirty="0">
                <a:effectLst>
                  <a:outerShdw blurRad="38100" dist="38100" dir="2700000" algn="tl">
                    <a:srgbClr val="DDDDDD"/>
                  </a:outerShdw>
                </a:effectLst>
                <a:latin typeface="Arial" charset="0"/>
                <a:ea typeface="ＭＳ Ｐゴシック" charset="0"/>
              </a:rPr>
              <a:t>Structure of government debt simulation model</a:t>
            </a:r>
          </a:p>
        </p:txBody>
      </p:sp>
      <p:graphicFrame>
        <p:nvGraphicFramePr>
          <p:cNvPr id="14341" name="Object 3"/>
          <p:cNvGraphicFramePr>
            <a:graphicFrameLocks noChangeAspect="1"/>
          </p:cNvGraphicFramePr>
          <p:nvPr/>
        </p:nvGraphicFramePr>
        <p:xfrm>
          <a:off x="2566989" y="12701"/>
          <a:ext cx="7432675" cy="6416675"/>
        </p:xfrm>
        <a:graphic>
          <a:graphicData uri="http://schemas.openxmlformats.org/presentationml/2006/ole">
            <mc:AlternateContent xmlns:mc="http://schemas.openxmlformats.org/markup-compatibility/2006">
              <mc:Choice xmlns:v="urn:schemas-microsoft-com:vml" Requires="v">
                <p:oleObj name="Document" r:id="rId2" imgW="5765588" imgH="4978217" progId="Word.Document.12">
                  <p:embed/>
                </p:oleObj>
              </mc:Choice>
              <mc:Fallback>
                <p:oleObj name="Document" r:id="rId2" imgW="5765588" imgH="4978217" progId="Word.Document.12">
                  <p:embed/>
                  <p:pic>
                    <p:nvPicPr>
                      <p:cNvPr id="14341"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9" y="12701"/>
                        <a:ext cx="7432675" cy="641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8577550"/>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EN.potx" id="{F7C11DC7-1B8A-49B4-9AAA-52303DEDAF7D}" vid="{B13F5AAB-AC0E-4CB5-95CC-537D369F30D3}"/>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prezentace-econ-en</Template>
  <TotalTime>318</TotalTime>
  <Words>1590</Words>
  <Application>Microsoft Office PowerPoint</Application>
  <PresentationFormat>Širokoúhlá obrazovka</PresentationFormat>
  <Paragraphs>204</Paragraphs>
  <Slides>28</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28</vt:i4>
      </vt:variant>
    </vt:vector>
  </HeadingPairs>
  <TitlesOfParts>
    <vt:vector size="35" baseType="lpstr">
      <vt:lpstr>Arial</vt:lpstr>
      <vt:lpstr>Garamond</vt:lpstr>
      <vt:lpstr>Tahoma</vt:lpstr>
      <vt:lpstr>Times New Roman</vt:lpstr>
      <vt:lpstr>Wingdings</vt:lpstr>
      <vt:lpstr>Presentation_MU_EN</vt:lpstr>
      <vt:lpstr>Document</vt:lpstr>
      <vt:lpstr>Debt Management and Fiscal Rules</vt:lpstr>
      <vt:lpstr>Content of the Lecture</vt:lpstr>
      <vt:lpstr>Fiscal Imbalance - definition</vt:lpstr>
      <vt:lpstr>Ways of Deficit Financing</vt:lpstr>
      <vt:lpstr>Definition of Debt Management</vt:lpstr>
      <vt:lpstr>Debt Management within Economic Policy</vt:lpstr>
      <vt:lpstr>Targets of Debt Management</vt:lpstr>
      <vt:lpstr>Scope of Debt Management</vt:lpstr>
      <vt:lpstr>Prezentace aplikace PowerPoint</vt:lpstr>
      <vt:lpstr>Institutional debt management models</vt:lpstr>
      <vt:lpstr>Examples of DM models (OECD)</vt:lpstr>
      <vt:lpstr>Organizational structure of debt management in the Czech Republic (model 1)</vt:lpstr>
      <vt:lpstr>Organizational structure of debt management in New Zealand – New Zealand Debt Management Office (model 2)</vt:lpstr>
      <vt:lpstr>Organizational structure of debt management in Sweden – Swedish National Debt Office (model 3)</vt:lpstr>
      <vt:lpstr>Organizational structure of debt management in Denmark (model 4)</vt:lpstr>
      <vt:lpstr>Risks Management </vt:lpstr>
      <vt:lpstr>Conclusions</vt:lpstr>
      <vt:lpstr>Fiscal Rules – Why?</vt:lpstr>
      <vt:lpstr>Definition of Fiscal Rule</vt:lpstr>
      <vt:lpstr>Evolution of Fiscal Policy Rules</vt:lpstr>
      <vt:lpstr>Pros x Cons of Fiscal Rules</vt:lpstr>
      <vt:lpstr>„Design“ of Fiscal Rules</vt:lpstr>
      <vt:lpstr>Types of fiscal rules according to the side of the budget</vt:lpstr>
      <vt:lpstr>Conclusion to the fiscal rules</vt:lpstr>
      <vt:lpstr>Maastricht fiscal rules (EU)</vt:lpstr>
      <vt:lpstr>Prezentace aplikace PowerPoint</vt:lpstr>
      <vt:lpstr>Prezentace aplikace PowerPoint</vt:lpstr>
      <vt:lpstr>Prezentace aplikace PowerPoint</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Debt Management and Fiscal Rules</dc:title>
  <dc:creator>Bakos</dc:creator>
  <cp:lastModifiedBy>Eduard Bakoš</cp:lastModifiedBy>
  <cp:revision>8</cp:revision>
  <cp:lastPrinted>1601-01-01T00:00:00Z</cp:lastPrinted>
  <dcterms:created xsi:type="dcterms:W3CDTF">2020-10-20T08:48:07Z</dcterms:created>
  <dcterms:modified xsi:type="dcterms:W3CDTF">2022-11-24T11:36:57Z</dcterms:modified>
</cp:coreProperties>
</file>