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4" r:id="rId9"/>
    <p:sldId id="262" r:id="rId10"/>
    <p:sldId id="271" r:id="rId11"/>
    <p:sldId id="272" r:id="rId12"/>
    <p:sldId id="277" r:id="rId13"/>
    <p:sldId id="267" r:id="rId14"/>
    <p:sldId id="268" r:id="rId15"/>
    <p:sldId id="266" r:id="rId16"/>
    <p:sldId id="269" r:id="rId17"/>
    <p:sldId id="270" r:id="rId18"/>
    <p:sldId id="273" r:id="rId19"/>
    <p:sldId id="275" r:id="rId20"/>
    <p:sldId id="276" r:id="rId2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C8AF"/>
    <a:srgbClr val="9100DC"/>
    <a:srgbClr val="0000DC"/>
    <a:srgbClr val="F01928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631" autoAdjust="0"/>
    <p:restoredTop sz="95768" autoAdjust="0"/>
  </p:normalViewPr>
  <p:slideViewPr>
    <p:cSldViewPr snapToGrid="0">
      <p:cViewPr>
        <p:scale>
          <a:sx n="88" d="100"/>
          <a:sy n="88" d="100"/>
        </p:scale>
        <p:origin x="441" y="57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5T18:45:05.863"/>
    </inkml:context>
    <inkml:brush xml:id="br0">
      <inkml:brushProperty name="width" value="0.05" units="cm"/>
      <inkml:brushProperty name="height" value="0.05" units="cm"/>
      <inkml:brushProperty name="color" value="#AE198D"/>
      <inkml:brushProperty name="inkEffects" value="galaxy"/>
      <inkml:brushProperty name="anchorX" value="0"/>
      <inkml:brushProperty name="anchorY" value="0"/>
      <inkml:brushProperty name="scaleFactor" value="0.5"/>
    </inkml:brush>
  </inkml:definitions>
  <inkml:trace contextRef="#ctx0" brushRef="#br0">1 1 24575,'0'0'0,"23"8"0,45 17 0,21 10 0,19 17 0,8 0 0,-4 3 0,-7-4 0,-9-7 0,-14-9 0,-17-3 0,-17-6 0,-6-6 0,-10-4 0,-6-5 0,-6-1 0,-2-3 0,-2 1 0,10 2 0,6 5 0,8 2 0,1 5 0,1 1 0,-2-1 0,2-1 0,-5-1 0,-5 2 0,-5-4 0,3-1 0,-7 0 0,-2-1 0,1-4 0,12 7 0,6 1 0,10 4 0,13 6 0,10 3 0,10 6 0,17 1 0,13-4 0,8-2 0,0-3 0,-10-2 0,-8-3 0,-17-6 0,-20-3 0,-18-5 0,-10-4 0,-11-4 0,-16-2 0,-9-2 0,-3 0 0,-8 0 0,-5-1 0,-4 0 0,-1 7 0,-1 1 0,-3 0 0,1 1 0,1 3 0,0-1 0,-1-3 0,-7-1 0,-5 1 0,-10 5 0,-8-1 0,-9 2 0,-6-2 0,-3-3 0,-4-2 0,6-3 0,1-1 0,5-1 0,0-1 0,4-1 0,-1-6 0,1-4 0,3 0 0,7 2 0,9 2 0,9 2 0,5 2 0,5 2 0,3 0 0,-2 2 0,0-1 0,0 0 0,-2 1 0,-7-1 0,-17 0 0,-9 0 0,-15 1 0,-2-1 0,4 0 0,5 0 0,11 0 0,10-1 0,10 1 0,6 7 0,2 4 0,0 2 0,-6 10 0,-5 1 0,-3 1 0,-5 2 0,-2-2 0,3-4 0,5-7 0,10-1 0,5-4 0,4-4 0,5 2 0,-3-2 0,1-1 0,1 5 0,0-1 0,0 0 0,3-5 0,2-6 0,2-5 0,3-4 0,5 0 0,4 3 0,8-2 0,-1 3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5T18:45:15.814"/>
    </inkml:context>
    <inkml:brush xml:id="br0">
      <inkml:brushProperty name="width" value="0.05" units="cm"/>
      <inkml:brushProperty name="height" value="0.05" units="cm"/>
      <inkml:brushProperty name="color" value="#AE198D"/>
      <inkml:brushProperty name="inkEffects" value="galaxy"/>
      <inkml:brushProperty name="anchorX" value="-1090.51965"/>
      <inkml:brushProperty name="anchorY" value="-2075.95532"/>
      <inkml:brushProperty name="scaleFactor" value="0.5"/>
    </inkml:brush>
  </inkml:definitions>
  <inkml:trace contextRef="#ctx0" brushRef="#br0">1 1 24575,'0'0'0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AC617C30-30B9-5F40-B9CE-8190F0E78E2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7F978BB5-2C40-1847-9BDD-10F4A7A7EB6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89E476E0-A591-2D41-97B8-B350A84A3C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5">
            <a:extLst>
              <a:ext uri="{FF2B5EF4-FFF2-40B4-BE49-F238E27FC236}">
                <a16:creationId xmlns:a16="http://schemas.microsoft.com/office/drawing/2014/main" id="{A2CCDBBA-9351-4241-8683-C6B09BB842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5">
            <a:extLst>
              <a:ext uri="{FF2B5EF4-FFF2-40B4-BE49-F238E27FC236}">
                <a16:creationId xmlns:a16="http://schemas.microsoft.com/office/drawing/2014/main" id="{10B27CBC-C779-8D49-81A2-7E60B02AB0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5848"/>
            <a:ext cx="2019358" cy="106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5E93C79E-4EE6-7340-A532-170840922F8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5848"/>
            <a:ext cx="2019358" cy="106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04D6D823-4C68-D841-A02B-330212BF14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cký objekt 5">
            <a:extLst>
              <a:ext uri="{FF2B5EF4-FFF2-40B4-BE49-F238E27FC236}">
                <a16:creationId xmlns:a16="http://schemas.microsoft.com/office/drawing/2014/main" id="{CA39A22B-25AC-154A-995D-A5A321924D9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B6CE4B49-42C3-6246-B1EB-3DAF3FFB86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75D85D30-781C-3645-A803-7D040A1BE2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E07BEE75-6ACF-F048-9475-FA5BD156AE0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B304B0A1-6A6D-2A4A-937E-72AE738379D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0D0310EC-05B1-B942-BF73-CC87EC1CD1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B788EED2-C169-0E4F-A0DE-FC58E3BECC2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C893EBC8-BC9E-264D-9299-3E5F5EC46B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FE25A66-24C4-FE4C-AD09-76419B1C76B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customXml" Target="../ink/ink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MOZKOVÝ KMEN,DIENCEPHALON, MOZEČEK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3A71BE7-4756-6813-15DE-EB2CCBF2599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DCC07DB-407F-4BD8-10F6-007A46F3259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4B55494-7631-0262-BC06-F47AAE0C7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E42199B-9B79-79B4-B88A-4B85F3BA94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talamická jádra obsahují dva typy neuronů – </a:t>
            </a:r>
            <a:r>
              <a:rPr lang="cs-CZ" b="1" dirty="0"/>
              <a:t>projekční</a:t>
            </a:r>
            <a:r>
              <a:rPr lang="cs-CZ" dirty="0"/>
              <a:t>- přijímají </a:t>
            </a:r>
            <a:r>
              <a:rPr lang="cs-CZ" dirty="0" err="1"/>
              <a:t>aferentaci</a:t>
            </a:r>
            <a:r>
              <a:rPr lang="cs-CZ" dirty="0"/>
              <a:t> z různých modalit, </a:t>
            </a:r>
            <a:r>
              <a:rPr lang="cs-CZ" dirty="0" err="1"/>
              <a:t>somatosenzitivní,viscerosenzitivní,zrakové</a:t>
            </a:r>
            <a:r>
              <a:rPr lang="cs-CZ" dirty="0"/>
              <a:t>, sluchové z podkorových struktur (mediátorem glutamát)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interneurony </a:t>
            </a:r>
            <a:r>
              <a:rPr lang="cs-CZ" dirty="0"/>
              <a:t>– po zpracování v talamických jádrech informace dále vedeny do mozkové kůry k další analýze (mediátor GABA)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745030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01345BD-B01A-6170-49EA-C6E8BC456A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3E57FF6-A213-6BED-2B04-051D4DB584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EB822CA-10A8-E7A8-F49E-CA897202C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34950"/>
            <a:ext cx="10753200" cy="438150"/>
          </a:xfrm>
        </p:spPr>
        <p:txBody>
          <a:bodyPr/>
          <a:lstStyle/>
          <a:p>
            <a:r>
              <a:rPr lang="cs-CZ" dirty="0"/>
              <a:t>Hypothalamus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43D4CAA-67A1-04DB-E472-AE43628904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730250"/>
            <a:ext cx="10753200" cy="5101750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 – leží ve středu pod oběma thalamy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hlavní ústředí pro řízení vnitřních ( vegetativních) funkcí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udržování stálosti homeostázy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termoregulace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cirkadiánní rytmy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tvorba hormonů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nadřízený orgán tvorby a regulace hormonů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křížení zrakového nervu (chiasma </a:t>
            </a:r>
            <a:r>
              <a:rPr lang="cs-CZ" dirty="0" err="1"/>
              <a:t>opticum</a:t>
            </a:r>
            <a:r>
              <a:rPr lang="cs-CZ" dirty="0"/>
              <a:t>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podvěsek (</a:t>
            </a:r>
            <a:r>
              <a:rPr lang="cs-CZ" dirty="0" err="1"/>
              <a:t>hypophysis</a:t>
            </a:r>
            <a:r>
              <a:rPr lang="cs-CZ" dirty="0"/>
              <a:t>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bradavková tělesa (</a:t>
            </a:r>
            <a:r>
              <a:rPr lang="cs-CZ" dirty="0" err="1"/>
              <a:t>corpora</a:t>
            </a:r>
            <a:r>
              <a:rPr lang="cs-CZ" dirty="0"/>
              <a:t> </a:t>
            </a:r>
            <a:r>
              <a:rPr lang="cs-CZ" dirty="0" err="1"/>
              <a:t>mamillaria</a:t>
            </a:r>
            <a:r>
              <a:rPr lang="cs-CZ" dirty="0"/>
              <a:t>) – zapojena do limbického systému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1080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F007F0E-A4F8-35BC-6473-670710734B8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C6465F9-9DC0-1251-31AB-A92F7256B4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11E8FFA-EDD1-F4A2-EAC7-4409D8AA9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3B8E83A-FF6D-38F8-1BB2-30C6814420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/>
              <a:t>EPITHALAMUS- skládá se </a:t>
            </a:r>
            <a:r>
              <a:rPr lang="cs-CZ" dirty="0" err="1"/>
              <a:t>habenulárních</a:t>
            </a:r>
            <a:r>
              <a:rPr lang="cs-CZ" dirty="0"/>
              <a:t> jader, jejich spojení a z epifýzy, mezi sebou </a:t>
            </a:r>
            <a:r>
              <a:rPr lang="cs-CZ" b="1" dirty="0"/>
              <a:t>funkční úzký vztah </a:t>
            </a:r>
            <a:r>
              <a:rPr lang="cs-CZ" dirty="0"/>
              <a:t>.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Epifýza- endokrinní žláza, tvorba melatoninu – cirkadiánní rytmy</a:t>
            </a:r>
          </a:p>
          <a:p>
            <a:pPr marL="72000" indent="0">
              <a:buNone/>
            </a:pPr>
            <a:r>
              <a:rPr lang="cs-CZ" dirty="0" err="1"/>
              <a:t>Habenulární</a:t>
            </a:r>
            <a:r>
              <a:rPr lang="cs-CZ" dirty="0"/>
              <a:t> jádra- spoje s čichovou drahou a </a:t>
            </a:r>
            <a:r>
              <a:rPr lang="cs-CZ" dirty="0" err="1"/>
              <a:t>limb.systémem</a:t>
            </a:r>
            <a:endParaRPr lang="cs-CZ" dirty="0"/>
          </a:p>
          <a:p>
            <a:pPr marL="72000" indent="0">
              <a:buNone/>
            </a:pPr>
            <a:r>
              <a:rPr lang="cs-CZ" dirty="0"/>
              <a:t>- eferentní systém do mozkového kmene- slinění, GIT sekrece a motilita</a:t>
            </a:r>
          </a:p>
        </p:txBody>
      </p:sp>
    </p:spTree>
    <p:extLst>
      <p:ext uri="{BB962C8B-B14F-4D97-AF65-F5344CB8AC3E}">
        <p14:creationId xmlns:p14="http://schemas.microsoft.com/office/powerpoint/2010/main" val="27368005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E7104D9-5F0B-090D-D24C-9AA20FF5623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A79D8EA-E13D-825B-C167-EE0936AB25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580586E-B88F-A89A-78F2-C4AB611B1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MOZEČEK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F8A1804-CFF3-CAA7-B620-44F0E347E5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171576"/>
            <a:ext cx="10753200" cy="4660424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 Tvoří podstatnou část stropu </a:t>
            </a:r>
            <a:r>
              <a:rPr lang="cs-CZ" dirty="0" err="1"/>
              <a:t>IV.komory</a:t>
            </a:r>
            <a:r>
              <a:rPr lang="cs-CZ" dirty="0"/>
              <a:t>.</a:t>
            </a:r>
          </a:p>
          <a:p>
            <a:pPr marL="72000" indent="0">
              <a:buNone/>
            </a:pPr>
            <a:r>
              <a:rPr lang="cs-CZ" dirty="0"/>
              <a:t>Mozeček je tvořen třemi fylogeneticky různě starými částmi, které mají odlišné funkce. 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1. </a:t>
            </a:r>
            <a:r>
              <a:rPr lang="cs-CZ" dirty="0" err="1"/>
              <a:t>Archicerebelum</a:t>
            </a:r>
            <a:r>
              <a:rPr lang="cs-CZ" dirty="0"/>
              <a:t> (vestibulární mozeček) – VZPŘÍMENÁ POLOHA, koordinace pohybů hlavy a očí, dostává informace o poloze a pohybech z vestibulárních jader a vestibulárního ústrojí, vyhodnocuje je a vede informace zpět na vestibulární jádra a do RF.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14130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545DC5E-D58E-57C9-2294-84680B1782B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4A0D942-9917-52DA-6DBE-32B3670B67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DE9CDE9-0C0C-D21E-94ED-C708588A5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A95D83E-9518-6AAE-B725-642BE5E384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/>
              <a:t>2. </a:t>
            </a:r>
            <a:r>
              <a:rPr lang="cs-CZ" dirty="0" err="1"/>
              <a:t>Paleocerebelum</a:t>
            </a:r>
            <a:r>
              <a:rPr lang="cs-CZ" dirty="0"/>
              <a:t> (spinální mozeček) SVALOVÝ TONUS- regulace svalového napětí</a:t>
            </a:r>
          </a:p>
          <a:p>
            <a:pPr marL="72000" indent="0">
              <a:buNone/>
            </a:pPr>
            <a:r>
              <a:rPr lang="cs-CZ" dirty="0" err="1"/>
              <a:t>aferentace</a:t>
            </a:r>
            <a:r>
              <a:rPr lang="cs-CZ" dirty="0"/>
              <a:t> z proprioreceptorů a exteroreceptorů, prostřednictvím talamu i z </a:t>
            </a:r>
            <a:r>
              <a:rPr lang="cs-CZ" dirty="0" err="1"/>
              <a:t>interoreceptorů</a:t>
            </a:r>
            <a:r>
              <a:rPr lang="cs-CZ" dirty="0"/>
              <a:t>.</a:t>
            </a:r>
          </a:p>
          <a:p>
            <a:pPr marL="72000" indent="0">
              <a:buNone/>
            </a:pPr>
            <a:r>
              <a:rPr lang="cs-CZ" dirty="0"/>
              <a:t>Analyzuje informace z proprioreceptorů, při pohybu a změnách svalového napětí – na reflexní okruhy </a:t>
            </a:r>
            <a:r>
              <a:rPr lang="cs-CZ" dirty="0" err="1"/>
              <a:t>propriocepce</a:t>
            </a:r>
            <a:r>
              <a:rPr lang="cs-CZ" dirty="0"/>
              <a:t> působí tlumivě, zejména na antigravitační svaly</a:t>
            </a:r>
          </a:p>
          <a:p>
            <a:pPr marL="7200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16715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67AB777-128A-F036-D176-0B24CE02565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43EBB52-5358-AC98-7A28-11D8E28B8F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6AF6628-DEA8-DFC9-447B-E1B0E719D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65CD394-2BE4-669A-844B-10486DB37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/>
              <a:t>3. </a:t>
            </a:r>
            <a:r>
              <a:rPr lang="cs-CZ" dirty="0" err="1"/>
              <a:t>Neocerebellum</a:t>
            </a:r>
            <a:r>
              <a:rPr lang="cs-CZ" dirty="0"/>
              <a:t> (cerebrální mozeček) – KOORDINACE VOLNÍCH POHYBŮ - informace především z primárních motorických oblastí mozkové kůry, cestou RF informace z </a:t>
            </a:r>
            <a:r>
              <a:rPr lang="cs-CZ" dirty="0" err="1"/>
              <a:t>interoreceptorů</a:t>
            </a:r>
            <a:r>
              <a:rPr lang="cs-CZ" dirty="0"/>
              <a:t> a z exteroreceptorů.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37299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92C2581-E86E-150D-DBFD-01B772BCF6E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8A47FB3-07CE-A69C-C61B-0D2927F592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8909BE2-DBAA-1F40-4B21-D059828E00B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59229" y="424542"/>
            <a:ext cx="11832771" cy="5803457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Základním funkčním prvkem mozečkové kůry- </a:t>
            </a:r>
            <a:r>
              <a:rPr lang="cs-CZ" b="1" dirty="0"/>
              <a:t>Purkyňova buňka</a:t>
            </a:r>
          </a:p>
          <a:p>
            <a:pPr marL="529200" indent="-457200">
              <a:buFontTx/>
              <a:buChar char="-"/>
            </a:pPr>
            <a:r>
              <a:rPr lang="cs-CZ" dirty="0"/>
              <a:t>výhradně inhibiční (GABA) – jediný eferentní neuron mozečkové kůry – veškerou excitaci převádí na inhibici – jejich axony končí většinou na mozečkových jádrech (zanořují se do bílé hmoty a jejich prostřednictvím mozeček ovlivňuje aktivitu vestibulárních jader, </a:t>
            </a:r>
            <a:r>
              <a:rPr lang="cs-CZ" dirty="0" err="1"/>
              <a:t>RF,jader</a:t>
            </a:r>
            <a:r>
              <a:rPr lang="cs-CZ" dirty="0"/>
              <a:t> okohybných nervů a talamu)</a:t>
            </a:r>
          </a:p>
          <a:p>
            <a:pPr marL="529200" indent="-457200">
              <a:buFontTx/>
              <a:buChar char="-"/>
            </a:pPr>
            <a:r>
              <a:rPr lang="cs-CZ" dirty="0"/>
              <a:t>iritace PB vede k inhibici, útlum k excitaci</a:t>
            </a:r>
          </a:p>
          <a:p>
            <a:pPr marL="529200" indent="-457200">
              <a:buFontTx/>
              <a:buChar char="-"/>
            </a:pPr>
            <a:r>
              <a:rPr lang="cs-CZ" dirty="0"/>
              <a:t>v granulárních b. jako v jediných v mozečku excitační neurotransmiter (glutamát)</a:t>
            </a:r>
          </a:p>
          <a:p>
            <a:pPr marL="72000"/>
            <a:r>
              <a:rPr lang="cs-CZ" dirty="0"/>
              <a:t>Do mozečku vstupují </a:t>
            </a:r>
            <a:r>
              <a:rPr lang="cs-CZ" b="1" dirty="0"/>
              <a:t>mechová vlákna </a:t>
            </a:r>
            <a:r>
              <a:rPr lang="cs-CZ" dirty="0"/>
              <a:t>z míchy, </a:t>
            </a:r>
            <a:r>
              <a:rPr lang="cs-CZ" dirty="0" err="1"/>
              <a:t>mozk.kmene</a:t>
            </a:r>
            <a:r>
              <a:rPr lang="cs-CZ" dirty="0"/>
              <a:t>, RF, </a:t>
            </a:r>
            <a:r>
              <a:rPr lang="cs-CZ" b="1" dirty="0"/>
              <a:t>šplhavá </a:t>
            </a:r>
            <a:r>
              <a:rPr lang="cs-CZ" dirty="0"/>
              <a:t>vlákna z olivy </a:t>
            </a:r>
            <a:r>
              <a:rPr lang="cs-CZ" dirty="0" err="1"/>
              <a:t>prodl.míchy</a:t>
            </a:r>
            <a:r>
              <a:rPr lang="cs-CZ" dirty="0"/>
              <a:t> vedou </a:t>
            </a:r>
            <a:r>
              <a:rPr lang="cs-CZ" dirty="0" err="1"/>
              <a:t>info</a:t>
            </a:r>
            <a:r>
              <a:rPr lang="cs-CZ" dirty="0"/>
              <a:t> z </a:t>
            </a:r>
            <a:r>
              <a:rPr lang="cs-CZ" dirty="0" err="1"/>
              <a:t>RF,ncl.ruber</a:t>
            </a:r>
            <a:r>
              <a:rPr lang="cs-CZ" dirty="0"/>
              <a:t>, z mozkové kůry, </a:t>
            </a:r>
            <a:r>
              <a:rPr lang="cs-CZ" b="1" dirty="0" err="1"/>
              <a:t>multilaminární</a:t>
            </a:r>
            <a:r>
              <a:rPr lang="cs-CZ" dirty="0"/>
              <a:t> z RF a talamu.</a:t>
            </a:r>
          </a:p>
          <a:p>
            <a:pPr marL="529200" indent="-457200">
              <a:buFontTx/>
              <a:buChar char="-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54354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8EEB788-E98D-6778-0099-D5E040C78B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2E4896D-8707-4390-B048-5C1C8CDDA1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F9ADC95-F3E0-5BE7-378F-ADEE088B0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0CEEFB9-3F8C-8FF1-B3EF-FA63C585E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/>
              <a:t>Bílou hmotu mozečku tvoří – většinou </a:t>
            </a:r>
            <a:r>
              <a:rPr lang="cs-CZ" dirty="0" err="1"/>
              <a:t>myelizovaná</a:t>
            </a:r>
            <a:r>
              <a:rPr lang="cs-CZ" dirty="0"/>
              <a:t> vlákna z </a:t>
            </a:r>
            <a:r>
              <a:rPr lang="cs-CZ" dirty="0" err="1"/>
              <a:t>pedunculu</a:t>
            </a:r>
            <a:r>
              <a:rPr lang="cs-CZ" dirty="0"/>
              <a:t> </a:t>
            </a:r>
            <a:r>
              <a:rPr lang="cs-CZ" dirty="0" err="1"/>
              <a:t>cerebellares</a:t>
            </a:r>
            <a:r>
              <a:rPr lang="cs-CZ" dirty="0"/>
              <a:t> z míchy a mozkového kmene ,končí v kůře mozečku jako vlákna mechová, šplhavá, </a:t>
            </a:r>
            <a:r>
              <a:rPr lang="cs-CZ" dirty="0" err="1"/>
              <a:t>multilaminární,dále</a:t>
            </a:r>
            <a:r>
              <a:rPr lang="cs-CZ" dirty="0"/>
              <a:t> bílá hmota obsahuje axony PB která míří do mozečkových jader a na ně navazují vystupující z mozečkových jader mířící do mozkového kmene a talamu.</a:t>
            </a:r>
          </a:p>
        </p:txBody>
      </p:sp>
    </p:spTree>
    <p:extLst>
      <p:ext uri="{BB962C8B-B14F-4D97-AF65-F5344CB8AC3E}">
        <p14:creationId xmlns:p14="http://schemas.microsoft.com/office/powerpoint/2010/main" val="5794733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C1411F9-37EB-D47E-36A6-6A9EA5265F9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5264F4A-B331-4423-30D0-616BFDFF4A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E6B3BF-05F9-A11A-10CF-46CFB55CA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RETIKULÁRNÍ FORMACE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A97ED15-E30C-F57A-6F51-9D3E640AAD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56563"/>
            <a:ext cx="10753200" cy="5223437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Zesílení a rozvod impulsů pro kůru a naopak inhibiční vliv na míšní motoneurony, soubor neuronů v pásech (</a:t>
            </a:r>
            <a:r>
              <a:rPr lang="cs-CZ" dirty="0" err="1"/>
              <a:t>rafeální</a:t>
            </a:r>
            <a:r>
              <a:rPr lang="cs-CZ" dirty="0"/>
              <a:t>, </a:t>
            </a:r>
            <a:r>
              <a:rPr lang="cs-CZ" dirty="0" err="1"/>
              <a:t>mediální,laterální</a:t>
            </a:r>
            <a:r>
              <a:rPr lang="cs-CZ" dirty="0"/>
              <a:t>) umístění v mozkovém kmeni v celém průběhu</a:t>
            </a:r>
          </a:p>
          <a:p>
            <a:pPr marL="72000" indent="0">
              <a:buNone/>
            </a:pP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polykací reflex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sací reflex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slinné reflexy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err="1"/>
              <a:t>visceromotorické</a:t>
            </a:r>
            <a:r>
              <a:rPr lang="cs-CZ" dirty="0"/>
              <a:t> reflexy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dýchací centrum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vazomotorické centrum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centrum frekvence srdeční činnost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centrum zvracení</a:t>
            </a:r>
          </a:p>
        </p:txBody>
      </p:sp>
    </p:spTree>
    <p:extLst>
      <p:ext uri="{BB962C8B-B14F-4D97-AF65-F5344CB8AC3E}">
        <p14:creationId xmlns:p14="http://schemas.microsoft.com/office/powerpoint/2010/main" val="3490885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C4203B1-9963-5525-CE1D-291953EF5A1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228747B-15BD-66E7-32FD-0A090E118AB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629128A-25D9-6BF6-9FC8-A161938804D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53673" y="336263"/>
            <a:ext cx="11938328" cy="5496212"/>
          </a:xfrm>
        </p:spPr>
        <p:txBody>
          <a:bodyPr/>
          <a:lstStyle/>
          <a:p>
            <a:r>
              <a:rPr lang="cs-CZ" b="1" dirty="0"/>
              <a:t>vzestupný ascendentní systém</a:t>
            </a:r>
            <a:r>
              <a:rPr lang="cs-CZ" dirty="0"/>
              <a:t>- spojení zejména s </a:t>
            </a:r>
            <a:r>
              <a:rPr lang="cs-CZ" dirty="0" err="1"/>
              <a:t>mezencephalem</a:t>
            </a:r>
            <a:r>
              <a:rPr lang="cs-CZ" dirty="0"/>
              <a:t>, </a:t>
            </a:r>
            <a:r>
              <a:rPr lang="cs-CZ" dirty="0" err="1"/>
              <a:t>diencephalem</a:t>
            </a:r>
            <a:r>
              <a:rPr lang="cs-CZ" dirty="0"/>
              <a:t> a </a:t>
            </a:r>
            <a:r>
              <a:rPr lang="cs-CZ" dirty="0" err="1"/>
              <a:t>ponsem</a:t>
            </a:r>
            <a:r>
              <a:rPr lang="cs-CZ" dirty="0"/>
              <a:t> </a:t>
            </a:r>
          </a:p>
          <a:p>
            <a:r>
              <a:rPr lang="cs-CZ" b="1" dirty="0"/>
              <a:t>sestupný descendentní </a:t>
            </a:r>
            <a:r>
              <a:rPr lang="cs-CZ" dirty="0"/>
              <a:t>– spojení zejména s RF a spinální míchou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neurony RF citlivé na účinek hormonů, farmak, krevních plynů, </a:t>
            </a:r>
            <a:r>
              <a:rPr lang="cs-CZ" dirty="0" err="1"/>
              <a:t>Ph</a:t>
            </a:r>
            <a:r>
              <a:rPr lang="cs-CZ" dirty="0"/>
              <a:t>,</a:t>
            </a:r>
          </a:p>
          <a:p>
            <a:pPr marL="72000" indent="0">
              <a:buNone/>
            </a:pPr>
            <a:r>
              <a:rPr lang="cs-CZ" dirty="0"/>
              <a:t>RF proto může řídit některé autonomní reflexní funkce</a:t>
            </a:r>
          </a:p>
          <a:p>
            <a:pPr marL="529200" indent="-457200">
              <a:buFont typeface="Arial" panose="020B0604020202020204" pitchFamily="34" charset="0"/>
              <a:buChar char="•"/>
            </a:pPr>
            <a:r>
              <a:rPr lang="cs-CZ" dirty="0"/>
              <a:t>díky těmto systémům může RF zasahovat do řízení </a:t>
            </a:r>
            <a:r>
              <a:rPr lang="cs-CZ" dirty="0" err="1"/>
              <a:t>oběhového,dýchacího</a:t>
            </a:r>
            <a:r>
              <a:rPr lang="cs-CZ" dirty="0"/>
              <a:t> a trávicího </a:t>
            </a:r>
            <a:r>
              <a:rPr lang="cs-CZ" dirty="0" err="1"/>
              <a:t>sy</a:t>
            </a:r>
            <a:r>
              <a:rPr lang="cs-CZ" dirty="0"/>
              <a:t>.</a:t>
            </a:r>
          </a:p>
          <a:p>
            <a:pPr marL="529200" indent="-457200">
              <a:buFont typeface="Arial" panose="020B0604020202020204" pitchFamily="34" charset="0"/>
              <a:buChar char="•"/>
            </a:pPr>
            <a:r>
              <a:rPr lang="cs-CZ" dirty="0"/>
              <a:t>prostřednictvím jader v pontu, </a:t>
            </a:r>
            <a:r>
              <a:rPr lang="cs-CZ" dirty="0" err="1"/>
              <a:t>prodl.míše</a:t>
            </a:r>
            <a:r>
              <a:rPr lang="cs-CZ" dirty="0"/>
              <a:t> a středním mozku ovlivnění kosterní svaloviny – zejména posturální motorika, ovlivnění svalového tonu, regulace míšních alfa i gama motoneuronů.</a:t>
            </a:r>
          </a:p>
          <a:p>
            <a:pPr marL="529200" indent="-457200">
              <a:buFont typeface="Arial" panose="020B0604020202020204" pitchFamily="34" charset="0"/>
              <a:buChar char="•"/>
            </a:pPr>
            <a:r>
              <a:rPr lang="cs-CZ" dirty="0"/>
              <a:t>informace pro regulační činnost  RF z </a:t>
            </a:r>
            <a:r>
              <a:rPr lang="cs-CZ" dirty="0" err="1"/>
              <a:t>propioceptorů</a:t>
            </a:r>
            <a:r>
              <a:rPr lang="cs-CZ" dirty="0"/>
              <a:t> šíjových svalů, z vestibulárních jader, z mozečku, BG a mozkové kůry</a:t>
            </a:r>
          </a:p>
        </p:txBody>
      </p:sp>
    </p:spTree>
    <p:extLst>
      <p:ext uri="{BB962C8B-B14F-4D97-AF65-F5344CB8AC3E}">
        <p14:creationId xmlns:p14="http://schemas.microsoft.com/office/powerpoint/2010/main" val="2389787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BBE326E-112B-FC28-D62A-9D00E17D0A5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EB625AC-D9D8-0483-B146-845EC78612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FBC4879-A544-955B-4EA4-3F298F5D4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MOZKOVÝ KMEN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4C37D2F-B30B-E289-2F06-08368AB6CB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převaděč všech vzestupných a sestupných nervových drah (</a:t>
            </a:r>
            <a:r>
              <a:rPr lang="cs-CZ" dirty="0" err="1"/>
              <a:t>tractus</a:t>
            </a:r>
            <a:r>
              <a:rPr lang="cs-CZ" dirty="0"/>
              <a:t>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retikulární formace (RF </a:t>
            </a:r>
            <a:r>
              <a:rPr lang="cs-CZ" dirty="0" err="1"/>
              <a:t>formatio</a:t>
            </a:r>
            <a:r>
              <a:rPr lang="cs-CZ" dirty="0"/>
              <a:t> </a:t>
            </a:r>
            <a:r>
              <a:rPr lang="cs-CZ" dirty="0" err="1"/>
              <a:t>reticularis</a:t>
            </a:r>
            <a:r>
              <a:rPr lang="cs-CZ" dirty="0"/>
              <a:t>) – životně důležitá reflexní centra- srdeční činnost, dýchání, </a:t>
            </a:r>
            <a:r>
              <a:rPr lang="cs-CZ" dirty="0" err="1"/>
              <a:t>vazomotorika</a:t>
            </a:r>
            <a:r>
              <a:rPr lang="cs-CZ" dirty="0"/>
              <a:t>, vědomí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jádra hlavových nervů – n. III – XII</a:t>
            </a:r>
          </a:p>
          <a:p>
            <a:pPr marL="72000" indent="0">
              <a:buNone/>
            </a:pP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72000" indent="0">
              <a:buNone/>
            </a:pP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Kmen navazuje na hřbetní míchu a kraniálně přechází do mezimozku. Shora je kryt mozečkem.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84982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1CC52B5-2124-34E0-91DF-BC8373E65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F2F6FEC-62D9-7BF9-66FB-110F8C2CF9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FFBB8BC4-5329-8E6B-542A-FFAF04A0075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913BF77-AE13-6B0B-474C-126BF1F57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076C25F-C3A2-CA7F-6347-79339E7DA4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/>
              <a:t>ARAS = </a:t>
            </a:r>
            <a:r>
              <a:rPr lang="cs-CZ" dirty="0" err="1"/>
              <a:t>ascending</a:t>
            </a:r>
            <a:r>
              <a:rPr lang="cs-CZ" dirty="0"/>
              <a:t> </a:t>
            </a:r>
            <a:r>
              <a:rPr lang="cs-CZ" dirty="0" err="1"/>
              <a:t>reticular</a:t>
            </a:r>
            <a:r>
              <a:rPr lang="cs-CZ" dirty="0"/>
              <a:t> </a:t>
            </a:r>
            <a:r>
              <a:rPr lang="cs-CZ" dirty="0" err="1"/>
              <a:t>activating</a:t>
            </a:r>
            <a:r>
              <a:rPr lang="cs-CZ" dirty="0"/>
              <a:t> systém -buzení a vědomí- senzitivní a senzorické informace → RF → kůra + hypotalamus → buzení- neustálý tok podnětů z RF udrží stav vědomí-  acetylcholin a noradrenalin</a:t>
            </a:r>
          </a:p>
          <a:p>
            <a:pPr marL="72000" indent="0">
              <a:buNone/>
            </a:pPr>
            <a:r>
              <a:rPr lang="cs-CZ" dirty="0"/>
              <a:t>DRIS = </a:t>
            </a:r>
            <a:r>
              <a:rPr lang="cs-CZ" dirty="0" err="1"/>
              <a:t>descending</a:t>
            </a:r>
            <a:r>
              <a:rPr lang="cs-CZ" dirty="0"/>
              <a:t> </a:t>
            </a:r>
            <a:r>
              <a:rPr lang="cs-CZ" dirty="0" err="1"/>
              <a:t>reticular</a:t>
            </a:r>
            <a:r>
              <a:rPr lang="cs-CZ" dirty="0"/>
              <a:t> </a:t>
            </a:r>
            <a:r>
              <a:rPr lang="cs-CZ" dirty="0" err="1"/>
              <a:t>inhibiting</a:t>
            </a:r>
            <a:r>
              <a:rPr lang="cs-CZ" dirty="0"/>
              <a:t> systém 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1449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A99B8CC-B810-7354-6244-3873AC51019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502FA26-F641-7144-CFF7-C76B9D1183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pic>
        <p:nvPicPr>
          <p:cNvPr id="2050" name="Picture 2" descr="Stock ilustrace Části Mozkového Kmene Anatomický Model Ve Vzdělávacím  Diagramu Obrysu – stáhnout obrázek nyní - iStock">
            <a:extLst>
              <a:ext uri="{FF2B5EF4-FFF2-40B4-BE49-F238E27FC236}">
                <a16:creationId xmlns:a16="http://schemas.microsoft.com/office/drawing/2014/main" id="{D5060538-37FB-E2D3-9EC1-2A9C046023A2}"/>
              </a:ext>
            </a:extLst>
          </p:cNvPr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9944" y="543162"/>
            <a:ext cx="4511675" cy="5684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3869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2271C7A-6A09-784D-45CD-1BFFA12FDE6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CF22A64-2C3E-ED89-8464-60FE08724F7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39C4338-1FA4-BB9E-5C4B-41F76D371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Medulla</a:t>
            </a:r>
            <a:r>
              <a:rPr lang="cs-CZ" dirty="0"/>
              <a:t> </a:t>
            </a:r>
            <a:r>
              <a:rPr lang="cs-CZ" dirty="0" err="1"/>
              <a:t>oblongata</a:t>
            </a:r>
            <a:r>
              <a:rPr lang="cs-CZ" dirty="0"/>
              <a:t> = </a:t>
            </a:r>
            <a:r>
              <a:rPr lang="cs-CZ" dirty="0" err="1"/>
              <a:t>Myelencephalon</a:t>
            </a:r>
            <a:r>
              <a:rPr lang="cs-CZ" dirty="0"/>
              <a:t> = Bulbus </a:t>
            </a:r>
            <a:r>
              <a:rPr lang="cs-CZ" dirty="0" err="1"/>
              <a:t>medullae</a:t>
            </a:r>
            <a:r>
              <a:rPr lang="cs-CZ" dirty="0"/>
              <a:t> </a:t>
            </a:r>
            <a:r>
              <a:rPr lang="cs-CZ" dirty="0" err="1"/>
              <a:t>spinalis</a:t>
            </a:r>
            <a:r>
              <a:rPr lang="cs-CZ" dirty="0"/>
              <a:t> = Prodloužená mícha</a:t>
            </a:r>
          </a:p>
        </p:txBody>
      </p:sp>
      <p:sp>
        <p:nvSpPr>
          <p:cNvPr id="11" name="Zástupný obsah 10">
            <a:extLst>
              <a:ext uri="{FF2B5EF4-FFF2-40B4-BE49-F238E27FC236}">
                <a16:creationId xmlns:a16="http://schemas.microsoft.com/office/drawing/2014/main" id="{1A96CE69-2614-A9BB-3258-12E5DB13E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101303"/>
            <a:ext cx="10753200" cy="4911115"/>
          </a:xfrm>
        </p:spPr>
        <p:txBody>
          <a:bodyPr/>
          <a:lstStyle/>
          <a:p>
            <a:pPr marL="72000" indent="0">
              <a:buNone/>
            </a:pPr>
            <a:r>
              <a:rPr lang="cs-CZ" dirty="0" err="1"/>
              <a:t>Medulla</a:t>
            </a:r>
            <a:r>
              <a:rPr lang="cs-CZ" dirty="0"/>
              <a:t> </a:t>
            </a:r>
            <a:r>
              <a:rPr lang="cs-CZ" dirty="0" err="1"/>
              <a:t>oblongata</a:t>
            </a:r>
            <a:r>
              <a:rPr lang="cs-CZ" dirty="0"/>
              <a:t> </a:t>
            </a:r>
            <a:r>
              <a:rPr lang="cs-CZ" b="1" dirty="0"/>
              <a:t>ventrální strana</a:t>
            </a:r>
            <a:r>
              <a:rPr lang="cs-CZ" dirty="0"/>
              <a:t>: </a:t>
            </a:r>
          </a:p>
          <a:p>
            <a:pPr marL="72000" indent="0">
              <a:buNone/>
            </a:pPr>
            <a:r>
              <a:rPr lang="cs-CZ" dirty="0"/>
              <a:t>• </a:t>
            </a:r>
            <a:r>
              <a:rPr lang="cs-CZ" dirty="0" err="1"/>
              <a:t>pyramis</a:t>
            </a:r>
            <a:r>
              <a:rPr lang="cs-CZ" dirty="0"/>
              <a:t> –vlákna </a:t>
            </a:r>
            <a:r>
              <a:rPr lang="cs-CZ" dirty="0" err="1"/>
              <a:t>tractus</a:t>
            </a:r>
            <a:r>
              <a:rPr lang="cs-CZ" dirty="0"/>
              <a:t> </a:t>
            </a:r>
            <a:r>
              <a:rPr lang="cs-CZ" dirty="0" err="1"/>
              <a:t>corticospinalis</a:t>
            </a:r>
            <a:r>
              <a:rPr lang="cs-CZ" dirty="0"/>
              <a:t> </a:t>
            </a:r>
          </a:p>
          <a:p>
            <a:pPr marL="72000" indent="0">
              <a:buNone/>
            </a:pPr>
            <a:r>
              <a:rPr lang="cs-CZ" dirty="0"/>
              <a:t>• oliva – struktura obsahující jádra, propojena s </a:t>
            </a:r>
            <a:r>
              <a:rPr lang="cs-CZ" dirty="0" err="1"/>
              <a:t>míchou,mozečkem</a:t>
            </a:r>
            <a:r>
              <a:rPr lang="cs-CZ" dirty="0"/>
              <a:t>  </a:t>
            </a:r>
          </a:p>
          <a:p>
            <a:pPr marL="72000" indent="0">
              <a:buNone/>
            </a:pPr>
            <a:r>
              <a:rPr lang="cs-CZ" dirty="0"/>
              <a:t>a kůrou</a:t>
            </a:r>
          </a:p>
          <a:p>
            <a:pPr marL="72000" indent="0">
              <a:buNone/>
            </a:pPr>
            <a:r>
              <a:rPr lang="cs-CZ" b="1" dirty="0"/>
              <a:t>dorzální strana</a:t>
            </a:r>
            <a:r>
              <a:rPr lang="cs-CZ" dirty="0"/>
              <a:t>: </a:t>
            </a:r>
          </a:p>
          <a:p>
            <a:pPr marL="72000" indent="0">
              <a:buNone/>
            </a:pPr>
            <a:r>
              <a:rPr lang="cs-CZ" dirty="0"/>
              <a:t>• </a:t>
            </a:r>
            <a:r>
              <a:rPr lang="cs-CZ" dirty="0" err="1"/>
              <a:t>tuberculum</a:t>
            </a:r>
            <a:r>
              <a:rPr lang="cs-CZ" dirty="0"/>
              <a:t> </a:t>
            </a:r>
            <a:r>
              <a:rPr lang="cs-CZ" dirty="0" err="1"/>
              <a:t>gracile</a:t>
            </a:r>
            <a:r>
              <a:rPr lang="cs-CZ" dirty="0"/>
              <a:t> </a:t>
            </a:r>
          </a:p>
          <a:p>
            <a:pPr marL="72000" indent="0">
              <a:buNone/>
            </a:pPr>
            <a:r>
              <a:rPr lang="cs-CZ" dirty="0"/>
              <a:t>• </a:t>
            </a:r>
            <a:r>
              <a:rPr lang="cs-CZ" dirty="0" err="1"/>
              <a:t>tuberculum</a:t>
            </a:r>
            <a:r>
              <a:rPr lang="cs-CZ" dirty="0"/>
              <a:t> </a:t>
            </a:r>
            <a:r>
              <a:rPr lang="cs-CZ" dirty="0" err="1"/>
              <a:t>cuneatum</a:t>
            </a:r>
            <a:r>
              <a:rPr lang="cs-CZ" dirty="0"/>
              <a:t>            končí zde </a:t>
            </a:r>
            <a:r>
              <a:rPr lang="cs-CZ" dirty="0" err="1"/>
              <a:t>fasciculus</a:t>
            </a:r>
            <a:r>
              <a:rPr lang="cs-CZ" dirty="0"/>
              <a:t> </a:t>
            </a:r>
            <a:r>
              <a:rPr lang="cs-CZ" dirty="0" err="1"/>
              <a:t>gracilis</a:t>
            </a:r>
            <a:r>
              <a:rPr lang="cs-CZ" dirty="0"/>
              <a:t> a </a:t>
            </a:r>
            <a:r>
              <a:rPr lang="cs-CZ" dirty="0" err="1"/>
              <a:t>cuneatus</a:t>
            </a:r>
            <a:r>
              <a:rPr lang="cs-CZ" dirty="0"/>
              <a:t> – senzitivní dráha, dochází zde k přepojení i křížení</a:t>
            </a:r>
          </a:p>
          <a:p>
            <a:r>
              <a:rPr lang="cs-CZ" dirty="0" err="1"/>
              <a:t>pedunculi</a:t>
            </a:r>
            <a:r>
              <a:rPr lang="cs-CZ" dirty="0"/>
              <a:t> </a:t>
            </a:r>
            <a:r>
              <a:rPr lang="cs-CZ" dirty="0" err="1"/>
              <a:t>cerebellares</a:t>
            </a:r>
            <a:r>
              <a:rPr lang="cs-CZ" dirty="0"/>
              <a:t> </a:t>
            </a:r>
            <a:r>
              <a:rPr lang="cs-CZ" dirty="0" err="1"/>
              <a:t>inferior</a:t>
            </a:r>
            <a:r>
              <a:rPr lang="cs-CZ" dirty="0"/>
              <a:t>- vede dráhy do mozečku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12" name="Rukopis 11">
                <a:extLst>
                  <a:ext uri="{FF2B5EF4-FFF2-40B4-BE49-F238E27FC236}">
                    <a16:creationId xmlns:a16="http://schemas.microsoft.com/office/drawing/2014/main" id="{A115E39A-A7C8-3425-0EB2-0BA91D55A7CE}"/>
                  </a:ext>
                </a:extLst>
              </p14:cNvPr>
              <p14:cNvContentPartPr/>
              <p14:nvPr/>
            </p14:nvContentPartPr>
            <p14:xfrm>
              <a:off x="4632380" y="4499223"/>
              <a:ext cx="1012680" cy="541800"/>
            </p14:xfrm>
          </p:contentPart>
        </mc:Choice>
        <mc:Fallback xmlns="">
          <p:pic>
            <p:nvPicPr>
              <p:cNvPr id="12" name="Rukopis 11">
                <a:extLst>
                  <a:ext uri="{FF2B5EF4-FFF2-40B4-BE49-F238E27FC236}">
                    <a16:creationId xmlns:a16="http://schemas.microsoft.com/office/drawing/2014/main" id="{A115E39A-A7C8-3425-0EB2-0BA91D55A7C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623740" y="4490583"/>
                <a:ext cx="1030320" cy="559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4">
            <p14:nvContentPartPr>
              <p14:cNvPr id="13" name="Rukopis 12">
                <a:extLst>
                  <a:ext uri="{FF2B5EF4-FFF2-40B4-BE49-F238E27FC236}">
                    <a16:creationId xmlns:a16="http://schemas.microsoft.com/office/drawing/2014/main" id="{0DBD8C0B-A4F8-AB6A-6B44-67997184D68D}"/>
                  </a:ext>
                </a:extLst>
              </p14:cNvPr>
              <p14:cNvContentPartPr/>
              <p14:nvPr/>
            </p14:nvContentPartPr>
            <p14:xfrm>
              <a:off x="3233420" y="3160743"/>
              <a:ext cx="360" cy="360"/>
            </p14:xfrm>
          </p:contentPart>
        </mc:Choice>
        <mc:Fallback xmlns="">
          <p:pic>
            <p:nvPicPr>
              <p:cNvPr id="13" name="Rukopis 12">
                <a:extLst>
                  <a:ext uri="{FF2B5EF4-FFF2-40B4-BE49-F238E27FC236}">
                    <a16:creationId xmlns:a16="http://schemas.microsoft.com/office/drawing/2014/main" id="{0DBD8C0B-A4F8-AB6A-6B44-67997184D68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224780" y="3152103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19780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70267D5-7CDF-DD00-429E-8DA4BBA240A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2DEBB6C-2525-5179-DC23-A59A3B36E4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643B956-A423-CC4A-A7D6-1B17FB5AB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-66612"/>
            <a:ext cx="10753200" cy="666119"/>
          </a:xfrm>
        </p:spPr>
        <p:txBody>
          <a:bodyPr/>
          <a:lstStyle/>
          <a:p>
            <a:r>
              <a:rPr lang="cs-CZ" dirty="0"/>
              <a:t>Pons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8C08ED8-217E-5206-D952-B988DBD30C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378000"/>
            <a:ext cx="10753200" cy="5454000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 </a:t>
            </a:r>
            <a:r>
              <a:rPr lang="cs-CZ" b="1" dirty="0"/>
              <a:t>ventrálně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err="1"/>
              <a:t>sulcus</a:t>
            </a:r>
            <a:r>
              <a:rPr lang="cs-CZ" dirty="0"/>
              <a:t> </a:t>
            </a:r>
            <a:r>
              <a:rPr lang="cs-CZ" dirty="0" err="1"/>
              <a:t>basilaris</a:t>
            </a:r>
            <a:r>
              <a:rPr lang="cs-CZ" dirty="0"/>
              <a:t> pro </a:t>
            </a:r>
            <a:r>
              <a:rPr lang="cs-CZ" dirty="0" err="1"/>
              <a:t>a.basilaris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po stranách </a:t>
            </a:r>
            <a:r>
              <a:rPr lang="cs-CZ" dirty="0" err="1"/>
              <a:t>pedunculi</a:t>
            </a:r>
            <a:r>
              <a:rPr lang="cs-CZ" dirty="0"/>
              <a:t> </a:t>
            </a:r>
            <a:r>
              <a:rPr lang="cs-CZ" dirty="0" err="1"/>
              <a:t>cerebellares</a:t>
            </a:r>
            <a:r>
              <a:rPr lang="cs-CZ" dirty="0"/>
              <a:t> medii, spojují mozkový kmen s mozečkem</a:t>
            </a:r>
          </a:p>
          <a:p>
            <a:pPr marL="72000" indent="0">
              <a:buNone/>
            </a:pPr>
            <a:r>
              <a:rPr lang="cs-CZ" dirty="0"/>
              <a:t>dorzálně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spodina </a:t>
            </a:r>
            <a:r>
              <a:rPr lang="cs-CZ" dirty="0" err="1"/>
              <a:t>IV.komory</a:t>
            </a:r>
            <a:endParaRPr lang="cs-CZ" dirty="0"/>
          </a:p>
          <a:p>
            <a:pPr marL="72000" indent="0">
              <a:buNone/>
            </a:pPr>
            <a:r>
              <a:rPr lang="cs-CZ" dirty="0"/>
              <a:t>vnitřní stavba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jádra přepojující dráhy do mozečku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jádra zapojená do sluchové dráhy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zapojení také do limbického systému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tvorba serotoninu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bolest- emočně- afektivní složka</a:t>
            </a:r>
          </a:p>
          <a:p>
            <a:pPr marL="7200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0136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CA96049-FBB9-9992-BDFD-C705CD8E87B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F37FDCD-7083-03A9-046B-BE3140D807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A73B3DF-1D21-AE63-B0B2-726C28025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193780"/>
            <a:ext cx="10753200" cy="832220"/>
          </a:xfrm>
        </p:spPr>
        <p:txBody>
          <a:bodyPr/>
          <a:lstStyle/>
          <a:p>
            <a:r>
              <a:rPr lang="cs-CZ" dirty="0" err="1"/>
              <a:t>mezencephalon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C9D6DBB-EFA7-19EC-54C0-6D9F6CDC70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865955"/>
            <a:ext cx="10753200" cy="4966045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• kraniální část mozkového kmene (2 cm) </a:t>
            </a:r>
          </a:p>
          <a:p>
            <a:pPr marL="72000" indent="0">
              <a:buNone/>
            </a:pPr>
            <a:r>
              <a:rPr lang="cs-CZ" dirty="0"/>
              <a:t>ventrální strana: </a:t>
            </a:r>
          </a:p>
          <a:p>
            <a:pPr marL="72000" indent="0">
              <a:buNone/>
            </a:pPr>
            <a:r>
              <a:rPr lang="cs-CZ" dirty="0" err="1"/>
              <a:t>tegmentum</a:t>
            </a:r>
            <a:r>
              <a:rPr lang="cs-CZ" dirty="0"/>
              <a:t> </a:t>
            </a:r>
            <a:r>
              <a:rPr lang="cs-CZ" dirty="0" err="1"/>
              <a:t>mezencephali</a:t>
            </a:r>
            <a:endParaRPr lang="cs-CZ" dirty="0"/>
          </a:p>
          <a:p>
            <a:pPr marL="72000" indent="0">
              <a:buNone/>
            </a:pPr>
            <a:r>
              <a:rPr lang="cs-CZ" dirty="0"/>
              <a:t>• </a:t>
            </a:r>
            <a:r>
              <a:rPr lang="cs-CZ" dirty="0" err="1"/>
              <a:t>pedunculi</a:t>
            </a:r>
            <a:r>
              <a:rPr lang="cs-CZ" dirty="0"/>
              <a:t> </a:t>
            </a:r>
            <a:r>
              <a:rPr lang="cs-CZ" dirty="0" err="1"/>
              <a:t>cerebri</a:t>
            </a:r>
            <a:r>
              <a:rPr lang="cs-CZ" dirty="0"/>
              <a:t> (</a:t>
            </a:r>
            <a:r>
              <a:rPr lang="cs-CZ" dirty="0" err="1"/>
              <a:t>crura</a:t>
            </a:r>
            <a:r>
              <a:rPr lang="cs-CZ" dirty="0"/>
              <a:t> </a:t>
            </a:r>
            <a:r>
              <a:rPr lang="cs-CZ" dirty="0" err="1"/>
              <a:t>mezencephali</a:t>
            </a:r>
            <a:r>
              <a:rPr lang="cs-CZ" dirty="0"/>
              <a:t>) – sestupné motorické dráhy </a:t>
            </a:r>
          </a:p>
          <a:p>
            <a:pPr marL="72000" indent="0">
              <a:buNone/>
            </a:pPr>
            <a:r>
              <a:rPr lang="cs-CZ" dirty="0"/>
              <a:t>• </a:t>
            </a:r>
            <a:r>
              <a:rPr lang="cs-CZ" dirty="0" err="1"/>
              <a:t>tractus</a:t>
            </a:r>
            <a:r>
              <a:rPr lang="cs-CZ" dirty="0"/>
              <a:t> </a:t>
            </a:r>
            <a:r>
              <a:rPr lang="cs-CZ" dirty="0" err="1"/>
              <a:t>pyramidalis</a:t>
            </a:r>
            <a:r>
              <a:rPr lang="cs-CZ" dirty="0"/>
              <a:t> </a:t>
            </a:r>
          </a:p>
          <a:p>
            <a:pPr marL="72000" indent="0">
              <a:buNone/>
            </a:pPr>
            <a:r>
              <a:rPr lang="cs-CZ" dirty="0"/>
              <a:t>dorzální strana:</a:t>
            </a:r>
          </a:p>
          <a:p>
            <a:pPr marL="72000" indent="0">
              <a:buNone/>
            </a:pPr>
            <a:r>
              <a:rPr lang="cs-CZ" dirty="0" err="1"/>
              <a:t>tectum</a:t>
            </a:r>
            <a:r>
              <a:rPr lang="cs-CZ" dirty="0"/>
              <a:t> </a:t>
            </a:r>
            <a:r>
              <a:rPr lang="cs-CZ" dirty="0" err="1"/>
              <a:t>mezencephali</a:t>
            </a:r>
            <a:endParaRPr lang="cs-CZ" dirty="0"/>
          </a:p>
          <a:p>
            <a:pPr marL="72000" indent="0">
              <a:buNone/>
            </a:pPr>
            <a:r>
              <a:rPr lang="cs-CZ" dirty="0"/>
              <a:t>• </a:t>
            </a:r>
            <a:r>
              <a:rPr lang="cs-CZ" dirty="0" err="1"/>
              <a:t>colliculi</a:t>
            </a:r>
            <a:r>
              <a:rPr lang="cs-CZ" dirty="0"/>
              <a:t> </a:t>
            </a:r>
            <a:r>
              <a:rPr lang="cs-CZ" dirty="0" err="1"/>
              <a:t>superiores</a:t>
            </a:r>
            <a:r>
              <a:rPr lang="cs-CZ" dirty="0"/>
              <a:t> – zrak- zapojení do zrakové dráhy </a:t>
            </a:r>
          </a:p>
          <a:p>
            <a:pPr marL="72000" indent="0">
              <a:buNone/>
            </a:pPr>
            <a:r>
              <a:rPr lang="cs-CZ" dirty="0" err="1"/>
              <a:t>podíli</a:t>
            </a:r>
            <a:r>
              <a:rPr lang="cs-CZ" dirty="0"/>
              <a:t> se na pupilárním reflexu, reakce na osvětlení, reflexní pohyb hlavy a očí v závislosti na zrakových podnětech</a:t>
            </a:r>
          </a:p>
          <a:p>
            <a:pPr marL="72000" indent="0">
              <a:buNone/>
            </a:pPr>
            <a:r>
              <a:rPr lang="cs-CZ" dirty="0"/>
              <a:t>• </a:t>
            </a:r>
            <a:r>
              <a:rPr lang="cs-CZ" dirty="0" err="1"/>
              <a:t>colliculi</a:t>
            </a:r>
            <a:r>
              <a:rPr lang="cs-CZ" dirty="0"/>
              <a:t> </a:t>
            </a:r>
            <a:r>
              <a:rPr lang="cs-CZ" dirty="0" err="1"/>
              <a:t>inferiores</a:t>
            </a:r>
            <a:r>
              <a:rPr lang="cs-CZ" dirty="0"/>
              <a:t> – sluch- zapojení do sluchové dráhy, pohyb hlavy a očí v závislosti na </a:t>
            </a:r>
            <a:r>
              <a:rPr lang="cs-CZ" dirty="0" err="1"/>
              <a:t>sluch.podnětech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výstup </a:t>
            </a:r>
            <a:r>
              <a:rPr lang="cs-CZ" dirty="0" err="1"/>
              <a:t>IV.nervu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10856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07DA773-8F86-9D3B-FA6C-08253F01C0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B4E6AD7-457B-FE49-2CC1-87CDB4C4CB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4AA3DC2-F06B-3ADB-F485-91CF80EF97D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972389" y="109265"/>
            <a:ext cx="10752137" cy="53893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 err="1"/>
              <a:t>mezencephalem</a:t>
            </a:r>
            <a:r>
              <a:rPr lang="cs-CZ" dirty="0"/>
              <a:t> prochází </a:t>
            </a:r>
            <a:r>
              <a:rPr lang="cs-CZ" dirty="0" err="1"/>
              <a:t>aqaeductus</a:t>
            </a:r>
            <a:r>
              <a:rPr lang="cs-CZ" dirty="0"/>
              <a:t> </a:t>
            </a:r>
            <a:r>
              <a:rPr lang="cs-CZ" dirty="0" err="1"/>
              <a:t>mezencephali</a:t>
            </a:r>
            <a:r>
              <a:rPr lang="cs-CZ" dirty="0"/>
              <a:t> (</a:t>
            </a:r>
            <a:r>
              <a:rPr lang="cs-CZ" dirty="0" err="1"/>
              <a:t>Sylviuv</a:t>
            </a:r>
            <a:r>
              <a:rPr lang="cs-CZ" dirty="0"/>
              <a:t> kanálek)- spojuje III. a IV. komoru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mezi tegmentem a </a:t>
            </a:r>
            <a:r>
              <a:rPr lang="cs-CZ" dirty="0" err="1"/>
              <a:t>crura</a:t>
            </a:r>
            <a:r>
              <a:rPr lang="cs-CZ" dirty="0"/>
              <a:t> </a:t>
            </a:r>
            <a:r>
              <a:rPr lang="cs-CZ" dirty="0" err="1"/>
              <a:t>cerebri</a:t>
            </a:r>
            <a:r>
              <a:rPr lang="cs-CZ" dirty="0"/>
              <a:t> je </a:t>
            </a:r>
            <a:r>
              <a:rPr lang="cs-CZ" dirty="0" err="1"/>
              <a:t>substancia</a:t>
            </a:r>
            <a:r>
              <a:rPr lang="cs-CZ" dirty="0"/>
              <a:t> </a:t>
            </a:r>
            <a:r>
              <a:rPr lang="cs-CZ" dirty="0" err="1"/>
              <a:t>nigra</a:t>
            </a:r>
            <a:r>
              <a:rPr lang="cs-CZ" dirty="0"/>
              <a:t>- motorické jádro, tvoří dopamin – umožňuje činnost </a:t>
            </a:r>
            <a:r>
              <a:rPr lang="cs-CZ" dirty="0" err="1"/>
              <a:t>striata</a:t>
            </a:r>
            <a:r>
              <a:rPr lang="cs-CZ" dirty="0"/>
              <a:t> – vsunutý bazální ganglion – při nedostatku tvorby dopaminu → Parkinsonův syndrom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err="1"/>
              <a:t>crura</a:t>
            </a:r>
            <a:r>
              <a:rPr lang="cs-CZ" dirty="0"/>
              <a:t> </a:t>
            </a:r>
            <a:r>
              <a:rPr lang="cs-CZ" dirty="0" err="1"/>
              <a:t>cerebri</a:t>
            </a:r>
            <a:r>
              <a:rPr lang="cs-CZ" dirty="0"/>
              <a:t> (bílá hmota)- spojují mozkovou kůru s mozkovým kmenem  a míchou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err="1"/>
              <a:t>substancia</a:t>
            </a:r>
            <a:r>
              <a:rPr lang="cs-CZ" dirty="0"/>
              <a:t> </a:t>
            </a:r>
            <a:r>
              <a:rPr lang="cs-CZ" dirty="0" err="1"/>
              <a:t>grisea</a:t>
            </a:r>
            <a:r>
              <a:rPr lang="cs-CZ" dirty="0"/>
              <a:t> - zapojena do vnímání bolesti a propojena s RF a limbickým systémem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err="1"/>
              <a:t>ncl.ruber</a:t>
            </a:r>
            <a:r>
              <a:rPr lang="cs-CZ" dirty="0"/>
              <a:t> – jádro zapojené do řízení motoriky, aferentní vlákna z kůry čelního laloku z CRBL</a:t>
            </a:r>
          </a:p>
        </p:txBody>
      </p:sp>
    </p:spTree>
    <p:extLst>
      <p:ext uri="{BB962C8B-B14F-4D97-AF65-F5344CB8AC3E}">
        <p14:creationId xmlns:p14="http://schemas.microsoft.com/office/powerpoint/2010/main" val="2758264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2BE10D7-EECC-64B8-398A-02D725FEE39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1F689D4-0C42-6D78-296A-96B8F18A9D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6C774C5-4607-1900-2086-52E3A55D5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Diencephalon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A0A5348-380E-DFB4-D35B-C99F9282E6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/>
              <a:t>pomyslný střed mozku - navazuje na střední mozek a pokračuje do koncového mozku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3631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B093D90-3483-6493-717D-019DBAF0DF3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B64BF6C-495B-F53E-6DBB-7F05BC50538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B6E2661-A122-CE76-2781-FD438D84359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287383"/>
            <a:ext cx="10753725" cy="6570617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Thalamus = dvě vejčitá tělesa , uprostřed III. mozková komora.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přepojení senzitivních drah (sekretářka mozku)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spoje z thalamu do všech částí mozku –s </a:t>
            </a:r>
            <a:r>
              <a:rPr lang="cs-CZ" dirty="0" err="1"/>
              <a:t>prefrontální</a:t>
            </a:r>
            <a:r>
              <a:rPr lang="cs-CZ" dirty="0"/>
              <a:t> kůrou – pracovní paměť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s limbickým systémem ( rychle)- zejména s amygdalou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centrum hladu, žízně a zlosti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centrum sytosti a pasivity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centrum spánku a bdělosti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doprovod emocí, účast na modulaci prožívání a chování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biorytmy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745303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sport-prezentace-16-9-cz-v11.potx" id="{68C0F6E9-3E3D-43EF-AA8F-59803821B974}" vid="{5DFD00D7-A41E-477F-8575-56E3B6857AA0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muni-sport-prezentace-16-9-cz-v11</Template>
  <TotalTime>3754</TotalTime>
  <Words>1166</Words>
  <Application>Microsoft Office PowerPoint</Application>
  <PresentationFormat>Širokoúhlá obrazovka</PresentationFormat>
  <Paragraphs>155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Tahoma</vt:lpstr>
      <vt:lpstr>Wingdings</vt:lpstr>
      <vt:lpstr>Prezentace_MU_CZ</vt:lpstr>
      <vt:lpstr>MOZKOVÝ KMEN,DIENCEPHALON, MOZEČEK</vt:lpstr>
      <vt:lpstr>MOZKOVÝ KMEN</vt:lpstr>
      <vt:lpstr>Prezentace aplikace PowerPoint</vt:lpstr>
      <vt:lpstr>Medulla oblongata = Myelencephalon = Bulbus medullae spinalis = Prodloužená mícha</vt:lpstr>
      <vt:lpstr>Pons</vt:lpstr>
      <vt:lpstr>mezencephalon</vt:lpstr>
      <vt:lpstr>Prezentace aplikace PowerPoint</vt:lpstr>
      <vt:lpstr>Diencephalon</vt:lpstr>
      <vt:lpstr>Prezentace aplikace PowerPoint</vt:lpstr>
      <vt:lpstr>Prezentace aplikace PowerPoint</vt:lpstr>
      <vt:lpstr>Hypothalamus</vt:lpstr>
      <vt:lpstr>Prezentace aplikace PowerPoint</vt:lpstr>
      <vt:lpstr>MOZEČEK</vt:lpstr>
      <vt:lpstr>Prezentace aplikace PowerPoint</vt:lpstr>
      <vt:lpstr>Prezentace aplikace PowerPoint</vt:lpstr>
      <vt:lpstr>Prezentace aplikace PowerPoint</vt:lpstr>
      <vt:lpstr>Prezentace aplikace PowerPoint</vt:lpstr>
      <vt:lpstr>RETIKULÁRNÍ FORMACE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Sabina Bartošová</dc:creator>
  <cp:lastModifiedBy>sabinab@seznam.cz</cp:lastModifiedBy>
  <cp:revision>6</cp:revision>
  <cp:lastPrinted>1601-01-01T00:00:00Z</cp:lastPrinted>
  <dcterms:created xsi:type="dcterms:W3CDTF">2024-02-01T13:01:39Z</dcterms:created>
  <dcterms:modified xsi:type="dcterms:W3CDTF">2024-04-07T22:11:33Z</dcterms:modified>
</cp:coreProperties>
</file>