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50" d="100"/>
          <a:sy n="50" d="100"/>
        </p:scale>
        <p:origin x="819" y="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Humans in the economy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This </a:t>
            </a:r>
            <a:r>
              <a:rPr lang="en-US" sz="1400" dirty="0" err="1"/>
              <a:t>powerpoint</a:t>
            </a:r>
            <a:r>
              <a:rPr lang="en-US" sz="1400" dirty="0"/>
              <a:t> serves as a study material for the students of the course Introduction to economics (MEB435</a:t>
            </a:r>
            <a:r>
              <a:rPr lang="cs-CZ" sz="1400" dirty="0"/>
              <a:t>/MEBn5035</a:t>
            </a:r>
            <a:r>
              <a:rPr lang="en-US" sz="1400" dirty="0"/>
              <a:t>) at FSS MU in Fall 201</a:t>
            </a:r>
            <a:r>
              <a:rPr lang="cs-CZ" sz="1400" dirty="0"/>
              <a:t>9</a:t>
            </a:r>
            <a:r>
              <a:rPr lang="en-US" sz="1400" dirty="0"/>
              <a:t>. Using this presentation for other purposes without consent of the author is prohibited.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1C174E-A1EC-45AC-9F61-F844C11BD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coordination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BAB5C4-B22D-4781-A860-C0BFC5DE3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Economic system - a way of organizing human activities (human relations) in production and distribution of their living resources (goods and services).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Three dimensional economics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Competition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Command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Change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Neoclassical economics and the three dimensions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Homo </a:t>
            </a:r>
            <a:r>
              <a:rPr lang="en-US" dirty="0" err="1"/>
              <a:t>ecomomicus</a:t>
            </a:r>
            <a:endParaRPr lang="en-US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Complete contracting assumption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Irrelevance of increasing returns to scale</a:t>
            </a:r>
          </a:p>
          <a:p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63AE1C3-C142-4F6E-9D24-619C9629C6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63217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9301E-9530-466B-9137-EF7032CE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Economics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23A830-C92C-440C-96A9-C716B809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Political economy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Adam Smith: „branch of the science of a statesman or legislator.“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J. S. Mill: “</a:t>
            </a:r>
            <a:r>
              <a:rPr lang="cs-CZ" dirty="0"/>
              <a:t>a </a:t>
            </a:r>
            <a:r>
              <a:rPr lang="en-US" dirty="0"/>
              <a:t>science that teaches a nation how to become rich.“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Contemporary mainstream economics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Discipline redefined after „marginalist revolution“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Neoclassical economics and its variants (conservative × neo-Keynesian)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L. Robbins (1932): „Economics is the science which studies </a:t>
            </a:r>
            <a:r>
              <a:rPr lang="en-US" b="1" u="sng" dirty="0"/>
              <a:t>human behavior </a:t>
            </a:r>
            <a:r>
              <a:rPr lang="en-US" dirty="0"/>
              <a:t>as a relationship between </a:t>
            </a:r>
            <a:r>
              <a:rPr lang="en-US" b="1" u="sng" dirty="0"/>
              <a:t>ends</a:t>
            </a:r>
            <a:r>
              <a:rPr lang="en-US" dirty="0"/>
              <a:t> and </a:t>
            </a:r>
            <a:r>
              <a:rPr lang="en-US" b="1" u="sng" dirty="0"/>
              <a:t>scarce</a:t>
            </a:r>
            <a:r>
              <a:rPr lang="en-US" dirty="0"/>
              <a:t> means which have </a:t>
            </a:r>
            <a:r>
              <a:rPr lang="en-US" b="1" u="sng" dirty="0"/>
              <a:t>alternative uses</a:t>
            </a:r>
            <a:r>
              <a:rPr lang="en-US" dirty="0"/>
              <a:t>.“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 science about human decision-making under the conditions of scarcity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Rational individuals, utility maximizers, market analysis, supply and demand, equilibrium</a:t>
            </a:r>
          </a:p>
          <a:p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FFED6CC-D467-409A-910D-CB7C4220A8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57088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99AC0-4BDB-4ADC-81A8-36D1D489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Return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political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r>
              <a:rPr lang="cs-CZ" b="1" dirty="0"/>
              <a:t>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473018-1CC1-4972-B49D-84268B5D2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Alternative schools of economics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Marxian economics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(post)Keynesian economics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Austrian economics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Institutional economics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b="1" dirty="0"/>
              <a:t>Economics as the study of social creation and social distribution of society’s resources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Political science and international relations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is the study of the ways in which political power is acquired and used in a country (among countries)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Development of political economy and the question of power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B1A79B4-5670-4ACB-B99C-61A5E77330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813474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BDE80-DED3-44E0-BF33-AAAA5BEFA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Levels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b="1" dirty="0"/>
              <a:t> </a:t>
            </a:r>
            <a:r>
              <a:rPr lang="cs-CZ" b="1" dirty="0" err="1"/>
              <a:t>problem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68C9F-6FD2-4F9E-ACF6-AE66BB701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Neoclassical economics – focus on the individual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IR – focus on politically organized groups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Levels of analysis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International syst</a:t>
            </a:r>
            <a:r>
              <a:rPr lang="cs-CZ" dirty="0"/>
              <a:t>e</a:t>
            </a:r>
            <a:r>
              <a:rPr lang="en-US" dirty="0"/>
              <a:t>m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state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State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bureaucracy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Bureaucracy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individual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Agency × structure problem: is human behavior influenced by social structure? Ho</a:t>
            </a:r>
            <a:r>
              <a:rPr lang="cs-CZ" dirty="0"/>
              <a:t>w</a:t>
            </a:r>
            <a:r>
              <a:rPr lang="en-US" dirty="0"/>
              <a:t> and to what extend?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This question is irrelevant for neoclassical economics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But is obviously very important if one wants to intervene in the real world</a:t>
            </a:r>
          </a:p>
          <a:p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95F626E-0298-4AEB-8350-FBE0EB3043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33942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95BF1-45E4-4154-AEA2-1EC48246E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</a:t>
            </a:r>
            <a:r>
              <a:rPr lang="cs-CZ" b="1" dirty="0" err="1"/>
              <a:t>Principles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r>
              <a:rPr lang="cs-CZ" b="1" dirty="0"/>
              <a:t>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F94F1C-E8C8-4522-AB48-CC6512999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The most popular economics textbook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Microeconomics</a:t>
            </a:r>
            <a:r>
              <a:rPr lang="cs-CZ" dirty="0"/>
              <a:t> </a:t>
            </a:r>
            <a:r>
              <a:rPr lang="en-US" dirty="0"/>
              <a:t>×</a:t>
            </a:r>
            <a:r>
              <a:rPr lang="cs-CZ" dirty="0"/>
              <a:t> </a:t>
            </a:r>
            <a:r>
              <a:rPr lang="en-US" dirty="0"/>
              <a:t>macroeconomics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How people make decisions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People face tradeoffs (scarcity)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cost of something is what you give up to get it (opportunity costs)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Rational people think at the margin (</a:t>
            </a:r>
            <a:r>
              <a:rPr lang="en-US" dirty="0" err="1"/>
              <a:t>marginalism</a:t>
            </a:r>
            <a:r>
              <a:rPr lang="en-US" dirty="0"/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People respond to incentives (prices, competition)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794472C-3F41-4A32-B4D1-02E6B78969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60059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88AE3-485B-42F2-B6BF-060193AA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Mankiw</a:t>
            </a:r>
            <a:r>
              <a:rPr lang="cs-CZ" b="1" dirty="0"/>
              <a:t> „</a:t>
            </a:r>
            <a:r>
              <a:rPr lang="cs-CZ" b="1" dirty="0" err="1"/>
              <a:t>Principles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r>
              <a:rPr lang="cs-CZ" b="1" dirty="0"/>
              <a:t>“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3B91F-8AE9-4610-AD5D-1455CB42D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How people interact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Trade can make everyone better off (specialization, division of labor)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Markets are usually a good way to organize economic activity (invisible hand)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Governments can sometimes improve market outcomes (market failure, public goods, externality)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How the economy as a whole works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country’s standard of living depends on its ability to produce goods and services (productivity)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Prices rise when the government prints too much money (inflation)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Society faces a short-run trade-off between inflation and unemployment (business cycle)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18262EF-F771-48AF-BD78-80ED8E82CA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943755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ABB4D-B111-4107-A4B1-DA735985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People</a:t>
            </a:r>
            <a:r>
              <a:rPr lang="cs-CZ" b="1" dirty="0"/>
              <a:t> and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Economy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DB8114-6C0E-4281-B1B6-D7D0E3ABE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Humans are the most important actor in social sciences – we need a theory of human economic behavior on the individual level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Fundamentals of human economic decision making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Preferences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Constraints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Beliefs</a:t>
            </a:r>
            <a:endParaRPr lang="cs-CZ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Origin of preferences and beliefs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Genes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Culture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Conscious decision</a:t>
            </a:r>
            <a:r>
              <a:rPr lang="cs-CZ" dirty="0"/>
              <a:t>-</a:t>
            </a:r>
            <a:r>
              <a:rPr lang="en-US" dirty="0"/>
              <a:t>making × habits</a:t>
            </a:r>
          </a:p>
          <a:p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45E4701-5B7C-4E1A-99D9-573FF102B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100194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E9608-2DC9-41C1-AFDA-3ACCEB50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Neoclassical</a:t>
            </a:r>
            <a:r>
              <a:rPr lang="cs-CZ" b="1" dirty="0"/>
              <a:t> </a:t>
            </a:r>
            <a:r>
              <a:rPr lang="cs-CZ" b="1" dirty="0" err="1"/>
              <a:t>economics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98C356-EA8D-41B8-BA89-03B9E492E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Most important actor: rational individual, self-interested behavior (utility maximizers) -&gt; </a:t>
            </a:r>
            <a:r>
              <a:rPr lang="en-US" b="1" dirty="0"/>
              <a:t>homo </a:t>
            </a:r>
            <a:r>
              <a:rPr lang="en-US" b="1" dirty="0" err="1"/>
              <a:t>economicus</a:t>
            </a: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Preferences and beliefs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exogenous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Humans are </a:t>
            </a:r>
            <a:r>
              <a:rPr lang="cs-CZ" dirty="0"/>
              <a:t>„</a:t>
            </a:r>
            <a:r>
              <a:rPr lang="cs-CZ" dirty="0" err="1"/>
              <a:t>complete</a:t>
            </a:r>
            <a:r>
              <a:rPr lang="cs-CZ" dirty="0"/>
              <a:t>“ </a:t>
            </a:r>
            <a:r>
              <a:rPr lang="en-US" dirty="0"/>
              <a:t>before their enter into relationships with others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Effects of the society (culture, economic and political system) are unimportant or </a:t>
            </a:r>
            <a:r>
              <a:rPr lang="cs-CZ" dirty="0" err="1"/>
              <a:t>considered</a:t>
            </a:r>
            <a:r>
              <a:rPr lang="cs-CZ" dirty="0"/>
              <a:t> </a:t>
            </a:r>
            <a:r>
              <a:rPr lang="en-US" dirty="0"/>
              <a:t>exogenous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Economics concerns itself with decision-making of rational actors under the conditions of scarcity (constrains, resources)</a:t>
            </a:r>
          </a:p>
          <a:p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44F835F2-4578-4689-A1C1-234092768A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386392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22E2D-431C-4089-833F-2336C7081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Behavioral</a:t>
            </a:r>
            <a:r>
              <a:rPr lang="cs-CZ" b="1" dirty="0"/>
              <a:t> </a:t>
            </a:r>
            <a:r>
              <a:rPr lang="cs-CZ" b="1" dirty="0" err="1"/>
              <a:t>experiments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4F19DF-401F-4BFC-A6E7-F98987B7F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169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Information provided by field studies and behavioral experiments is often contrary to the assumptions of neoclassical economics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Taking decisions on the margin × Haifa experiment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Ultimatum game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Profit sharing and the importance of norms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People as well as societies differ from each other in very important ways but nowhere is homo </a:t>
            </a:r>
            <a:r>
              <a:rPr lang="en-US" dirty="0" err="1"/>
              <a:t>economicus</a:t>
            </a:r>
            <a:r>
              <a:rPr lang="en-US" dirty="0"/>
              <a:t> even close to being a typical representative of the society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Probable explanation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Relative influence of genes and culture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Preferences and beliefs are endogenous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Economic reproduction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The scale of cooperation among humans is unique</a:t>
            </a:r>
          </a:p>
          <a:p>
            <a:pPr lvl="1"/>
            <a:endParaRPr lang="en-US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CB05879-570F-4343-B1D4-F569F40198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/>
              <a:t>Introduction to economics MEB435/MEBn5035</a:t>
            </a:r>
          </a:p>
        </p:txBody>
      </p:sp>
    </p:spTree>
    <p:extLst>
      <p:ext uri="{BB962C8B-B14F-4D97-AF65-F5344CB8AC3E}">
        <p14:creationId xmlns:p14="http://schemas.microsoft.com/office/powerpoint/2010/main" val="7664858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388</TotalTime>
  <Words>743</Words>
  <Application>Microsoft Office PowerPoint</Application>
  <PresentationFormat>Širokoúhlá obrazovka</PresentationFormat>
  <Paragraphs>99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Humans in the economy</vt:lpstr>
      <vt:lpstr>Economics</vt:lpstr>
      <vt:lpstr>Return of political economy?</vt:lpstr>
      <vt:lpstr>Levels of analysis problem</vt:lpstr>
      <vt:lpstr>Mankiw „Principles of economics“</vt:lpstr>
      <vt:lpstr>Mankiw „Principles of economics“</vt:lpstr>
      <vt:lpstr>People and the Economy</vt:lpstr>
      <vt:lpstr>Neoclassical economics</vt:lpstr>
      <vt:lpstr>Behavioral experiments</vt:lpstr>
      <vt:lpstr>Economic coordination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hodulak</cp:lastModifiedBy>
  <cp:revision>68</cp:revision>
  <cp:lastPrinted>1601-01-01T00:00:00Z</cp:lastPrinted>
  <dcterms:created xsi:type="dcterms:W3CDTF">2018-12-03T23:24:52Z</dcterms:created>
  <dcterms:modified xsi:type="dcterms:W3CDTF">2019-10-03T11:59:02Z</dcterms:modified>
</cp:coreProperties>
</file>