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5"/>
  </p:notesMasterIdLst>
  <p:sldIdLst>
    <p:sldId id="256" r:id="rId2"/>
    <p:sldId id="370" r:id="rId3"/>
    <p:sldId id="371" r:id="rId4"/>
    <p:sldId id="372" r:id="rId5"/>
    <p:sldId id="335" r:id="rId6"/>
    <p:sldId id="336" r:id="rId7"/>
    <p:sldId id="337" r:id="rId8"/>
    <p:sldId id="338" r:id="rId9"/>
    <p:sldId id="374" r:id="rId10"/>
    <p:sldId id="375" r:id="rId11"/>
    <p:sldId id="434" r:id="rId12"/>
    <p:sldId id="318" r:id="rId13"/>
    <p:sldId id="441" r:id="rId14"/>
    <p:sldId id="436" r:id="rId15"/>
    <p:sldId id="437" r:id="rId16"/>
    <p:sldId id="317" r:id="rId17"/>
    <p:sldId id="438" r:id="rId18"/>
    <p:sldId id="439" r:id="rId19"/>
    <p:sldId id="287" r:id="rId20"/>
    <p:sldId id="307" r:id="rId21"/>
    <p:sldId id="445" r:id="rId22"/>
    <p:sldId id="447" r:id="rId23"/>
    <p:sldId id="373" r:id="rId24"/>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65" autoAdjust="0"/>
  </p:normalViewPr>
  <p:slideViewPr>
    <p:cSldViewPr>
      <p:cViewPr varScale="1">
        <p:scale>
          <a:sx n="75" d="100"/>
          <a:sy n="75" d="100"/>
        </p:scale>
        <p:origin x="1085"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7CD1ED3-6C08-48BE-9AF6-DAC7C6719681}" type="datetimeFigureOut">
              <a:rPr lang="cs-CZ" smtClean="0"/>
              <a:pPr/>
              <a:t>16.02.2021</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77E846B-B3F9-4F67-A2B3-4D85F77A588E}" type="slidenum">
              <a:rPr lang="cs-CZ" smtClean="0"/>
              <a:pPr/>
              <a:t>‹#›</a:t>
            </a:fld>
            <a:endParaRPr lang="cs-CZ"/>
          </a:p>
        </p:txBody>
      </p:sp>
    </p:spTree>
    <p:extLst>
      <p:ext uri="{BB962C8B-B14F-4D97-AF65-F5344CB8AC3E}">
        <p14:creationId xmlns:p14="http://schemas.microsoft.com/office/powerpoint/2010/main" val="3376216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endParaRPr lang="cs-CZ"/>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3287472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1741145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3416786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0A861DEF-49C5-408B-AB3D-8D8696A0D423}" type="datetimeFigureOut">
              <a:rPr lang="cs-CZ" smtClean="0"/>
              <a:pPr/>
              <a:t>16.02.2021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E7075C-DAAE-4F01-934E-465E4B6B4008}" type="slidenum">
              <a:rPr lang="cs-CZ" smtClean="0"/>
              <a:pPr/>
              <a:t>‹#›</a:t>
            </a:fld>
            <a:endParaRPr lang="cs-CZ"/>
          </a:p>
        </p:txBody>
      </p:sp>
    </p:spTree>
    <p:extLst>
      <p:ext uri="{BB962C8B-B14F-4D97-AF65-F5344CB8AC3E}">
        <p14:creationId xmlns:p14="http://schemas.microsoft.com/office/powerpoint/2010/main" val="364038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173218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840236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endParaRPr lang="cs-CZ"/>
          </a:p>
        </p:txBody>
      </p:sp>
      <p:sp>
        <p:nvSpPr>
          <p:cNvPr id="6" name="Zástupný symbol pro číslo snímku 5"/>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4017821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endParaRPr lang="cs-CZ"/>
          </a:p>
        </p:txBody>
      </p:sp>
      <p:sp>
        <p:nvSpPr>
          <p:cNvPr id="8" name="Zástupný symbol pro číslo snímku 7"/>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2507507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endParaRPr lang="cs-CZ"/>
          </a:p>
        </p:txBody>
      </p:sp>
      <p:sp>
        <p:nvSpPr>
          <p:cNvPr id="4" name="Zástupný symbol pro číslo snímku 3"/>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1331843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388075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endParaRPr lang="cs-CZ"/>
          </a:p>
        </p:txBody>
      </p:sp>
      <p:sp>
        <p:nvSpPr>
          <p:cNvPr id="6" name="Zástupný symbol pro číslo snímku 5"/>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1023593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endParaRPr lang="cs-CZ"/>
          </a:p>
        </p:txBody>
      </p:sp>
      <p:sp>
        <p:nvSpPr>
          <p:cNvPr id="6" name="Zástupný symbol pro číslo snímku 5"/>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359198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endParaRPr lang="cs-CZ"/>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292485124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28662" y="2071678"/>
            <a:ext cx="7772400" cy="1470025"/>
          </a:xfrm>
        </p:spPr>
        <p:txBody>
          <a:bodyPr>
            <a:normAutofit/>
          </a:bodyPr>
          <a:lstStyle/>
          <a:p>
            <a:br>
              <a:rPr lang="cs-CZ" dirty="0"/>
            </a:br>
            <a:endParaRPr lang="cs-CZ" sz="3100" dirty="0"/>
          </a:p>
        </p:txBody>
      </p:sp>
      <p:sp>
        <p:nvSpPr>
          <p:cNvPr id="3" name="Podnadpis 2"/>
          <p:cNvSpPr>
            <a:spLocks noGrp="1"/>
          </p:cNvSpPr>
          <p:nvPr>
            <p:ph type="subTitle" idx="1"/>
          </p:nvPr>
        </p:nvSpPr>
        <p:spPr>
          <a:xfrm>
            <a:off x="1091208" y="4941168"/>
            <a:ext cx="6961584" cy="453916"/>
          </a:xfrm>
        </p:spPr>
        <p:txBody>
          <a:bodyPr>
            <a:normAutofit/>
          </a:bodyPr>
          <a:lstStyle/>
          <a:p>
            <a:endParaRPr lang="cs-CZ" sz="2400" dirty="0"/>
          </a:p>
          <a:p>
            <a:endParaRPr lang="cs-CZ" sz="2400" dirty="0"/>
          </a:p>
        </p:txBody>
      </p:sp>
      <p:sp>
        <p:nvSpPr>
          <p:cNvPr id="5" name="Obdélník 4"/>
          <p:cNvSpPr/>
          <p:nvPr/>
        </p:nvSpPr>
        <p:spPr>
          <a:xfrm>
            <a:off x="611560" y="2276872"/>
            <a:ext cx="7920880" cy="1569660"/>
          </a:xfrm>
          <a:prstGeom prst="rect">
            <a:avLst/>
          </a:prstGeom>
        </p:spPr>
        <p:txBody>
          <a:bodyPr wrap="square">
            <a:spAutoFit/>
          </a:bodyPr>
          <a:lstStyle/>
          <a:p>
            <a:pPr algn="ctr"/>
            <a:r>
              <a:rPr lang="cs-CZ" sz="3200" dirty="0"/>
              <a:t>Systém soukromého práva</a:t>
            </a:r>
          </a:p>
          <a:p>
            <a:pPr algn="ctr"/>
            <a:r>
              <a:rPr lang="cs-CZ" sz="3200" dirty="0"/>
              <a:t>Systém občanského práva</a:t>
            </a:r>
          </a:p>
          <a:p>
            <a:pPr algn="ctr"/>
            <a:r>
              <a:rPr lang="cs-CZ" sz="3200" dirty="0"/>
              <a:t>Prameny soukromého práva</a:t>
            </a:r>
          </a:p>
        </p:txBody>
      </p:sp>
      <p:sp>
        <p:nvSpPr>
          <p:cNvPr id="6" name="Podnadpis 2"/>
          <p:cNvSpPr txBox="1">
            <a:spLocks/>
          </p:cNvSpPr>
          <p:nvPr/>
        </p:nvSpPr>
        <p:spPr bwMode="auto">
          <a:xfrm>
            <a:off x="1334070" y="4437112"/>
            <a:ext cx="6961584" cy="957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fontScale="25000" lnSpcReduction="20000"/>
          </a:bodyPr>
          <a:lstStyle>
            <a:lvl1pPr marL="0" indent="0" algn="ctr" rtl="0" eaLnBrk="1" fontAlgn="base" hangingPunct="1">
              <a:spcBef>
                <a:spcPct val="20000"/>
              </a:spcBef>
              <a:spcAft>
                <a:spcPct val="0"/>
              </a:spcAft>
              <a:buClr>
                <a:srgbClr val="00287D"/>
              </a:buClr>
              <a:buSzPct val="100000"/>
              <a:buFont typeface="Wingdings" pitchFamily="2" charset="2"/>
              <a:buNone/>
              <a:defRPr sz="1800">
                <a:solidFill>
                  <a:schemeClr val="tx1"/>
                </a:solidFill>
                <a:latin typeface="+mn-lt"/>
                <a:ea typeface="+mn-ea"/>
                <a:cs typeface="+mn-cs"/>
              </a:defRPr>
            </a:lvl1pPr>
            <a:lvl2pPr marL="342900" indent="0" algn="ctr" rtl="0" eaLnBrk="1" fontAlgn="base" hangingPunct="1">
              <a:spcBef>
                <a:spcPct val="20000"/>
              </a:spcBef>
              <a:spcAft>
                <a:spcPct val="0"/>
              </a:spcAft>
              <a:buClr>
                <a:srgbClr val="00287D"/>
              </a:buClr>
              <a:buSzPct val="80000"/>
              <a:buFont typeface="Wingdings" pitchFamily="2" charset="2"/>
              <a:buNone/>
              <a:defRPr sz="1500">
                <a:solidFill>
                  <a:schemeClr val="tx1"/>
                </a:solidFill>
                <a:latin typeface="+mn-lt"/>
              </a:defRPr>
            </a:lvl2pPr>
            <a:lvl3pPr marL="685800" indent="0" algn="ctr" rtl="0" eaLnBrk="1" fontAlgn="base" hangingPunct="1">
              <a:spcBef>
                <a:spcPct val="20000"/>
              </a:spcBef>
              <a:spcAft>
                <a:spcPct val="0"/>
              </a:spcAft>
              <a:buClr>
                <a:schemeClr val="folHlink"/>
              </a:buClr>
              <a:buSzPct val="80000"/>
              <a:buFont typeface="Wingdings" pitchFamily="2" charset="2"/>
              <a:buNone/>
              <a:defRPr sz="1350">
                <a:solidFill>
                  <a:schemeClr val="tx1"/>
                </a:solidFill>
                <a:latin typeface="+mn-lt"/>
              </a:defRPr>
            </a:lvl3pPr>
            <a:lvl4pPr marL="1028700" indent="0" algn="ctr" rtl="0" eaLnBrk="1" fontAlgn="base" hangingPunct="1">
              <a:spcBef>
                <a:spcPct val="20000"/>
              </a:spcBef>
              <a:spcAft>
                <a:spcPct val="0"/>
              </a:spcAft>
              <a:buClr>
                <a:schemeClr val="accent2"/>
              </a:buClr>
              <a:buSzPct val="90000"/>
              <a:buFont typeface="Wingdings" pitchFamily="2" charset="2"/>
              <a:buNone/>
              <a:defRPr sz="1200">
                <a:solidFill>
                  <a:schemeClr val="tx1"/>
                </a:solidFill>
                <a:latin typeface="+mn-lt"/>
              </a:defRPr>
            </a:lvl4pPr>
            <a:lvl5pPr marL="1371600" indent="0" algn="ctr" rtl="0" eaLnBrk="1" fontAlgn="base" hangingPunct="1">
              <a:spcBef>
                <a:spcPct val="20000"/>
              </a:spcBef>
              <a:spcAft>
                <a:spcPct val="0"/>
              </a:spcAft>
              <a:buClr>
                <a:schemeClr val="accent1"/>
              </a:buClr>
              <a:buFont typeface="Wingdings" pitchFamily="2" charset="2"/>
              <a:buNone/>
              <a:defRPr sz="1200">
                <a:solidFill>
                  <a:schemeClr val="tx1"/>
                </a:solidFill>
                <a:latin typeface="+mn-lt"/>
              </a:defRPr>
            </a:lvl5pPr>
            <a:lvl6pPr marL="1714500" indent="0" algn="ctr" rtl="0" eaLnBrk="1" fontAlgn="base" hangingPunct="1">
              <a:spcBef>
                <a:spcPct val="20000"/>
              </a:spcBef>
              <a:spcAft>
                <a:spcPct val="0"/>
              </a:spcAft>
              <a:buClr>
                <a:schemeClr val="accent1"/>
              </a:buClr>
              <a:buFont typeface="Wingdings" pitchFamily="2" charset="2"/>
              <a:buNone/>
              <a:defRPr sz="1200">
                <a:solidFill>
                  <a:schemeClr val="tx1"/>
                </a:solidFill>
                <a:latin typeface="+mn-lt"/>
              </a:defRPr>
            </a:lvl6pPr>
            <a:lvl7pPr marL="2057400" indent="0" algn="ctr" rtl="0" eaLnBrk="1" fontAlgn="base" hangingPunct="1">
              <a:spcBef>
                <a:spcPct val="20000"/>
              </a:spcBef>
              <a:spcAft>
                <a:spcPct val="0"/>
              </a:spcAft>
              <a:buClr>
                <a:schemeClr val="accent1"/>
              </a:buClr>
              <a:buFont typeface="Wingdings" pitchFamily="2" charset="2"/>
              <a:buNone/>
              <a:defRPr sz="1200">
                <a:solidFill>
                  <a:schemeClr val="tx1"/>
                </a:solidFill>
                <a:latin typeface="+mn-lt"/>
              </a:defRPr>
            </a:lvl7pPr>
            <a:lvl8pPr marL="2400300" indent="0" algn="ctr" rtl="0" eaLnBrk="1" fontAlgn="base" hangingPunct="1">
              <a:spcBef>
                <a:spcPct val="20000"/>
              </a:spcBef>
              <a:spcAft>
                <a:spcPct val="0"/>
              </a:spcAft>
              <a:buClr>
                <a:schemeClr val="accent1"/>
              </a:buClr>
              <a:buFont typeface="Wingdings" pitchFamily="2" charset="2"/>
              <a:buNone/>
              <a:defRPr sz="1200">
                <a:solidFill>
                  <a:schemeClr val="tx1"/>
                </a:solidFill>
                <a:latin typeface="+mn-lt"/>
              </a:defRPr>
            </a:lvl8pPr>
            <a:lvl9pPr marL="2743200" indent="0" algn="ctr" rtl="0" eaLnBrk="1" fontAlgn="base" hangingPunct="1">
              <a:spcBef>
                <a:spcPct val="20000"/>
              </a:spcBef>
              <a:spcAft>
                <a:spcPct val="0"/>
              </a:spcAft>
              <a:buClr>
                <a:schemeClr val="accent1"/>
              </a:buClr>
              <a:buFont typeface="Wingdings" pitchFamily="2" charset="2"/>
              <a:buNone/>
              <a:defRPr sz="1200">
                <a:solidFill>
                  <a:schemeClr val="tx1"/>
                </a:solidFill>
                <a:latin typeface="+mn-lt"/>
              </a:defRPr>
            </a:lvl9pPr>
          </a:lstStyle>
          <a:p>
            <a:endParaRPr lang="cs-CZ" sz="2400" kern="0" dirty="0"/>
          </a:p>
          <a:p>
            <a:endParaRPr lang="cs-CZ" sz="2400" kern="0" dirty="0"/>
          </a:p>
          <a:p>
            <a:endParaRPr lang="cs-CZ" sz="2400" kern="0" dirty="0"/>
          </a:p>
          <a:p>
            <a:r>
              <a:rPr lang="cs-CZ" sz="7200" kern="0" dirty="0"/>
              <a:t>Doc. JUDr. Filip </a:t>
            </a:r>
            <a:r>
              <a:rPr lang="cs-CZ" sz="7200" kern="0" dirty="0" err="1"/>
              <a:t>Melzer</a:t>
            </a:r>
            <a:r>
              <a:rPr lang="cs-CZ" sz="7200" kern="0" dirty="0"/>
              <a:t>, LL.M., Ph.D.</a:t>
            </a:r>
          </a:p>
          <a:p>
            <a:r>
              <a:rPr lang="cs-CZ" sz="7200" kern="0" dirty="0"/>
              <a:t>Doc. JUDr. Kateřina Ronovská, Ph.D.</a:t>
            </a:r>
          </a:p>
          <a:p>
            <a:r>
              <a:rPr lang="cs-CZ" sz="7200" kern="0" dirty="0" err="1"/>
              <a:t>PrF</a:t>
            </a:r>
            <a:r>
              <a:rPr lang="cs-CZ" sz="7200" kern="0" dirty="0"/>
              <a:t> MU, Brno</a:t>
            </a:r>
          </a:p>
          <a:p>
            <a:endParaRPr lang="cs-CZ" sz="7200" kern="0" dirty="0"/>
          </a:p>
          <a:p>
            <a:endParaRPr lang="cs-CZ" sz="2400" kern="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ctr"/>
            <a:r>
              <a:rPr lang="cs-CZ" sz="3600" dirty="0"/>
              <a:t>Prameny soukromého práva</a:t>
            </a:r>
          </a:p>
        </p:txBody>
      </p:sp>
      <p:sp>
        <p:nvSpPr>
          <p:cNvPr id="3" name="Podnadpis 2"/>
          <p:cNvSpPr>
            <a:spLocks noGrp="1"/>
          </p:cNvSpPr>
          <p:nvPr>
            <p:ph type="subTitle" idx="1"/>
          </p:nvPr>
        </p:nvSpPr>
        <p:spPr/>
        <p:txBody>
          <a:bodyPr/>
          <a:lstStyle/>
          <a:p>
            <a:r>
              <a:rPr lang="cs-CZ" dirty="0"/>
              <a:t>Pramenem práva je to, </a:t>
            </a:r>
            <a:r>
              <a:rPr lang="cs-CZ" u="sng" dirty="0"/>
              <a:t>z čeho právo „vyvěrá“.</a:t>
            </a:r>
          </a:p>
          <a:p>
            <a:endParaRPr lang="cs-CZ" dirty="0"/>
          </a:p>
        </p:txBody>
      </p:sp>
    </p:spTree>
    <p:extLst>
      <p:ext uri="{BB962C8B-B14F-4D97-AF65-F5344CB8AC3E}">
        <p14:creationId xmlns:p14="http://schemas.microsoft.com/office/powerpoint/2010/main" val="4207155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8229600" cy="854968"/>
          </a:xfrm>
        </p:spPr>
        <p:txBody>
          <a:bodyPr/>
          <a:lstStyle/>
          <a:p>
            <a:r>
              <a:rPr lang="cs-CZ" dirty="0"/>
              <a:t>Prameny soukromého práva </a:t>
            </a:r>
          </a:p>
        </p:txBody>
      </p:sp>
      <p:sp>
        <p:nvSpPr>
          <p:cNvPr id="3" name="Zástupný symbol pro obsah 2"/>
          <p:cNvSpPr>
            <a:spLocks noGrp="1"/>
          </p:cNvSpPr>
          <p:nvPr>
            <p:ph sz="quarter" idx="1"/>
          </p:nvPr>
        </p:nvSpPr>
        <p:spPr>
          <a:xfrm>
            <a:off x="467544" y="1412776"/>
            <a:ext cx="8229600" cy="5184576"/>
          </a:xfrm>
        </p:spPr>
        <p:txBody>
          <a:bodyPr>
            <a:normAutofit fontScale="92500"/>
          </a:bodyPr>
          <a:lstStyle/>
          <a:p>
            <a:pPr>
              <a:buNone/>
            </a:pPr>
            <a:r>
              <a:rPr lang="cs-CZ" dirty="0"/>
              <a:t>Prameny práva – základní rozlišení:  </a:t>
            </a:r>
          </a:p>
          <a:p>
            <a:r>
              <a:rPr lang="cs-CZ" u="sng" dirty="0"/>
              <a:t>V materiálním smyslu</a:t>
            </a:r>
            <a:r>
              <a:rPr lang="cs-CZ" dirty="0"/>
              <a:t>: skutečnosti determinující obsah právních norem </a:t>
            </a:r>
          </a:p>
          <a:p>
            <a:r>
              <a:rPr lang="cs-CZ" u="sng" dirty="0"/>
              <a:t>Ve formálním smyslu</a:t>
            </a:r>
            <a:r>
              <a:rPr lang="cs-CZ" dirty="0"/>
              <a:t>: formy, které obsahují právní normy </a:t>
            </a:r>
          </a:p>
          <a:p>
            <a:pPr lvl="1"/>
            <a:r>
              <a:rPr lang="cs-CZ" dirty="0"/>
              <a:t>Srov. závislost na pojmu práva (existují části práva, které nejsou obsaženy v nějaké formě, např. nepsané právní principy) </a:t>
            </a:r>
          </a:p>
          <a:p>
            <a:r>
              <a:rPr lang="cs-CZ" u="sng" dirty="0"/>
              <a:t>Zdroje poznání práva</a:t>
            </a:r>
            <a:r>
              <a:rPr lang="cs-CZ" dirty="0"/>
              <a:t>: všechny skutečnosti, ze kterých získáváme poznatky o platném právu (např. včetně judikatury) </a:t>
            </a:r>
          </a:p>
          <a:p>
            <a:r>
              <a:rPr lang="cs-CZ" dirty="0"/>
              <a:t>Jejich konkrétní podoba se liší </a:t>
            </a:r>
            <a:r>
              <a:rPr lang="cs-CZ" u="sng" dirty="0"/>
              <a:t>dle právní kultury</a:t>
            </a:r>
            <a:r>
              <a:rPr lang="cs-CZ" dirty="0"/>
              <a:t>, ale i mezi jednotlivými právními řády v téže právní kultuře (např. obyčej). </a:t>
            </a:r>
          </a:p>
          <a:p>
            <a:r>
              <a:rPr lang="cs-CZ" dirty="0"/>
              <a:t>V následujícím se budeme zabývat </a:t>
            </a:r>
            <a:r>
              <a:rPr lang="cs-CZ" u="sng" dirty="0"/>
              <a:t>prameny práva českého soukromého práva. </a:t>
            </a:r>
          </a:p>
        </p:txBody>
      </p:sp>
    </p:spTree>
    <p:extLst>
      <p:ext uri="{BB962C8B-B14F-4D97-AF65-F5344CB8AC3E}">
        <p14:creationId xmlns:p14="http://schemas.microsoft.com/office/powerpoint/2010/main" val="1076593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Prameny práva v ČR</a:t>
            </a:r>
          </a:p>
        </p:txBody>
      </p:sp>
      <p:sp>
        <p:nvSpPr>
          <p:cNvPr id="3" name="Zástupný symbol pro obsah 2"/>
          <p:cNvSpPr>
            <a:spLocks noGrp="1"/>
          </p:cNvSpPr>
          <p:nvPr>
            <p:ph idx="1"/>
          </p:nvPr>
        </p:nvSpPr>
        <p:spPr/>
        <p:txBody>
          <a:bodyPr>
            <a:normAutofit/>
          </a:bodyPr>
          <a:lstStyle/>
          <a:p>
            <a:pPr marL="0" indent="0">
              <a:buNone/>
            </a:pPr>
            <a:endParaRPr lang="cs-CZ" u="sng" dirty="0"/>
          </a:p>
          <a:p>
            <a:r>
              <a:rPr lang="cs-CZ" u="sng" dirty="0"/>
              <a:t>ČR není zemí pouze „psaného práva“</a:t>
            </a:r>
          </a:p>
          <a:p>
            <a:pPr marL="0" indent="0">
              <a:buNone/>
            </a:pPr>
            <a:endParaRPr lang="cs-CZ" dirty="0"/>
          </a:p>
          <a:p>
            <a:r>
              <a:rPr lang="cs-CZ" dirty="0"/>
              <a:t>Nové soukromé právo, jakož i judikatura ústavního soudu (</a:t>
            </a:r>
            <a:r>
              <a:rPr lang="cs-CZ" dirty="0" err="1"/>
              <a:t>Pl</a:t>
            </a:r>
            <a:r>
              <a:rPr lang="cs-CZ" dirty="0"/>
              <a:t>. ÚS 33/97), </a:t>
            </a:r>
            <a:r>
              <a:rPr lang="cs-CZ" u="sng" dirty="0"/>
              <a:t>vychází tzv. „širšího“ pojetí pramenů práva</a:t>
            </a:r>
            <a:r>
              <a:rPr lang="cs-CZ" dirty="0"/>
              <a:t>. </a:t>
            </a:r>
          </a:p>
          <a:p>
            <a:pPr marL="0" indent="0">
              <a:buNone/>
            </a:pPr>
            <a:endParaRPr lang="cs-CZ" dirty="0"/>
          </a:p>
          <a:p>
            <a:r>
              <a:rPr lang="cs-CZ" dirty="0"/>
              <a:t>Principy (zásady) mají tzv. „</a:t>
            </a:r>
            <a:r>
              <a:rPr lang="cs-CZ" dirty="0" err="1"/>
              <a:t>nadpozitivní</a:t>
            </a:r>
            <a:r>
              <a:rPr lang="cs-CZ" dirty="0"/>
              <a:t>“ povahu, tedy vlastní právní sílu = jsou pramenem práva</a:t>
            </a:r>
          </a:p>
          <a:p>
            <a:endParaRPr lang="cs-CZ" dirty="0"/>
          </a:p>
        </p:txBody>
      </p:sp>
    </p:spTree>
    <p:extLst>
      <p:ext uri="{BB962C8B-B14F-4D97-AF65-F5344CB8AC3E}">
        <p14:creationId xmlns:p14="http://schemas.microsoft.com/office/powerpoint/2010/main" val="1135660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0"/>
            <a:ext cx="8229600" cy="1196752"/>
          </a:xfrm>
        </p:spPr>
        <p:txBody>
          <a:bodyPr>
            <a:normAutofit/>
          </a:bodyPr>
          <a:lstStyle/>
          <a:p>
            <a:r>
              <a:rPr lang="cs-CZ" dirty="0"/>
              <a:t>Nejdůležitější konkrétní prameny soukromého práva </a:t>
            </a:r>
          </a:p>
        </p:txBody>
      </p:sp>
      <p:sp>
        <p:nvSpPr>
          <p:cNvPr id="3" name="Zástupný symbol pro obsah 2"/>
          <p:cNvSpPr>
            <a:spLocks noGrp="1"/>
          </p:cNvSpPr>
          <p:nvPr>
            <p:ph sz="quarter" idx="1"/>
          </p:nvPr>
        </p:nvSpPr>
        <p:spPr>
          <a:xfrm>
            <a:off x="457200" y="1556792"/>
            <a:ext cx="8229600" cy="4767808"/>
          </a:xfrm>
        </p:spPr>
        <p:txBody>
          <a:bodyPr/>
          <a:lstStyle/>
          <a:p>
            <a:r>
              <a:rPr lang="cs-CZ" dirty="0"/>
              <a:t>Ústava </a:t>
            </a:r>
          </a:p>
          <a:p>
            <a:r>
              <a:rPr lang="cs-CZ" b="1" dirty="0"/>
              <a:t>Listina základních práv a svobod </a:t>
            </a:r>
          </a:p>
          <a:p>
            <a:r>
              <a:rPr lang="cs-CZ" dirty="0"/>
              <a:t>Mezinárodní smlouvy: </a:t>
            </a:r>
          </a:p>
          <a:p>
            <a:pPr lvl="1"/>
            <a:r>
              <a:rPr lang="cs-CZ" dirty="0"/>
              <a:t>Úmluva o ochraně lidských práv a základních svobod (tzv. Evropská úmluva; sdělení FMZV č. 209/1992 Sb.)</a:t>
            </a:r>
          </a:p>
          <a:p>
            <a:pPr lvl="1"/>
            <a:r>
              <a:rPr lang="cs-CZ" dirty="0"/>
              <a:t>Úmluva o právech dítěte (č. 104/1991 Sb.) </a:t>
            </a:r>
          </a:p>
          <a:p>
            <a:pPr lvl="1"/>
            <a:r>
              <a:rPr lang="cs-CZ" dirty="0"/>
              <a:t>Evropská úmluva o lidských právech a biomedicíně (č. 96/2001 </a:t>
            </a:r>
            <a:r>
              <a:rPr lang="cs-CZ" dirty="0" err="1"/>
              <a:t>Sb.m.s</a:t>
            </a:r>
            <a:r>
              <a:rPr lang="cs-CZ" dirty="0"/>
              <a:t>.) </a:t>
            </a:r>
          </a:p>
        </p:txBody>
      </p:sp>
    </p:spTree>
    <p:extLst>
      <p:ext uri="{BB962C8B-B14F-4D97-AF65-F5344CB8AC3E}">
        <p14:creationId xmlns:p14="http://schemas.microsoft.com/office/powerpoint/2010/main" val="873185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908720"/>
            <a:ext cx="8229600" cy="5415880"/>
          </a:xfrm>
        </p:spPr>
        <p:txBody>
          <a:bodyPr/>
          <a:lstStyle/>
          <a:p>
            <a:pPr>
              <a:buNone/>
            </a:pPr>
            <a:endParaRPr lang="cs-CZ" dirty="0"/>
          </a:p>
          <a:p>
            <a:pPr algn="just"/>
            <a:r>
              <a:rPr lang="cs-CZ" b="1" dirty="0"/>
              <a:t>Mezinárodní smlouvy  </a:t>
            </a:r>
            <a:r>
              <a:rPr lang="cs-CZ" dirty="0"/>
              <a:t>(čl. 10 Ústavy): Vyhlášené mezinárodní smlouvy, k jejichž ratifikaci dal Parlament souhlas a jimiž je Česká republika vázána, jsou součástí právního řádu; stanoví-li mezinárodní smlouva něco jiného než zákon, použije se mezinárodní smlouva. </a:t>
            </a:r>
          </a:p>
          <a:p>
            <a:pPr lvl="1" algn="just"/>
            <a:r>
              <a:rPr lang="cs-CZ" dirty="0"/>
              <a:t>K ostatním mezinárodním smlouvám srov. nález ÚS ze dne 8. 3. 2007, </a:t>
            </a:r>
            <a:r>
              <a:rPr lang="cs-CZ" dirty="0" err="1"/>
              <a:t>sp.zn</a:t>
            </a:r>
            <a:r>
              <a:rPr lang="cs-CZ" dirty="0"/>
              <a:t>. </a:t>
            </a:r>
            <a:r>
              <a:rPr lang="cs-CZ" dirty="0" err="1"/>
              <a:t>Pl</a:t>
            </a:r>
            <a:r>
              <a:rPr lang="cs-CZ" dirty="0"/>
              <a:t>. ÚS 69/04</a:t>
            </a:r>
          </a:p>
          <a:p>
            <a:endParaRPr lang="cs-CZ" dirty="0"/>
          </a:p>
          <a:p>
            <a:pPr marL="0" indent="0">
              <a:buNone/>
            </a:pPr>
            <a:endParaRPr lang="cs-CZ" dirty="0"/>
          </a:p>
        </p:txBody>
      </p:sp>
    </p:spTree>
    <p:extLst>
      <p:ext uri="{BB962C8B-B14F-4D97-AF65-F5344CB8AC3E}">
        <p14:creationId xmlns:p14="http://schemas.microsoft.com/office/powerpoint/2010/main" val="806342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1556792"/>
            <a:ext cx="8229600" cy="4767808"/>
          </a:xfrm>
        </p:spPr>
        <p:txBody>
          <a:bodyPr/>
          <a:lstStyle/>
          <a:p>
            <a:r>
              <a:rPr lang="cs-CZ" b="1" dirty="0"/>
              <a:t>Právní akty Evropské unie </a:t>
            </a:r>
          </a:p>
          <a:p>
            <a:pPr lvl="1"/>
            <a:r>
              <a:rPr lang="cs-CZ" b="1" dirty="0"/>
              <a:t>Nařízení </a:t>
            </a:r>
          </a:p>
          <a:p>
            <a:pPr lvl="1"/>
            <a:r>
              <a:rPr lang="cs-CZ" b="1" dirty="0"/>
              <a:t>Směrnice </a:t>
            </a:r>
            <a:r>
              <a:rPr lang="cs-CZ" dirty="0"/>
              <a:t>– v oblasti soukromého práva nejdůležitější </a:t>
            </a:r>
          </a:p>
          <a:p>
            <a:pPr lvl="2"/>
            <a:r>
              <a:rPr lang="cs-CZ" dirty="0" err="1"/>
              <a:t>Pb</a:t>
            </a:r>
            <a:r>
              <a:rPr lang="cs-CZ" dirty="0"/>
              <a:t>.: rozpor národního práva se směrnicí </a:t>
            </a:r>
          </a:p>
          <a:p>
            <a:pPr lvl="3"/>
            <a:r>
              <a:rPr lang="cs-CZ" dirty="0"/>
              <a:t>Přímý účinek </a:t>
            </a:r>
          </a:p>
          <a:p>
            <a:pPr lvl="4"/>
            <a:r>
              <a:rPr lang="cs-CZ" dirty="0"/>
              <a:t>Vertikální vztahy </a:t>
            </a:r>
          </a:p>
          <a:p>
            <a:pPr lvl="4"/>
            <a:r>
              <a:rPr lang="cs-CZ" dirty="0"/>
              <a:t>Horizontální vztahy </a:t>
            </a:r>
          </a:p>
          <a:p>
            <a:pPr lvl="3"/>
            <a:r>
              <a:rPr lang="cs-CZ" dirty="0"/>
              <a:t>Nepřímý účinek – </a:t>
            </a:r>
            <a:r>
              <a:rPr lang="cs-CZ" dirty="0" err="1"/>
              <a:t>eurokonformní</a:t>
            </a:r>
            <a:r>
              <a:rPr lang="cs-CZ" dirty="0"/>
              <a:t> výklad</a:t>
            </a:r>
          </a:p>
          <a:p>
            <a:pPr marL="868680" lvl="3" indent="0">
              <a:buNone/>
            </a:pPr>
            <a:endParaRPr lang="cs-CZ" dirty="0"/>
          </a:p>
          <a:p>
            <a:pPr lvl="1"/>
            <a:r>
              <a:rPr lang="cs-CZ" b="1" dirty="0"/>
              <a:t>Rozhodnutí</a:t>
            </a:r>
          </a:p>
          <a:p>
            <a:pPr lvl="1"/>
            <a:r>
              <a:rPr lang="cs-CZ" b="1" dirty="0"/>
              <a:t>Doporučení</a:t>
            </a:r>
          </a:p>
          <a:p>
            <a:pPr lvl="1"/>
            <a:r>
              <a:rPr lang="cs-CZ" b="1" dirty="0"/>
              <a:t>Stanoviska</a:t>
            </a:r>
          </a:p>
        </p:txBody>
      </p:sp>
    </p:spTree>
    <p:extLst>
      <p:ext uri="{BB962C8B-B14F-4D97-AF65-F5344CB8AC3E}">
        <p14:creationId xmlns:p14="http://schemas.microsoft.com/office/powerpoint/2010/main" val="1860210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Soukromé právo – zákony a další právní předpisy de lege lata</a:t>
            </a:r>
          </a:p>
        </p:txBody>
      </p:sp>
      <p:sp>
        <p:nvSpPr>
          <p:cNvPr id="3" name="Zástupný symbol pro obsah 2"/>
          <p:cNvSpPr>
            <a:spLocks noGrp="1"/>
          </p:cNvSpPr>
          <p:nvPr>
            <p:ph idx="1"/>
          </p:nvPr>
        </p:nvSpPr>
        <p:spPr/>
        <p:txBody>
          <a:bodyPr>
            <a:normAutofit fontScale="55000" lnSpcReduction="20000"/>
          </a:bodyPr>
          <a:lstStyle/>
          <a:p>
            <a:pPr>
              <a:buNone/>
            </a:pPr>
            <a:r>
              <a:rPr lang="cs-CZ" dirty="0"/>
              <a:t>Obecný: </a:t>
            </a:r>
          </a:p>
          <a:p>
            <a:r>
              <a:rPr lang="cs-CZ" dirty="0"/>
              <a:t>Občanský zákoník č. 89/2012 Sb.</a:t>
            </a:r>
          </a:p>
          <a:p>
            <a:pPr>
              <a:buNone/>
            </a:pPr>
            <a:endParaRPr lang="cs-CZ" dirty="0"/>
          </a:p>
          <a:p>
            <a:pPr>
              <a:buNone/>
            </a:pPr>
            <a:r>
              <a:rPr lang="cs-CZ" dirty="0"/>
              <a:t>Zvláštní:</a:t>
            </a:r>
          </a:p>
          <a:p>
            <a:r>
              <a:rPr lang="cs-CZ" dirty="0"/>
              <a:t>Zákon č. 90/2012 Sb., o obchodních korporacích</a:t>
            </a:r>
          </a:p>
          <a:p>
            <a:r>
              <a:rPr lang="cs-CZ" dirty="0"/>
              <a:t>A dále např.</a:t>
            </a:r>
          </a:p>
          <a:p>
            <a:r>
              <a:rPr lang="cs-CZ" dirty="0"/>
              <a:t>Zákon č. 121/2000 Sb., autorský zákon</a:t>
            </a:r>
          </a:p>
          <a:p>
            <a:r>
              <a:rPr lang="cs-CZ" dirty="0"/>
              <a:t>Zákon č. 82/1998 Sb., zákon  odpovědnosti za škodu při výkonu veřejné moci…</a:t>
            </a:r>
          </a:p>
          <a:p>
            <a:pPr>
              <a:buNone/>
            </a:pPr>
            <a:r>
              <a:rPr lang="cs-CZ" dirty="0"/>
              <a:t>S mezinárodním prvkem:</a:t>
            </a:r>
          </a:p>
          <a:p>
            <a:r>
              <a:rPr lang="cs-CZ" dirty="0"/>
              <a:t>Zákon č. 91/2012 Sb., o mezinárodním právu soukromém</a:t>
            </a:r>
          </a:p>
          <a:p>
            <a:pPr marL="342900" lvl="1" indent="-342900">
              <a:buNone/>
            </a:pPr>
            <a:endParaRPr lang="cs-CZ" dirty="0"/>
          </a:p>
          <a:p>
            <a:pPr marL="342900" lvl="1" indent="-342900">
              <a:buNone/>
            </a:pPr>
            <a:r>
              <a:rPr lang="cs-CZ" dirty="0"/>
              <a:t>Další právní předpisy: katastrální zákon, zákon o veřejných rejstřících právnických a fyzických osob a evidenci </a:t>
            </a:r>
            <a:r>
              <a:rPr lang="cs-CZ" dirty="0" err="1"/>
              <a:t>svěřenských</a:t>
            </a:r>
            <a:r>
              <a:rPr lang="cs-CZ" dirty="0"/>
              <a:t> fondů atd.</a:t>
            </a:r>
          </a:p>
          <a:p>
            <a:pPr marL="342900" lvl="1" indent="-342900">
              <a:buNone/>
            </a:pPr>
            <a:endParaRPr lang="cs-CZ" dirty="0"/>
          </a:p>
          <a:p>
            <a:pPr marL="342900" lvl="1" indent="-342900">
              <a:buNone/>
            </a:pPr>
            <a:r>
              <a:rPr lang="cs-CZ" dirty="0"/>
              <a:t>Podzákonné (vyhlášky ministerstev, vládní nařízení)</a:t>
            </a:r>
          </a:p>
          <a:p>
            <a:pPr marL="342900" lvl="1" indent="-342900">
              <a:buNone/>
            </a:pPr>
            <a:endParaRPr lang="cs-CZ" dirty="0"/>
          </a:p>
          <a:p>
            <a:pPr marL="342900" lvl="1" indent="-342900">
              <a:buNone/>
            </a:pPr>
            <a:r>
              <a:rPr lang="cs-CZ" dirty="0"/>
              <a:t>Evropské právo (směrnice, nařízení…..judikatura SDEU)</a:t>
            </a:r>
          </a:p>
          <a:p>
            <a:pPr marL="342900" lvl="1" indent="-342900">
              <a:buNone/>
            </a:pPr>
            <a:endParaRPr lang="cs-CZ" dirty="0"/>
          </a:p>
          <a:p>
            <a:pPr marL="342900" lvl="1" indent="-342900">
              <a:buNone/>
            </a:pPr>
            <a:r>
              <a:rPr lang="cs-CZ" dirty="0"/>
              <a:t>Zrušovací nálezy ÚS (tzv. negativní normotvorba)</a:t>
            </a:r>
          </a:p>
          <a:p>
            <a:pPr marL="342900" lvl="1" indent="-342900">
              <a:buNone/>
            </a:pPr>
            <a:endParaRPr lang="cs-CZ" dirty="0"/>
          </a:p>
          <a:p>
            <a:pPr marL="342900" lvl="1" indent="-342900">
              <a:buNone/>
            </a:pPr>
            <a:endParaRPr lang="cs-CZ" dirty="0"/>
          </a:p>
          <a:p>
            <a:pPr>
              <a:buNone/>
            </a:pPr>
            <a:endParaRPr lang="cs-CZ" dirty="0"/>
          </a:p>
          <a:p>
            <a:endParaRPr lang="cs-CZ" dirty="0"/>
          </a:p>
        </p:txBody>
      </p:sp>
    </p:spTree>
    <p:extLst>
      <p:ext uri="{BB962C8B-B14F-4D97-AF65-F5344CB8AC3E}">
        <p14:creationId xmlns:p14="http://schemas.microsoft.com/office/powerpoint/2010/main" val="2053250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1700808"/>
            <a:ext cx="8229600" cy="4623792"/>
          </a:xfrm>
        </p:spPr>
        <p:txBody>
          <a:bodyPr>
            <a:normAutofit fontScale="92500" lnSpcReduction="10000"/>
          </a:bodyPr>
          <a:lstStyle/>
          <a:p>
            <a:r>
              <a:rPr lang="cs-CZ" b="1" dirty="0"/>
              <a:t>Podzákonné právní předpisy: </a:t>
            </a:r>
          </a:p>
          <a:p>
            <a:pPr lvl="1"/>
            <a:r>
              <a:rPr lang="cs-CZ" b="1" dirty="0"/>
              <a:t>Nařízení vlády </a:t>
            </a:r>
            <a:r>
              <a:rPr lang="cs-CZ" dirty="0"/>
              <a:t>– čl. 78 věta první Ústavy: </a:t>
            </a:r>
            <a:r>
              <a:rPr lang="cs-CZ" i="1" u="sng" dirty="0"/>
              <a:t>K provedení zákona a v jeho mezích</a:t>
            </a:r>
            <a:r>
              <a:rPr lang="cs-CZ" dirty="0"/>
              <a:t> je vláda oprávněna vydávat nařízení.</a:t>
            </a:r>
          </a:p>
          <a:p>
            <a:pPr lvl="1"/>
            <a:r>
              <a:rPr lang="cs-CZ" dirty="0"/>
              <a:t>čl. 79 odst. 3 Ústavy: Ministerstva, jiné správní úřady a orgány územní samosprávy mohou </a:t>
            </a:r>
            <a:r>
              <a:rPr lang="cs-CZ" i="1" u="sng" dirty="0"/>
              <a:t>na základě a v mezích zákona</a:t>
            </a:r>
            <a:r>
              <a:rPr lang="cs-CZ" dirty="0"/>
              <a:t> vydávat </a:t>
            </a:r>
            <a:r>
              <a:rPr lang="cs-CZ" b="1" dirty="0"/>
              <a:t>právní předpisy</a:t>
            </a:r>
            <a:r>
              <a:rPr lang="cs-CZ" dirty="0"/>
              <a:t>, jsou-li k tomu zákonem zmocněny.</a:t>
            </a:r>
          </a:p>
          <a:p>
            <a:pPr lvl="2"/>
            <a:r>
              <a:rPr lang="cs-CZ" b="1" dirty="0"/>
              <a:t>Vyhlášky</a:t>
            </a:r>
            <a:r>
              <a:rPr lang="cs-CZ" dirty="0"/>
              <a:t> ústředních orgánů státní správy (např. ministerstev)</a:t>
            </a:r>
          </a:p>
          <a:p>
            <a:pPr lvl="2"/>
            <a:r>
              <a:rPr lang="cs-CZ" dirty="0"/>
              <a:t>Dále např. § 11 odst. 1 zákona o obcích: nařízení obce</a:t>
            </a:r>
          </a:p>
          <a:p>
            <a:pPr lvl="1"/>
            <a:r>
              <a:rPr lang="cs-CZ" b="1" dirty="0"/>
              <a:t>Obecně závazné vyhlášky</a:t>
            </a:r>
            <a:r>
              <a:rPr lang="cs-CZ" dirty="0"/>
              <a:t> obcí a krajů – čl. 104 odst. 3: zastupitelstva mohou v mezích své působnosti vydávat obecně závazné vyhlášky.</a:t>
            </a:r>
          </a:p>
          <a:p>
            <a:endParaRPr lang="cs-CZ" dirty="0"/>
          </a:p>
        </p:txBody>
      </p:sp>
    </p:spTree>
    <p:extLst>
      <p:ext uri="{BB962C8B-B14F-4D97-AF65-F5344CB8AC3E}">
        <p14:creationId xmlns:p14="http://schemas.microsoft.com/office/powerpoint/2010/main" val="3831597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1412776"/>
            <a:ext cx="8229600" cy="4911824"/>
          </a:xfrm>
        </p:spPr>
        <p:txBody>
          <a:bodyPr>
            <a:normAutofit fontScale="92500" lnSpcReduction="20000"/>
          </a:bodyPr>
          <a:lstStyle/>
          <a:p>
            <a:r>
              <a:rPr lang="cs-CZ" b="1" dirty="0"/>
              <a:t>Soudní judikatura: </a:t>
            </a:r>
          </a:p>
          <a:p>
            <a:pPr lvl="1"/>
            <a:r>
              <a:rPr lang="cs-CZ" dirty="0"/>
              <a:t>Nálezy Ústavního soudu: nález ÚS ze dne 13. 11. 2007, </a:t>
            </a:r>
            <a:r>
              <a:rPr lang="cs-CZ" dirty="0" err="1"/>
              <a:t>sp.zn</a:t>
            </a:r>
            <a:r>
              <a:rPr lang="cs-CZ" dirty="0"/>
              <a:t>. IV. ÚS 301/05</a:t>
            </a:r>
          </a:p>
          <a:p>
            <a:pPr lvl="2"/>
            <a:r>
              <a:rPr lang="cs-CZ" dirty="0"/>
              <a:t>Význam usnesení ÚS </a:t>
            </a:r>
          </a:p>
          <a:p>
            <a:pPr lvl="1"/>
            <a:r>
              <a:rPr lang="cs-CZ" dirty="0"/>
              <a:t>Rozhodnutí vysokých soudů – jejichž úkolem je sjednocování judikatury </a:t>
            </a:r>
          </a:p>
          <a:p>
            <a:pPr lvl="2"/>
            <a:r>
              <a:rPr lang="cs-CZ" dirty="0"/>
              <a:t>Nauka o subsidiární závaznosti judikatury </a:t>
            </a:r>
          </a:p>
          <a:p>
            <a:pPr lvl="2"/>
            <a:r>
              <a:rPr lang="cs-CZ" dirty="0"/>
              <a:t>Srov. § 13 NOZ </a:t>
            </a:r>
          </a:p>
          <a:p>
            <a:pPr lvl="1"/>
            <a:r>
              <a:rPr lang="cs-CZ" dirty="0"/>
              <a:t>Ostatní soudní rozhodnutí </a:t>
            </a:r>
          </a:p>
          <a:p>
            <a:pPr lvl="2"/>
            <a:endParaRPr lang="cs-CZ" dirty="0"/>
          </a:p>
          <a:p>
            <a:pPr lvl="1"/>
            <a:endParaRPr lang="cs-CZ" dirty="0"/>
          </a:p>
          <a:p>
            <a:pPr lvl="1"/>
            <a:r>
              <a:rPr lang="cs-CZ" dirty="0"/>
              <a:t>Tzv. právní věty </a:t>
            </a:r>
          </a:p>
          <a:p>
            <a:pPr lvl="1"/>
            <a:r>
              <a:rPr lang="cs-CZ" dirty="0"/>
              <a:t>Tzv. </a:t>
            </a:r>
            <a:r>
              <a:rPr lang="cs-CZ" dirty="0" err="1"/>
              <a:t>obiter</a:t>
            </a:r>
            <a:r>
              <a:rPr lang="cs-CZ" dirty="0"/>
              <a:t> </a:t>
            </a:r>
            <a:r>
              <a:rPr lang="cs-CZ" dirty="0" err="1"/>
              <a:t>dictum</a:t>
            </a:r>
            <a:r>
              <a:rPr lang="cs-CZ" dirty="0"/>
              <a:t> </a:t>
            </a:r>
          </a:p>
          <a:p>
            <a:pPr lvl="1"/>
            <a:endParaRPr lang="cs-CZ" dirty="0"/>
          </a:p>
          <a:p>
            <a:pPr lvl="1"/>
            <a:r>
              <a:rPr lang="cs-CZ" dirty="0"/>
              <a:t>Databáze soudní judikatury </a:t>
            </a:r>
          </a:p>
        </p:txBody>
      </p:sp>
    </p:spTree>
    <p:extLst>
      <p:ext uri="{BB962C8B-B14F-4D97-AF65-F5344CB8AC3E}">
        <p14:creationId xmlns:p14="http://schemas.microsoft.com/office/powerpoint/2010/main" val="2336228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Nepsané prameny</a:t>
            </a:r>
          </a:p>
        </p:txBody>
      </p:sp>
      <p:sp>
        <p:nvSpPr>
          <p:cNvPr id="3" name="Zástupný symbol pro obsah 2"/>
          <p:cNvSpPr>
            <a:spLocks noGrp="1"/>
          </p:cNvSpPr>
          <p:nvPr>
            <p:ph idx="1"/>
          </p:nvPr>
        </p:nvSpPr>
        <p:spPr/>
        <p:txBody>
          <a:bodyPr>
            <a:normAutofit fontScale="92500" lnSpcReduction="20000"/>
          </a:bodyPr>
          <a:lstStyle/>
          <a:p>
            <a:r>
              <a:rPr lang="cs-CZ" b="1" u="sng" dirty="0"/>
              <a:t>ČR není zemí výlučně psaného práva – širší pojetí práva</a:t>
            </a:r>
          </a:p>
          <a:p>
            <a:r>
              <a:rPr lang="cs-CZ" dirty="0"/>
              <a:t>Pramenem práva jsou také</a:t>
            </a:r>
          </a:p>
          <a:p>
            <a:pPr lvl="1"/>
            <a:r>
              <a:rPr lang="cs-CZ" u="sng" dirty="0"/>
              <a:t>zvyklosti</a:t>
            </a:r>
          </a:p>
          <a:p>
            <a:pPr lvl="2"/>
            <a:r>
              <a:rPr lang="cs-CZ" dirty="0"/>
              <a:t>dlouhodobě fakticky zachovávaná pravidla - podle § 9/1 jenom tam, kde se jich zákon dovolává (§ 10/2, § 545, § 558/2 apod.)</a:t>
            </a:r>
          </a:p>
          <a:p>
            <a:pPr lvl="2"/>
            <a:r>
              <a:rPr lang="cs-CZ" u="sng" dirty="0"/>
              <a:t>u obyčejů </a:t>
            </a:r>
            <a:r>
              <a:rPr lang="cs-CZ" dirty="0"/>
              <a:t>je naproti tomu dáno </a:t>
            </a:r>
            <a:r>
              <a:rPr lang="cs-CZ" dirty="0" err="1"/>
              <a:t>opinio</a:t>
            </a:r>
            <a:r>
              <a:rPr lang="cs-CZ" dirty="0"/>
              <a:t> </a:t>
            </a:r>
            <a:r>
              <a:rPr lang="cs-CZ" dirty="0" err="1"/>
              <a:t>necessitatis</a:t>
            </a:r>
            <a:r>
              <a:rPr lang="cs-CZ" dirty="0"/>
              <a:t> a jsou závazné ze své právní síly, ne kvůli odkazu zákona na ně</a:t>
            </a:r>
          </a:p>
          <a:p>
            <a:pPr lvl="1"/>
            <a:r>
              <a:rPr lang="cs-CZ" u="sng" dirty="0"/>
              <a:t>Principy/zásady</a:t>
            </a:r>
            <a:r>
              <a:rPr lang="cs-CZ" dirty="0"/>
              <a:t> ( i když nejsou výslovně vyjádřeny)</a:t>
            </a:r>
          </a:p>
          <a:p>
            <a:r>
              <a:rPr lang="cs-CZ" dirty="0"/>
              <a:t>k nepsaným pramenům viz nález </a:t>
            </a:r>
            <a:r>
              <a:rPr lang="cs-CZ" dirty="0" err="1"/>
              <a:t>Pl</a:t>
            </a:r>
            <a:r>
              <a:rPr lang="cs-CZ" dirty="0"/>
              <a:t>. ÚS 33/97</a:t>
            </a:r>
          </a:p>
          <a:p>
            <a:r>
              <a:rPr lang="cs-CZ" dirty="0"/>
              <a:t>Judikatura „nejvyšších soudů“, ESLP, SDEU,(ÚS, NS, NSS)</a:t>
            </a:r>
          </a:p>
          <a:p>
            <a:r>
              <a:rPr lang="cs-CZ" dirty="0"/>
              <a:t>Právní doktrína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Úvod</a:t>
            </a:r>
          </a:p>
        </p:txBody>
      </p:sp>
      <p:sp>
        <p:nvSpPr>
          <p:cNvPr id="3" name="Zástupný symbol pro obsah 2"/>
          <p:cNvSpPr>
            <a:spLocks noGrp="1"/>
          </p:cNvSpPr>
          <p:nvPr>
            <p:ph idx="1"/>
          </p:nvPr>
        </p:nvSpPr>
        <p:spPr/>
        <p:txBody>
          <a:bodyPr/>
          <a:lstStyle/>
          <a:p>
            <a:r>
              <a:rPr lang="cs-CZ" dirty="0"/>
              <a:t>Systém práva: systém právních odvětví</a:t>
            </a:r>
          </a:p>
          <a:p>
            <a:r>
              <a:rPr lang="cs-CZ" dirty="0"/>
              <a:t>Systém zákonodárství: struktura soukromoprávních předpisů </a:t>
            </a:r>
          </a:p>
          <a:p>
            <a:r>
              <a:rPr lang="cs-CZ" dirty="0"/>
              <a:t>Systém obecného občanského práva a zvláštních soukromých práv</a:t>
            </a:r>
          </a:p>
          <a:p>
            <a:pPr marL="0" indent="0">
              <a:buNone/>
            </a:pPr>
            <a:r>
              <a:rPr lang="cs-CZ" dirty="0"/>
              <a:t>---------------------------------------------</a:t>
            </a:r>
          </a:p>
          <a:p>
            <a:r>
              <a:rPr lang="cs-CZ" dirty="0"/>
              <a:t>Systém občanského práva</a:t>
            </a:r>
          </a:p>
          <a:p>
            <a:pPr marL="0" indent="0">
              <a:buNone/>
            </a:pPr>
            <a:r>
              <a:rPr lang="cs-CZ" dirty="0"/>
              <a:t>x</a:t>
            </a:r>
          </a:p>
          <a:p>
            <a:r>
              <a:rPr lang="cs-CZ" dirty="0"/>
              <a:t>Systematika občanských zákoníků </a:t>
            </a:r>
          </a:p>
        </p:txBody>
      </p:sp>
    </p:spTree>
    <p:extLst>
      <p:ext uri="{BB962C8B-B14F-4D97-AF65-F5344CB8AC3E}">
        <p14:creationId xmlns:p14="http://schemas.microsoft.com/office/powerpoint/2010/main" val="3117656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Pl</a:t>
            </a:r>
            <a:r>
              <a:rPr lang="cs-CZ" dirty="0"/>
              <a:t> ÚS 33/97:</a:t>
            </a:r>
          </a:p>
        </p:txBody>
      </p:sp>
      <p:sp>
        <p:nvSpPr>
          <p:cNvPr id="3" name="Zástupný symbol pro obsah 2"/>
          <p:cNvSpPr>
            <a:spLocks noGrp="1"/>
          </p:cNvSpPr>
          <p:nvPr>
            <p:ph idx="1"/>
          </p:nvPr>
        </p:nvSpPr>
        <p:spPr/>
        <p:txBody>
          <a:bodyPr>
            <a:normAutofit/>
          </a:bodyPr>
          <a:lstStyle/>
          <a:p>
            <a:r>
              <a:rPr lang="cs-CZ" dirty="0"/>
              <a:t>ÚS je názoru, že </a:t>
            </a:r>
            <a:r>
              <a:rPr lang="cs-CZ" i="1" dirty="0"/>
              <a:t>„ …. i v českém právu takto platí a </a:t>
            </a:r>
            <a:r>
              <a:rPr lang="cs-CZ" i="1" u="sng" dirty="0"/>
              <a:t>je běžně aplikována řada obecných právních principů, které nejsou výslovně obsaženy v právních předpisech</a:t>
            </a:r>
            <a:r>
              <a:rPr lang="cs-CZ" i="1" dirty="0"/>
              <a:t>. Příkladem je právní princip, dle něhož neznalost práva neomlouvá, nebo princip nepřípustnosti retroaktivity…….dalším, </a:t>
            </a:r>
            <a:r>
              <a:rPr lang="cs-CZ" i="1" u="sng" dirty="0"/>
              <a:t>a to moderním ústavním nepsaným pravidlem, je řešení kolize základních práv a svobod principem proporcionality</a:t>
            </a:r>
            <a:r>
              <a:rPr lang="cs-CZ" i="1" dirty="0"/>
              <a:t>. ….“.</a:t>
            </a:r>
            <a:r>
              <a:rPr lang="cs-CZ"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908720"/>
            <a:ext cx="8086635" cy="647700"/>
          </a:xfrm>
        </p:spPr>
        <p:txBody>
          <a:bodyPr>
            <a:normAutofit fontScale="90000"/>
          </a:bodyPr>
          <a:lstStyle/>
          <a:p>
            <a:r>
              <a:rPr lang="cs-CZ" sz="3200" b="1" dirty="0"/>
              <a:t>Zákoník práce – pramen soukromého práva</a:t>
            </a:r>
            <a:endParaRPr lang="cs-CZ" dirty="0"/>
          </a:p>
        </p:txBody>
      </p:sp>
      <p:sp>
        <p:nvSpPr>
          <p:cNvPr id="3" name="Zástupný symbol pro obsah 2"/>
          <p:cNvSpPr>
            <a:spLocks noGrp="1"/>
          </p:cNvSpPr>
          <p:nvPr>
            <p:ph sz="quarter" idx="1"/>
          </p:nvPr>
        </p:nvSpPr>
        <p:spPr>
          <a:xfrm>
            <a:off x="301752" y="1700808"/>
            <a:ext cx="8503920" cy="4968552"/>
          </a:xfrm>
        </p:spPr>
        <p:txBody>
          <a:bodyPr>
            <a:normAutofit fontScale="92500"/>
          </a:bodyPr>
          <a:lstStyle/>
          <a:p>
            <a:pPr marL="0" indent="0">
              <a:buNone/>
            </a:pPr>
            <a:r>
              <a:rPr lang="cs-CZ" b="1" dirty="0"/>
              <a:t>Nález Ústavního soudu ze dne  12.3.2008, </a:t>
            </a:r>
            <a:r>
              <a:rPr lang="cs-CZ" b="1" dirty="0" err="1"/>
              <a:t>sp.zn</a:t>
            </a:r>
            <a:r>
              <a:rPr lang="cs-CZ" b="1" dirty="0"/>
              <a:t>. </a:t>
            </a:r>
            <a:r>
              <a:rPr lang="cs-CZ" b="1" dirty="0" err="1"/>
              <a:t>Pl</a:t>
            </a:r>
            <a:r>
              <a:rPr lang="cs-CZ" b="1" dirty="0"/>
              <a:t>. ÚS 83/06:</a:t>
            </a:r>
          </a:p>
          <a:p>
            <a:pPr>
              <a:buNone/>
            </a:pPr>
            <a:r>
              <a:rPr lang="cs-CZ" dirty="0"/>
              <a:t>	„Obecná teorie práva sice rozlišuje dvě základní možnosti, jimiž lze řešit vztah mezi dvěma právními předpisy stejné právní síly - princip subsidiarity a princip delegace. Ústavní soud však neshledal princip delegace, jak byl zakotven v § 4 zákoníku práce ve vztahu k občanskému zákoníku, za souladný s principy právního státu (čl. 1 odst. 1 Ústavy). Zásadně platí, že občanské právo je obecným soukromým právem (jinak řečeno: občanský zákoník je obecným soukromoprávním předpisem) subsidiárně platným vůči ostatním soukromoprávním odvětvím (ostatním soukromoprávním předpisům). Předpisy upravující tato odvětví (tyto ostatní soukromoprávní předpisy) mají zásadně přednost, avšak neupravují-li určitou otázku, nastupuje obecná občanskoprávní úprava. </a:t>
            </a:r>
          </a:p>
        </p:txBody>
      </p:sp>
    </p:spTree>
    <p:extLst>
      <p:ext uri="{BB962C8B-B14F-4D97-AF65-F5344CB8AC3E}">
        <p14:creationId xmlns:p14="http://schemas.microsoft.com/office/powerpoint/2010/main" val="1918979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1340768"/>
            <a:ext cx="8229600" cy="5184576"/>
          </a:xfrm>
        </p:spPr>
        <p:txBody>
          <a:bodyPr>
            <a:normAutofit fontScale="92500"/>
          </a:bodyPr>
          <a:lstStyle/>
          <a:p>
            <a:pPr marL="0" indent="0">
              <a:buNone/>
            </a:pPr>
            <a:r>
              <a:rPr lang="cs-CZ" dirty="0"/>
              <a:t>Metoda delegace použitá v § 4 zákoníku práce subsidiární uplatnění občanského zákoníku v pracovněprávních vztazích podstatně omezila, čímž do jisté míry zpřetrhala základní funkční vazby k obecnému soukromému právu, a současně vnesla do pracovněprávních vztahů značnou míru nejistoty. Ústavní soud má za to, že nejrůznější odkazy v ustanoveních zákoníku práce nemohou pokrýt všechny nezbytné situace, které se mohou v pracovněprávních vztazích vyskytnout. Při vyloučení obecné subsidiarity občanského zákoníku by tak mohla nastat nejistota, jakým právním předpisem se budou takto vzniklé vztahy řídit, pokud zákoník práce nebude mít pro právní situaci předvídanou hypotézou příslušných norem řešení. Uvedená nejistota v pracovněprávních vztazích neodpovídá principu předvídatelnosti důsledků právního předpisu, a není tedy, jak je shora uvedeno, v souladu s principy právního státu ve smyslu čl. 1 Ústavy.“</a:t>
            </a:r>
          </a:p>
        </p:txBody>
      </p:sp>
    </p:spTree>
    <p:extLst>
      <p:ext uri="{BB962C8B-B14F-4D97-AF65-F5344CB8AC3E}">
        <p14:creationId xmlns:p14="http://schemas.microsoft.com/office/powerpoint/2010/main" val="2093914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a:buNone/>
            </a:pPr>
            <a:r>
              <a:rPr lang="cs-CZ" dirty="0"/>
              <a:t>		</a:t>
            </a:r>
          </a:p>
          <a:p>
            <a:pPr>
              <a:buNone/>
            </a:pPr>
            <a:endParaRPr lang="cs-CZ" dirty="0"/>
          </a:p>
          <a:p>
            <a:pPr>
              <a:buNone/>
            </a:pPr>
            <a:endParaRPr lang="cs-CZ" dirty="0"/>
          </a:p>
          <a:p>
            <a:pPr algn="ctr">
              <a:buNone/>
            </a:pPr>
            <a:r>
              <a:rPr lang="cs-CZ"/>
              <a:t>Děkujeme za </a:t>
            </a:r>
            <a:r>
              <a:rPr lang="cs-CZ" dirty="0"/>
              <a:t>pozornost</a:t>
            </a:r>
            <a:endParaRPr lang="cs-CZ" dirty="0">
              <a:sym typeface="Wingdings" pitchFamily="2" charset="2"/>
            </a:endParaRPr>
          </a:p>
          <a:p>
            <a:endParaRPr lang="cs-CZ" dirty="0"/>
          </a:p>
        </p:txBody>
      </p:sp>
    </p:spTree>
    <p:extLst>
      <p:ext uri="{BB962C8B-B14F-4D97-AF65-F5344CB8AC3E}">
        <p14:creationId xmlns:p14="http://schemas.microsoft.com/office/powerpoint/2010/main" val="1030139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908720"/>
            <a:ext cx="8086635" cy="503261"/>
          </a:xfrm>
        </p:spPr>
        <p:txBody>
          <a:bodyPr/>
          <a:lstStyle/>
          <a:p>
            <a:r>
              <a:rPr lang="cs-CZ" dirty="0"/>
              <a:t>Právní odvětví </a:t>
            </a:r>
          </a:p>
        </p:txBody>
      </p:sp>
      <p:sp>
        <p:nvSpPr>
          <p:cNvPr id="3" name="Zástupný symbol pro obsah 2"/>
          <p:cNvSpPr>
            <a:spLocks noGrp="1"/>
          </p:cNvSpPr>
          <p:nvPr>
            <p:ph sz="quarter" idx="1"/>
          </p:nvPr>
        </p:nvSpPr>
        <p:spPr>
          <a:xfrm>
            <a:off x="509589" y="1628800"/>
            <a:ext cx="8082321" cy="4503713"/>
          </a:xfrm>
        </p:spPr>
        <p:txBody>
          <a:bodyPr>
            <a:normAutofit fontScale="92500" lnSpcReduction="10000"/>
          </a:bodyPr>
          <a:lstStyle/>
          <a:p>
            <a:pPr>
              <a:buNone/>
            </a:pPr>
            <a:r>
              <a:rPr lang="cs-CZ" dirty="0"/>
              <a:t>Odvětví soukromého práva </a:t>
            </a:r>
          </a:p>
          <a:p>
            <a:r>
              <a:rPr lang="cs-CZ" dirty="0"/>
              <a:t> Problém.: důvody pro existenci tzv. právního odvětví: </a:t>
            </a:r>
          </a:p>
          <a:p>
            <a:pPr lvl="1"/>
            <a:r>
              <a:rPr lang="cs-CZ" dirty="0"/>
              <a:t>Tradiční </a:t>
            </a:r>
          </a:p>
          <a:p>
            <a:pPr lvl="1"/>
            <a:r>
              <a:rPr lang="cs-CZ" dirty="0"/>
              <a:t>Pedagogické </a:t>
            </a:r>
          </a:p>
          <a:p>
            <a:pPr lvl="1"/>
            <a:r>
              <a:rPr lang="cs-CZ" dirty="0"/>
              <a:t>Tzv. </a:t>
            </a:r>
            <a:r>
              <a:rPr lang="cs-CZ" dirty="0" err="1"/>
              <a:t>odvětvotvorná</a:t>
            </a:r>
            <a:r>
              <a:rPr lang="cs-CZ" dirty="0"/>
              <a:t> kritéria (dnes překonaný přístup) </a:t>
            </a:r>
          </a:p>
          <a:p>
            <a:pPr marL="1257300" lvl="2" indent="-342900">
              <a:buFont typeface="Arial" panose="020B0604020202020204" pitchFamily="34" charset="0"/>
              <a:buChar char="•"/>
            </a:pPr>
            <a:r>
              <a:rPr lang="cs-CZ" dirty="0"/>
              <a:t>Samostatná obecná část, samostatná metoda právní regulace atd. </a:t>
            </a:r>
          </a:p>
          <a:p>
            <a:pPr marL="1257300" lvl="2" indent="-342900">
              <a:buFont typeface="Arial" panose="020B0604020202020204" pitchFamily="34" charset="0"/>
              <a:buChar char="•"/>
            </a:pPr>
            <a:r>
              <a:rPr lang="cs-CZ" dirty="0"/>
              <a:t>Systém práva po roce 1950, zejména však kodifikace 60. let. </a:t>
            </a:r>
          </a:p>
          <a:p>
            <a:pPr marL="1257300" lvl="2" indent="-342900">
              <a:buFont typeface="Arial" panose="020B0604020202020204" pitchFamily="34" charset="0"/>
              <a:buChar char="•"/>
            </a:pPr>
            <a:r>
              <a:rPr lang="cs-CZ" dirty="0"/>
              <a:t>Problém!: z existence tzv. právního odvětví byly/jsou dovozovány určité důsledky: např. potřeba samostatného kodexu, vědního odvětví (katedry)…</a:t>
            </a:r>
          </a:p>
          <a:p>
            <a:pPr marL="685800"/>
            <a:r>
              <a:rPr lang="cs-CZ" dirty="0"/>
              <a:t>Rozhodující jsou hlediska účelnosti, vhodnosti</a:t>
            </a:r>
          </a:p>
          <a:p>
            <a:endParaRPr lang="cs-CZ" dirty="0"/>
          </a:p>
        </p:txBody>
      </p:sp>
      <p:sp>
        <p:nvSpPr>
          <p:cNvPr id="4" name="Zástupný symbol pro číslo snímku 3"/>
          <p:cNvSpPr>
            <a:spLocks noGrp="1"/>
          </p:cNvSpPr>
          <p:nvPr>
            <p:ph type="sldNum" sz="quarter" idx="4294967295"/>
          </p:nvPr>
        </p:nvSpPr>
        <p:spPr/>
        <p:txBody>
          <a:bodyPr/>
          <a:lstStyle/>
          <a:p>
            <a:fld id="{CA73B857-C0A1-4734-8EE1-391F1BA9A300}" type="slidenum">
              <a:rPr lang="cs-CZ" smtClean="0"/>
              <a:pPr/>
              <a:t>3</a:t>
            </a:fld>
            <a:endParaRPr lang="cs-CZ"/>
          </a:p>
        </p:txBody>
      </p:sp>
    </p:spTree>
    <p:extLst>
      <p:ext uri="{BB962C8B-B14F-4D97-AF65-F5344CB8AC3E}">
        <p14:creationId xmlns:p14="http://schemas.microsoft.com/office/powerpoint/2010/main" val="902328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soukromoprávní odvětví/zvláštní soukromá práva</a:t>
            </a:r>
          </a:p>
        </p:txBody>
      </p:sp>
      <p:sp>
        <p:nvSpPr>
          <p:cNvPr id="3" name="Zástupný symbol pro obsah 2"/>
          <p:cNvSpPr>
            <a:spLocks noGrp="1"/>
          </p:cNvSpPr>
          <p:nvPr>
            <p:ph idx="1"/>
          </p:nvPr>
        </p:nvSpPr>
        <p:spPr/>
        <p:txBody>
          <a:bodyPr/>
          <a:lstStyle/>
          <a:p>
            <a:r>
              <a:rPr lang="cs-CZ" dirty="0"/>
              <a:t>Občanské právo: obecné soukromé právo</a:t>
            </a:r>
          </a:p>
          <a:p>
            <a:pPr lvl="1"/>
            <a:r>
              <a:rPr lang="cs-CZ" dirty="0"/>
              <a:t>Rodinné právo?</a:t>
            </a:r>
          </a:p>
          <a:p>
            <a:r>
              <a:rPr lang="cs-CZ" dirty="0"/>
              <a:t>Právo obchodních korporací</a:t>
            </a:r>
          </a:p>
          <a:p>
            <a:pPr lvl="1"/>
            <a:r>
              <a:rPr lang="cs-CZ" dirty="0"/>
              <a:t>Obchodní právo? </a:t>
            </a:r>
          </a:p>
          <a:p>
            <a:r>
              <a:rPr lang="cs-CZ" dirty="0"/>
              <a:t>Pracovní právo</a:t>
            </a:r>
          </a:p>
          <a:p>
            <a:r>
              <a:rPr lang="cs-CZ" dirty="0"/>
              <a:t>Mezinárodní právo soukromé </a:t>
            </a:r>
          </a:p>
          <a:p>
            <a:r>
              <a:rPr lang="cs-CZ" dirty="0"/>
              <a:t>Právo duševního vlastnictví?</a:t>
            </a:r>
          </a:p>
          <a:p>
            <a:endParaRPr lang="cs-CZ" dirty="0"/>
          </a:p>
        </p:txBody>
      </p:sp>
    </p:spTree>
    <p:extLst>
      <p:ext uri="{BB962C8B-B14F-4D97-AF65-F5344CB8AC3E}">
        <p14:creationId xmlns:p14="http://schemas.microsoft.com/office/powerpoint/2010/main" val="2448396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4152" y="1700808"/>
            <a:ext cx="8229600" cy="4896544"/>
          </a:xfrm>
        </p:spPr>
        <p:txBody>
          <a:bodyPr>
            <a:noAutofit/>
          </a:bodyPr>
          <a:lstStyle/>
          <a:p>
            <a:r>
              <a:rPr lang="cs-CZ" sz="1700" b="1" dirty="0"/>
              <a:t>Struktura </a:t>
            </a:r>
            <a:r>
              <a:rPr lang="cs-CZ" sz="1700" b="1" dirty="0" err="1"/>
              <a:t>Gaiových</a:t>
            </a:r>
            <a:r>
              <a:rPr lang="cs-CZ" sz="1700" b="1" dirty="0"/>
              <a:t> institucí </a:t>
            </a:r>
          </a:p>
          <a:p>
            <a:pPr lvl="1"/>
            <a:r>
              <a:rPr lang="cs-CZ" sz="1700" b="1" dirty="0" err="1"/>
              <a:t>Personae</a:t>
            </a:r>
            <a:r>
              <a:rPr lang="cs-CZ" sz="1700" b="1" dirty="0"/>
              <a:t> </a:t>
            </a:r>
          </a:p>
          <a:p>
            <a:pPr lvl="2"/>
            <a:r>
              <a:rPr lang="cs-CZ" sz="1700" dirty="0"/>
              <a:t>Včetně pravidel rodinného práva, které však není samostatnou systémovou částí, nýbrž je o něm pojednáváno v rámci úpravy osob nikoli svéprávných, tj. osob, které jsou podřízeny cizímu právu (I. kniha, § 48 a násl. </a:t>
            </a:r>
            <a:r>
              <a:rPr lang="cs-CZ" sz="1700" dirty="0" err="1"/>
              <a:t>Gaiových</a:t>
            </a:r>
            <a:r>
              <a:rPr lang="cs-CZ" sz="1700" dirty="0"/>
              <a:t> institucí). </a:t>
            </a:r>
          </a:p>
          <a:p>
            <a:pPr lvl="1"/>
            <a:r>
              <a:rPr lang="cs-CZ" sz="1700" b="1" dirty="0"/>
              <a:t>Res</a:t>
            </a:r>
            <a:r>
              <a:rPr lang="cs-CZ" sz="1700" dirty="0"/>
              <a:t> </a:t>
            </a:r>
          </a:p>
          <a:p>
            <a:pPr lvl="2"/>
            <a:r>
              <a:rPr lang="cs-CZ" sz="1700" dirty="0"/>
              <a:t>Charakteristika věcí </a:t>
            </a:r>
          </a:p>
          <a:p>
            <a:pPr lvl="2"/>
            <a:r>
              <a:rPr lang="cs-CZ" sz="1700" dirty="0"/>
              <a:t>Vlastnictví a jeho nabývání </a:t>
            </a:r>
          </a:p>
          <a:p>
            <a:pPr lvl="2"/>
            <a:r>
              <a:rPr lang="cs-CZ" sz="1700" dirty="0"/>
              <a:t>Dědické právo: není však upraveno jako samostatný systémový komplex, nýbrž v rámci úpravy nabývání vlastnictví. To se člení na individuální sukcesi (nabytí jednotlivých věcí) a universální sukcesi, tj. nabytí celého majetkové komplexu. V rámci úpravy druhého je upraveno i dědické právo (srov. II. kniha, § 97 a násl. </a:t>
            </a:r>
            <a:r>
              <a:rPr lang="cs-CZ" sz="1700" dirty="0" err="1"/>
              <a:t>Gaiových</a:t>
            </a:r>
            <a:r>
              <a:rPr lang="cs-CZ" sz="1700" dirty="0"/>
              <a:t> institucí). </a:t>
            </a:r>
          </a:p>
          <a:p>
            <a:pPr lvl="2"/>
            <a:r>
              <a:rPr lang="cs-CZ" sz="1700" dirty="0"/>
              <a:t>Obligační právo: opět nikoli samostatná část, jen součást výkladu o věcech (III. kniha, § 88 a násl. </a:t>
            </a:r>
            <a:r>
              <a:rPr lang="cs-CZ" sz="1700" dirty="0" err="1"/>
              <a:t>Gaiových</a:t>
            </a:r>
            <a:r>
              <a:rPr lang="cs-CZ" sz="1700" dirty="0"/>
              <a:t> institucí). </a:t>
            </a:r>
          </a:p>
          <a:p>
            <a:pPr lvl="1"/>
            <a:r>
              <a:rPr lang="cs-CZ" sz="1700" b="1" dirty="0" err="1"/>
              <a:t>Actiones</a:t>
            </a:r>
            <a:r>
              <a:rPr lang="cs-CZ" sz="1700" dirty="0"/>
              <a:t> </a:t>
            </a:r>
          </a:p>
          <a:p>
            <a:pPr lvl="2"/>
            <a:r>
              <a:rPr lang="cs-CZ" sz="1700" dirty="0"/>
              <a:t>Procesní právo </a:t>
            </a:r>
          </a:p>
        </p:txBody>
      </p:sp>
      <p:sp>
        <p:nvSpPr>
          <p:cNvPr id="4" name="Nadpis 1"/>
          <p:cNvSpPr>
            <a:spLocks noGrp="1"/>
          </p:cNvSpPr>
          <p:nvPr>
            <p:ph type="title"/>
          </p:nvPr>
        </p:nvSpPr>
        <p:spPr>
          <a:xfrm>
            <a:off x="301752" y="692696"/>
            <a:ext cx="8534400" cy="896144"/>
          </a:xfrm>
        </p:spPr>
        <p:txBody>
          <a:bodyPr>
            <a:normAutofit/>
          </a:bodyPr>
          <a:lstStyle/>
          <a:p>
            <a:r>
              <a:rPr lang="cs-CZ" dirty="0"/>
              <a:t>Systematika soukromoprávní úpravy</a:t>
            </a:r>
            <a:br>
              <a:rPr lang="cs-CZ" dirty="0"/>
            </a:br>
            <a:r>
              <a:rPr lang="cs-CZ" dirty="0"/>
              <a:t>I. Systém institucí</a:t>
            </a:r>
          </a:p>
        </p:txBody>
      </p:sp>
      <p:sp>
        <p:nvSpPr>
          <p:cNvPr id="2" name="Zástupný symbol pro číslo snímku 1"/>
          <p:cNvSpPr>
            <a:spLocks noGrp="1"/>
          </p:cNvSpPr>
          <p:nvPr>
            <p:ph type="sldNum" sz="quarter" idx="4294967295"/>
          </p:nvPr>
        </p:nvSpPr>
        <p:spPr/>
        <p:txBody>
          <a:bodyPr/>
          <a:lstStyle/>
          <a:p>
            <a:fld id="{CA73B857-C0A1-4734-8EE1-391F1BA9A300}" type="slidenum">
              <a:rPr lang="cs-CZ" smtClean="0"/>
              <a:pPr/>
              <a:t>5</a:t>
            </a:fld>
            <a:endParaRPr lang="cs-CZ"/>
          </a:p>
        </p:txBody>
      </p:sp>
    </p:spTree>
    <p:extLst>
      <p:ext uri="{BB962C8B-B14F-4D97-AF65-F5344CB8AC3E}">
        <p14:creationId xmlns:p14="http://schemas.microsoft.com/office/powerpoint/2010/main" val="2810958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Struktura o.z.o.</a:t>
            </a:r>
          </a:p>
        </p:txBody>
      </p:sp>
      <p:sp>
        <p:nvSpPr>
          <p:cNvPr id="3" name="Zástupný symbol pro obsah 2"/>
          <p:cNvSpPr>
            <a:spLocks noGrp="1"/>
          </p:cNvSpPr>
          <p:nvPr>
            <p:ph sz="quarter" idx="1"/>
          </p:nvPr>
        </p:nvSpPr>
        <p:spPr/>
        <p:txBody>
          <a:bodyPr>
            <a:normAutofit fontScale="70000" lnSpcReduction="20000"/>
          </a:bodyPr>
          <a:lstStyle/>
          <a:p>
            <a:r>
              <a:rPr lang="cs-CZ" dirty="0"/>
              <a:t>Úvod: o občanských zákonech vůbec (§§ 1 – 14)</a:t>
            </a:r>
          </a:p>
          <a:p>
            <a:r>
              <a:rPr lang="cs-CZ" dirty="0"/>
              <a:t>Díl 1. O právu osobním (§§ 15 – 284)</a:t>
            </a:r>
          </a:p>
          <a:p>
            <a:pPr lvl="1"/>
            <a:r>
              <a:rPr lang="cs-CZ" dirty="0"/>
              <a:t>Úprava základních práv osob. </a:t>
            </a:r>
          </a:p>
          <a:p>
            <a:pPr lvl="1"/>
            <a:r>
              <a:rPr lang="cs-CZ" dirty="0"/>
              <a:t>Navazují pravidla manželského práva, úprava vztahu rodičů a dětí a poručenství a opatrovnictví. </a:t>
            </a:r>
          </a:p>
          <a:p>
            <a:r>
              <a:rPr lang="cs-CZ" dirty="0"/>
              <a:t>Díl 2. O právu k věcem (§§ 285 – 1341)</a:t>
            </a:r>
          </a:p>
          <a:p>
            <a:pPr lvl="1"/>
            <a:r>
              <a:rPr lang="cs-CZ" dirty="0"/>
              <a:t>O věcech a jejich právním rozdělení (§§ 285 – 308)</a:t>
            </a:r>
          </a:p>
          <a:p>
            <a:pPr lvl="1"/>
            <a:r>
              <a:rPr lang="cs-CZ" dirty="0"/>
              <a:t>Oddíl 1. O právech věcných (§§ 309 – 859)</a:t>
            </a:r>
          </a:p>
          <a:p>
            <a:pPr lvl="2"/>
            <a:r>
              <a:rPr lang="cs-CZ" dirty="0"/>
              <a:t>V jeho rámci je upraveno i dědické právo (§§ 531 – 824)</a:t>
            </a:r>
          </a:p>
          <a:p>
            <a:pPr lvl="1"/>
            <a:r>
              <a:rPr lang="cs-CZ" dirty="0"/>
              <a:t>Oddíl 2. O osobních právech k věcem (§§ 859 – 1341)</a:t>
            </a:r>
          </a:p>
          <a:p>
            <a:r>
              <a:rPr lang="cs-CZ" dirty="0"/>
              <a:t>Díl 3. O ustanoveních společných pro práva osobní a práva věcná (§§ 1342 – 1502)</a:t>
            </a:r>
          </a:p>
          <a:p>
            <a:endParaRPr lang="cs-CZ" dirty="0"/>
          </a:p>
          <a:p>
            <a:r>
              <a:rPr lang="cs-CZ" dirty="0" err="1"/>
              <a:t>Pb</a:t>
            </a:r>
            <a:r>
              <a:rPr lang="cs-CZ" dirty="0"/>
              <a:t>.: obecná část </a:t>
            </a:r>
          </a:p>
          <a:p>
            <a:pPr lvl="1"/>
            <a:r>
              <a:rPr lang="cs-CZ" dirty="0"/>
              <a:t>Srov. např. §§ 859 – 937: O smlouvách a právních jednáních vůbec </a:t>
            </a:r>
          </a:p>
          <a:p>
            <a:pPr lvl="1"/>
            <a:endParaRPr lang="cs-CZ" dirty="0"/>
          </a:p>
        </p:txBody>
      </p:sp>
      <p:sp>
        <p:nvSpPr>
          <p:cNvPr id="4" name="Zástupný symbol pro číslo snímku 3"/>
          <p:cNvSpPr>
            <a:spLocks noGrp="1"/>
          </p:cNvSpPr>
          <p:nvPr>
            <p:ph type="sldNum" sz="quarter" idx="4294967295"/>
          </p:nvPr>
        </p:nvSpPr>
        <p:spPr/>
        <p:txBody>
          <a:bodyPr/>
          <a:lstStyle/>
          <a:p>
            <a:fld id="{CA73B857-C0A1-4734-8EE1-391F1BA9A300}" type="slidenum">
              <a:rPr lang="cs-CZ" smtClean="0"/>
              <a:pPr/>
              <a:t>6</a:t>
            </a:fld>
            <a:endParaRPr lang="cs-CZ"/>
          </a:p>
        </p:txBody>
      </p:sp>
    </p:spTree>
    <p:extLst>
      <p:ext uri="{BB962C8B-B14F-4D97-AF65-F5344CB8AC3E}">
        <p14:creationId xmlns:p14="http://schemas.microsoft.com/office/powerpoint/2010/main" val="2903724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Pandektistická</a:t>
            </a:r>
            <a:r>
              <a:rPr lang="cs-CZ" dirty="0"/>
              <a:t> struktura </a:t>
            </a:r>
          </a:p>
        </p:txBody>
      </p:sp>
      <p:sp>
        <p:nvSpPr>
          <p:cNvPr id="3" name="Zástupný symbol pro obsah 2"/>
          <p:cNvSpPr>
            <a:spLocks noGrp="1"/>
          </p:cNvSpPr>
          <p:nvPr>
            <p:ph sz="quarter" idx="1"/>
          </p:nvPr>
        </p:nvSpPr>
        <p:spPr/>
        <p:txBody>
          <a:bodyPr/>
          <a:lstStyle/>
          <a:p>
            <a:pPr marL="0" indent="0">
              <a:buNone/>
            </a:pPr>
            <a:r>
              <a:rPr lang="cs-CZ" dirty="0"/>
              <a:t>5 knih: </a:t>
            </a:r>
          </a:p>
          <a:p>
            <a:r>
              <a:rPr lang="cs-CZ" dirty="0"/>
              <a:t>Obecná část</a:t>
            </a:r>
          </a:p>
          <a:p>
            <a:r>
              <a:rPr lang="cs-CZ" dirty="0"/>
              <a:t>Věcná práva</a:t>
            </a:r>
          </a:p>
          <a:p>
            <a:r>
              <a:rPr lang="cs-CZ" dirty="0"/>
              <a:t>Obligační práva</a:t>
            </a:r>
          </a:p>
          <a:p>
            <a:r>
              <a:rPr lang="cs-CZ" dirty="0"/>
              <a:t>Rodinné právo </a:t>
            </a:r>
          </a:p>
          <a:p>
            <a:r>
              <a:rPr lang="cs-CZ" dirty="0"/>
              <a:t>Dědické právo </a:t>
            </a:r>
          </a:p>
          <a:p>
            <a:endParaRPr lang="cs-CZ" dirty="0"/>
          </a:p>
          <a:p>
            <a:r>
              <a:rPr lang="cs-CZ" dirty="0"/>
              <a:t>Význam obecné části </a:t>
            </a:r>
          </a:p>
          <a:p>
            <a:r>
              <a:rPr lang="cs-CZ" dirty="0"/>
              <a:t>Členění dle životních situací a dle právních následků </a:t>
            </a:r>
          </a:p>
        </p:txBody>
      </p:sp>
      <p:sp>
        <p:nvSpPr>
          <p:cNvPr id="4" name="Zástupný symbol pro číslo snímku 3"/>
          <p:cNvSpPr>
            <a:spLocks noGrp="1"/>
          </p:cNvSpPr>
          <p:nvPr>
            <p:ph type="sldNum" sz="quarter" idx="4294967295"/>
          </p:nvPr>
        </p:nvSpPr>
        <p:spPr/>
        <p:txBody>
          <a:bodyPr/>
          <a:lstStyle/>
          <a:p>
            <a:fld id="{CA73B857-C0A1-4734-8EE1-391F1BA9A300}" type="slidenum">
              <a:rPr lang="cs-CZ" smtClean="0"/>
              <a:pPr/>
              <a:t>7</a:t>
            </a:fld>
            <a:endParaRPr lang="cs-CZ"/>
          </a:p>
        </p:txBody>
      </p:sp>
    </p:spTree>
    <p:extLst>
      <p:ext uri="{BB962C8B-B14F-4D97-AF65-F5344CB8AC3E}">
        <p14:creationId xmlns:p14="http://schemas.microsoft.com/office/powerpoint/2010/main" val="603319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67744" y="64750"/>
            <a:ext cx="6336704" cy="896144"/>
          </a:xfrm>
        </p:spPr>
        <p:txBody>
          <a:bodyPr>
            <a:normAutofit fontScale="90000"/>
          </a:bodyPr>
          <a:lstStyle/>
          <a:p>
            <a:r>
              <a:rPr lang="cs-CZ" sz="4400" dirty="0"/>
              <a:t>Pandektní systém </a:t>
            </a:r>
            <a:br>
              <a:rPr lang="cs-CZ" dirty="0"/>
            </a:br>
            <a:endParaRPr lang="cs-CZ" sz="1600" dirty="0"/>
          </a:p>
        </p:txBody>
      </p:sp>
      <p:sp>
        <p:nvSpPr>
          <p:cNvPr id="4" name="Ovál 3"/>
          <p:cNvSpPr/>
          <p:nvPr/>
        </p:nvSpPr>
        <p:spPr>
          <a:xfrm>
            <a:off x="3347864" y="2564904"/>
            <a:ext cx="2520280" cy="2448272"/>
          </a:xfrm>
          <a:prstGeom prst="ellipse">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Zástupný symbol pro obsah 4"/>
          <p:cNvSpPr>
            <a:spLocks noGrp="1"/>
          </p:cNvSpPr>
          <p:nvPr>
            <p:ph sz="quarter" idx="1"/>
          </p:nvPr>
        </p:nvSpPr>
        <p:spPr>
          <a:xfrm>
            <a:off x="971600" y="2564904"/>
            <a:ext cx="2808312" cy="2592288"/>
          </a:xfrm>
          <a:prstGeom prst="ellipse">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7665" y="2564904"/>
            <a:ext cx="2822575" cy="260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5100" y="893822"/>
            <a:ext cx="2822575" cy="260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5100" y="4247654"/>
            <a:ext cx="2822575" cy="260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ovéPole 5"/>
          <p:cNvSpPr txBox="1"/>
          <p:nvPr/>
        </p:nvSpPr>
        <p:spPr>
          <a:xfrm>
            <a:off x="3731801" y="1638034"/>
            <a:ext cx="1752403" cy="369332"/>
          </a:xfrm>
          <a:prstGeom prst="rect">
            <a:avLst/>
          </a:prstGeom>
          <a:noFill/>
        </p:spPr>
        <p:txBody>
          <a:bodyPr wrap="none" rtlCol="0">
            <a:spAutoFit/>
          </a:bodyPr>
          <a:lstStyle/>
          <a:p>
            <a:r>
              <a:rPr lang="cs-CZ" dirty="0"/>
              <a:t>Rodinné právo </a:t>
            </a:r>
          </a:p>
        </p:txBody>
      </p:sp>
      <p:sp>
        <p:nvSpPr>
          <p:cNvPr id="7" name="TextovéPole 6"/>
          <p:cNvSpPr txBox="1"/>
          <p:nvPr/>
        </p:nvSpPr>
        <p:spPr>
          <a:xfrm>
            <a:off x="3923928" y="5445224"/>
            <a:ext cx="1649811" cy="369332"/>
          </a:xfrm>
          <a:prstGeom prst="rect">
            <a:avLst/>
          </a:prstGeom>
          <a:noFill/>
        </p:spPr>
        <p:txBody>
          <a:bodyPr wrap="none" rtlCol="0">
            <a:spAutoFit/>
          </a:bodyPr>
          <a:lstStyle/>
          <a:p>
            <a:r>
              <a:rPr lang="cs-CZ" dirty="0"/>
              <a:t>Dědické právo</a:t>
            </a:r>
          </a:p>
        </p:txBody>
      </p:sp>
      <p:sp>
        <p:nvSpPr>
          <p:cNvPr id="8" name="TextovéPole 7"/>
          <p:cNvSpPr txBox="1"/>
          <p:nvPr/>
        </p:nvSpPr>
        <p:spPr>
          <a:xfrm>
            <a:off x="1547664" y="3681988"/>
            <a:ext cx="1440160" cy="369332"/>
          </a:xfrm>
          <a:prstGeom prst="rect">
            <a:avLst/>
          </a:prstGeom>
          <a:noFill/>
        </p:spPr>
        <p:txBody>
          <a:bodyPr wrap="square" rtlCol="0">
            <a:spAutoFit/>
          </a:bodyPr>
          <a:lstStyle/>
          <a:p>
            <a:r>
              <a:rPr lang="cs-CZ" dirty="0"/>
              <a:t>Věcná práva</a:t>
            </a:r>
          </a:p>
        </p:txBody>
      </p:sp>
      <p:sp>
        <p:nvSpPr>
          <p:cNvPr id="9" name="TextovéPole 8"/>
          <p:cNvSpPr txBox="1"/>
          <p:nvPr/>
        </p:nvSpPr>
        <p:spPr>
          <a:xfrm>
            <a:off x="6000698" y="3789040"/>
            <a:ext cx="1800200" cy="369332"/>
          </a:xfrm>
          <a:prstGeom prst="rect">
            <a:avLst/>
          </a:prstGeom>
          <a:noFill/>
        </p:spPr>
        <p:txBody>
          <a:bodyPr wrap="square" rtlCol="0">
            <a:spAutoFit/>
          </a:bodyPr>
          <a:lstStyle/>
          <a:p>
            <a:r>
              <a:rPr lang="cs-CZ" dirty="0"/>
              <a:t>Obligační právo</a:t>
            </a:r>
          </a:p>
        </p:txBody>
      </p:sp>
      <p:sp>
        <p:nvSpPr>
          <p:cNvPr id="10" name="TextovéPole 9"/>
          <p:cNvSpPr txBox="1"/>
          <p:nvPr/>
        </p:nvSpPr>
        <p:spPr>
          <a:xfrm>
            <a:off x="3901719" y="3497322"/>
            <a:ext cx="1412566" cy="369332"/>
          </a:xfrm>
          <a:prstGeom prst="rect">
            <a:avLst/>
          </a:prstGeom>
          <a:noFill/>
        </p:spPr>
        <p:txBody>
          <a:bodyPr wrap="none" rtlCol="0">
            <a:spAutoFit/>
          </a:bodyPr>
          <a:lstStyle/>
          <a:p>
            <a:r>
              <a:rPr lang="cs-CZ" dirty="0"/>
              <a:t>Obecná část</a:t>
            </a:r>
          </a:p>
        </p:txBody>
      </p:sp>
      <p:sp>
        <p:nvSpPr>
          <p:cNvPr id="3" name="Zástupný symbol pro číslo snímku 2"/>
          <p:cNvSpPr>
            <a:spLocks noGrp="1"/>
          </p:cNvSpPr>
          <p:nvPr>
            <p:ph type="sldNum" sz="quarter" idx="4294967295"/>
          </p:nvPr>
        </p:nvSpPr>
        <p:spPr/>
        <p:txBody>
          <a:bodyPr/>
          <a:lstStyle/>
          <a:p>
            <a:fld id="{CA73B857-C0A1-4734-8EE1-391F1BA9A300}" type="slidenum">
              <a:rPr lang="cs-CZ" smtClean="0"/>
              <a:pPr/>
              <a:t>8</a:t>
            </a:fld>
            <a:endParaRPr lang="cs-CZ"/>
          </a:p>
        </p:txBody>
      </p:sp>
    </p:spTree>
    <p:extLst>
      <p:ext uri="{BB962C8B-B14F-4D97-AF65-F5344CB8AC3E}">
        <p14:creationId xmlns:p14="http://schemas.microsoft.com/office/powerpoint/2010/main" val="3621074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692696"/>
            <a:ext cx="8086635" cy="647700"/>
          </a:xfrm>
        </p:spPr>
        <p:txBody>
          <a:bodyPr/>
          <a:lstStyle/>
          <a:p>
            <a:r>
              <a:rPr lang="cs-CZ" dirty="0"/>
              <a:t>Struktura OZ </a:t>
            </a:r>
          </a:p>
        </p:txBody>
      </p:sp>
      <p:sp>
        <p:nvSpPr>
          <p:cNvPr id="3" name="Zástupný symbol pro obsah 2"/>
          <p:cNvSpPr>
            <a:spLocks noGrp="1"/>
          </p:cNvSpPr>
          <p:nvPr>
            <p:ph sz="quarter" idx="1"/>
          </p:nvPr>
        </p:nvSpPr>
        <p:spPr>
          <a:xfrm>
            <a:off x="301752" y="1527048"/>
            <a:ext cx="8503920" cy="4926288"/>
          </a:xfrm>
        </p:spPr>
        <p:txBody>
          <a:bodyPr>
            <a:normAutofit lnSpcReduction="10000"/>
          </a:bodyPr>
          <a:lstStyle/>
          <a:p>
            <a:pPr marL="0" indent="0">
              <a:buNone/>
            </a:pPr>
            <a:r>
              <a:rPr lang="cs-CZ" dirty="0"/>
              <a:t>Rozlišení absolutních a relativních práv</a:t>
            </a:r>
          </a:p>
          <a:p>
            <a:pPr marL="0" indent="0">
              <a:buNone/>
            </a:pPr>
            <a:endParaRPr lang="cs-CZ" dirty="0"/>
          </a:p>
          <a:p>
            <a:r>
              <a:rPr lang="cs-CZ" dirty="0"/>
              <a:t>Obecná část (§ 1 – 654)</a:t>
            </a:r>
          </a:p>
          <a:p>
            <a:r>
              <a:rPr lang="cs-CZ" dirty="0"/>
              <a:t>Rodinné právo (§ 655 – 975)</a:t>
            </a:r>
          </a:p>
          <a:p>
            <a:r>
              <a:rPr lang="cs-CZ" dirty="0"/>
              <a:t>Absolutní majetková práva (§ 976 – 1720)</a:t>
            </a:r>
          </a:p>
          <a:p>
            <a:pPr lvl="1"/>
            <a:r>
              <a:rPr lang="cs-CZ" dirty="0"/>
              <a:t>Všeobecná ustanovení (§ 976 – 978)</a:t>
            </a:r>
          </a:p>
          <a:p>
            <a:pPr lvl="1"/>
            <a:r>
              <a:rPr lang="cs-CZ" dirty="0"/>
              <a:t>Věcná práva (§ 979 – 1474)</a:t>
            </a:r>
          </a:p>
          <a:p>
            <a:pPr lvl="1"/>
            <a:r>
              <a:rPr lang="cs-CZ" dirty="0"/>
              <a:t>Dědické právo (§ 1475 – 1720)</a:t>
            </a:r>
          </a:p>
          <a:p>
            <a:r>
              <a:rPr lang="cs-CZ" dirty="0"/>
              <a:t>Relativní majetková práva (§ 1721 – 3014)</a:t>
            </a:r>
          </a:p>
          <a:p>
            <a:r>
              <a:rPr lang="cs-CZ" dirty="0"/>
              <a:t>Ustanovení společná, přechodná a závěrečná </a:t>
            </a:r>
          </a:p>
          <a:p>
            <a:pPr lvl="1"/>
            <a:r>
              <a:rPr lang="cs-CZ" dirty="0"/>
              <a:t>Ustanovení  společná (§ 3015 – 3027)</a:t>
            </a:r>
          </a:p>
          <a:p>
            <a:pPr lvl="1"/>
            <a:r>
              <a:rPr lang="cs-CZ" dirty="0"/>
              <a:t>Ustanovení přechodná a závěrečná (§ 3028 – 3081)</a:t>
            </a:r>
          </a:p>
          <a:p>
            <a:endParaRPr lang="cs-CZ" dirty="0"/>
          </a:p>
        </p:txBody>
      </p:sp>
    </p:spTree>
    <p:extLst>
      <p:ext uri="{BB962C8B-B14F-4D97-AF65-F5344CB8AC3E}">
        <p14:creationId xmlns:p14="http://schemas.microsoft.com/office/powerpoint/2010/main" val="3108155191"/>
      </p:ext>
    </p:extLst>
  </p:cSld>
  <p:clrMapOvr>
    <a:masterClrMapping/>
  </p:clrMapOvr>
</p:sld>
</file>

<file path=ppt/theme/theme1.xml><?xml version="1.0" encoding="utf-8"?>
<a:theme xmlns:a="http://schemas.openxmlformats.org/drawingml/2006/main" name="Motiv1">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otiv1" id="{8E6FA38F-6E88-4DDE-965F-430618BD2187}" vid="{AD423196-F181-447E-9CA5-C0E30AFF1E6D}"/>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Motiv1</Template>
  <TotalTime>22</TotalTime>
  <Words>1697</Words>
  <Application>Microsoft Office PowerPoint</Application>
  <PresentationFormat>Předvádění na obrazovce (4:3)</PresentationFormat>
  <Paragraphs>194</Paragraphs>
  <Slides>23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Tahoma</vt:lpstr>
      <vt:lpstr>Wingdings</vt:lpstr>
      <vt:lpstr>Motiv1</vt:lpstr>
      <vt:lpstr> </vt:lpstr>
      <vt:lpstr>Úvod</vt:lpstr>
      <vt:lpstr>Právní odvětví </vt:lpstr>
      <vt:lpstr>Základní soukromoprávní odvětví/zvláštní soukromá práva</vt:lpstr>
      <vt:lpstr>Systematika soukromoprávní úpravy I. Systém institucí</vt:lpstr>
      <vt:lpstr>Struktura o.z.o.</vt:lpstr>
      <vt:lpstr>Pandektistická struktura </vt:lpstr>
      <vt:lpstr>Pandektní systém  </vt:lpstr>
      <vt:lpstr>Struktura OZ </vt:lpstr>
      <vt:lpstr>Prameny soukromého práva</vt:lpstr>
      <vt:lpstr>Prameny soukromého práva </vt:lpstr>
      <vt:lpstr>Prameny práva v ČR</vt:lpstr>
      <vt:lpstr>Nejdůležitější konkrétní prameny soukromého práva </vt:lpstr>
      <vt:lpstr>Prezentace aplikace PowerPoint</vt:lpstr>
      <vt:lpstr>Prezentace aplikace PowerPoint</vt:lpstr>
      <vt:lpstr>Soukromé právo – zákony a další právní předpisy de lege lata</vt:lpstr>
      <vt:lpstr>Prezentace aplikace PowerPoint</vt:lpstr>
      <vt:lpstr>Prezentace aplikace PowerPoint</vt:lpstr>
      <vt:lpstr>Nepsané prameny</vt:lpstr>
      <vt:lpstr>Pl ÚS 33/97:</vt:lpstr>
      <vt:lpstr>Zákoník práce – pramen soukromého práva</vt:lpstr>
      <vt:lpstr>Prezentace aplikace PowerPoint</vt:lpstr>
      <vt:lpstr>Prezentace aplikace PowerPoint</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Správa cizího majetku a svěřenský fond v širších souvislostech</dc:title>
  <dc:creator>Lenovo User</dc:creator>
  <cp:lastModifiedBy>Hewlett-Packard Company</cp:lastModifiedBy>
  <cp:revision>117</cp:revision>
  <cp:lastPrinted>2020-02-19T09:27:55Z</cp:lastPrinted>
  <dcterms:created xsi:type="dcterms:W3CDTF">2013-11-19T21:26:25Z</dcterms:created>
  <dcterms:modified xsi:type="dcterms:W3CDTF">2021-02-16T12:04:36Z</dcterms:modified>
</cp:coreProperties>
</file>