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07"/>
  </p:notesMasterIdLst>
  <p:sldIdLst>
    <p:sldId id="256" r:id="rId2"/>
    <p:sldId id="260" r:id="rId3"/>
    <p:sldId id="257" r:id="rId4"/>
    <p:sldId id="259" r:id="rId5"/>
    <p:sldId id="261" r:id="rId6"/>
    <p:sldId id="373" r:id="rId7"/>
    <p:sldId id="337" r:id="rId8"/>
    <p:sldId id="334" r:id="rId9"/>
    <p:sldId id="262" r:id="rId10"/>
    <p:sldId id="263" r:id="rId11"/>
    <p:sldId id="265" r:id="rId12"/>
    <p:sldId id="266" r:id="rId13"/>
    <p:sldId id="268" r:id="rId14"/>
    <p:sldId id="269" r:id="rId15"/>
    <p:sldId id="274" r:id="rId16"/>
    <p:sldId id="276" r:id="rId17"/>
    <p:sldId id="277" r:id="rId18"/>
    <p:sldId id="272" r:id="rId19"/>
    <p:sldId id="270" r:id="rId20"/>
    <p:sldId id="273" r:id="rId21"/>
    <p:sldId id="278" r:id="rId22"/>
    <p:sldId id="279" r:id="rId23"/>
    <p:sldId id="280" r:id="rId24"/>
    <p:sldId id="281" r:id="rId25"/>
    <p:sldId id="282" r:id="rId26"/>
    <p:sldId id="346" r:id="rId27"/>
    <p:sldId id="347" r:id="rId28"/>
    <p:sldId id="283" r:id="rId29"/>
    <p:sldId id="284" r:id="rId30"/>
    <p:sldId id="285" r:id="rId31"/>
    <p:sldId id="286" r:id="rId32"/>
    <p:sldId id="335" r:id="rId33"/>
    <p:sldId id="372" r:id="rId34"/>
    <p:sldId id="287" r:id="rId35"/>
    <p:sldId id="321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300" r:id="rId45"/>
    <p:sldId id="301" r:id="rId46"/>
    <p:sldId id="302" r:id="rId47"/>
    <p:sldId id="303" r:id="rId48"/>
    <p:sldId id="304" r:id="rId49"/>
    <p:sldId id="305" r:id="rId50"/>
    <p:sldId id="336" r:id="rId51"/>
    <p:sldId id="338" r:id="rId52"/>
    <p:sldId id="339" r:id="rId53"/>
    <p:sldId id="341" r:id="rId54"/>
    <p:sldId id="340" r:id="rId55"/>
    <p:sldId id="342" r:id="rId56"/>
    <p:sldId id="343" r:id="rId57"/>
    <p:sldId id="344" r:id="rId58"/>
    <p:sldId id="345" r:id="rId59"/>
    <p:sldId id="367" r:id="rId60"/>
    <p:sldId id="364" r:id="rId61"/>
    <p:sldId id="365" r:id="rId62"/>
    <p:sldId id="368" r:id="rId63"/>
    <p:sldId id="307" r:id="rId64"/>
    <p:sldId id="369" r:id="rId65"/>
    <p:sldId id="370" r:id="rId66"/>
    <p:sldId id="371" r:id="rId67"/>
    <p:sldId id="308" r:id="rId68"/>
    <p:sldId id="324" r:id="rId69"/>
    <p:sldId id="330" r:id="rId70"/>
    <p:sldId id="374" r:id="rId71"/>
    <p:sldId id="348" r:id="rId72"/>
    <p:sldId id="328" r:id="rId73"/>
    <p:sldId id="349" r:id="rId74"/>
    <p:sldId id="350" r:id="rId75"/>
    <p:sldId id="327" r:id="rId76"/>
    <p:sldId id="325" r:id="rId77"/>
    <p:sldId id="329" r:id="rId78"/>
    <p:sldId id="331" r:id="rId79"/>
    <p:sldId id="322" r:id="rId80"/>
    <p:sldId id="323" r:id="rId81"/>
    <p:sldId id="326" r:id="rId82"/>
    <p:sldId id="332" r:id="rId83"/>
    <p:sldId id="333" r:id="rId84"/>
    <p:sldId id="355" r:id="rId85"/>
    <p:sldId id="352" r:id="rId86"/>
    <p:sldId id="359" r:id="rId87"/>
    <p:sldId id="358" r:id="rId88"/>
    <p:sldId id="356" r:id="rId89"/>
    <p:sldId id="357" r:id="rId90"/>
    <p:sldId id="360" r:id="rId91"/>
    <p:sldId id="353" r:id="rId92"/>
    <p:sldId id="361" r:id="rId93"/>
    <p:sldId id="362" r:id="rId94"/>
    <p:sldId id="363" r:id="rId95"/>
    <p:sldId id="375" r:id="rId96"/>
    <p:sldId id="312" r:id="rId97"/>
    <p:sldId id="313" r:id="rId98"/>
    <p:sldId id="314" r:id="rId99"/>
    <p:sldId id="315" r:id="rId100"/>
    <p:sldId id="316" r:id="rId101"/>
    <p:sldId id="317" r:id="rId102"/>
    <p:sldId id="318" r:id="rId103"/>
    <p:sldId id="319" r:id="rId104"/>
    <p:sldId id="320" r:id="rId105"/>
    <p:sldId id="366" r:id="rId10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0356F-EF38-4326-9141-F6F03B9F042D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CAA9C-B9B3-4709-9737-E216C81F98F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F1E1E6-8559-4741-9908-7D4907948ADA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5A7F41-AC19-4703-BBD6-FB928DCD54BC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CAA9C-B9B3-4709-9737-E216C81F98F0}" type="slidenum">
              <a:rPr lang="cs-CZ" smtClean="0"/>
              <a:pPr/>
              <a:t>72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351E9C2-20E2-467B-AFB6-BD4DCB20CE2E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1CD02-771F-4B66-84A0-36A7D49BE64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C52D4-5E19-45D2-9AB8-71F0DEF9398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D4CB3-8549-4D51-BA49-7B8D67E9D87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252E1-D973-4D8F-8E6D-875F83884DF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23.5.2008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5.jpe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94.png"/><Relationship Id="rId4" Type="http://schemas.openxmlformats.org/officeDocument/2006/relationships/image" Target="../media/image96.png"/><Relationship Id="rId9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Artroskopie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Hudeček F., Novotný M</a:t>
            </a:r>
            <a:r>
              <a:rPr lang="cs-CZ" dirty="0" smtClean="0"/>
              <a:t>.</a:t>
            </a:r>
          </a:p>
          <a:p>
            <a:r>
              <a:rPr lang="cs-CZ" sz="2000" dirty="0" err="1" smtClean="0"/>
              <a:t>I</a:t>
            </a:r>
            <a:r>
              <a:rPr lang="cs-CZ" sz="2000" dirty="0" smtClean="0"/>
              <a:t>.Ortopedická klinika LF MU, FN U Sv. Anny v Brně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Artroskopie - rizika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sz="2800" dirty="0" err="1" smtClean="0"/>
              <a:t>Intraartikulární</a:t>
            </a:r>
            <a:r>
              <a:rPr lang="cs-CZ" sz="2800" dirty="0" smtClean="0"/>
              <a:t> operace » infekce</a:t>
            </a:r>
            <a:endParaRPr lang="en-GB" sz="2800" dirty="0" smtClean="0"/>
          </a:p>
          <a:p>
            <a:pPr>
              <a:lnSpc>
                <a:spcPct val="110000"/>
              </a:lnSpc>
            </a:pPr>
            <a:r>
              <a:rPr lang="cs-CZ" sz="2800" dirty="0" smtClean="0"/>
              <a:t>Turniket (</a:t>
            </a:r>
            <a:r>
              <a:rPr lang="cs-CZ" sz="2800" dirty="0" err="1" smtClean="0"/>
              <a:t>bezkreví</a:t>
            </a:r>
            <a:r>
              <a:rPr lang="cs-CZ" sz="2800" dirty="0" smtClean="0"/>
              <a:t> › 60 min) » TEN </a:t>
            </a:r>
            <a:endParaRPr lang="en-GB" sz="2800" dirty="0" smtClean="0"/>
          </a:p>
          <a:p>
            <a:pPr>
              <a:lnSpc>
                <a:spcPct val="110000"/>
              </a:lnSpc>
            </a:pPr>
            <a:r>
              <a:rPr lang="cs-CZ" sz="2800" dirty="0" smtClean="0"/>
              <a:t>Lokalizace ASK portů „naslepo“ » poranění okolních struktur</a:t>
            </a:r>
            <a:endParaRPr lang="en-GB" sz="2800" dirty="0" smtClean="0"/>
          </a:p>
          <a:p>
            <a:pPr>
              <a:lnSpc>
                <a:spcPct val="110000"/>
              </a:lnSpc>
            </a:pPr>
            <a:r>
              <a:rPr lang="cs-CZ" sz="2800" dirty="0" smtClean="0"/>
              <a:t>Orientace v kloubu – triangulace » délka operace</a:t>
            </a:r>
            <a:endParaRPr lang="en-GB" sz="2800" dirty="0" smtClean="0"/>
          </a:p>
          <a:p>
            <a:pPr>
              <a:lnSpc>
                <a:spcPct val="110000"/>
              </a:lnSpc>
            </a:pPr>
            <a:r>
              <a:rPr lang="cs-CZ" sz="2800" dirty="0" smtClean="0"/>
              <a:t>Komplikované instrumentarium</a:t>
            </a:r>
            <a:endParaRPr lang="en-GB" sz="2800" dirty="0" smtClean="0"/>
          </a:p>
          <a:p>
            <a:pPr>
              <a:lnSpc>
                <a:spcPct val="110000"/>
              </a:lnSpc>
            </a:pPr>
            <a:r>
              <a:rPr lang="cs-CZ" sz="2800" dirty="0" smtClean="0"/>
              <a:t>Rekonstrukční a revizní operace</a:t>
            </a:r>
            <a:endParaRPr lang="en-GB" sz="2800" dirty="0" smtClean="0"/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4643446"/>
            <a:ext cx="2486025" cy="174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142984"/>
            <a:ext cx="2257422" cy="1448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Vyšetření </a:t>
            </a:r>
            <a:r>
              <a:rPr lang="cs-CZ" dirty="0" err="1" smtClean="0"/>
              <a:t>hlezna</a:t>
            </a:r>
            <a:endParaRPr lang="cs-CZ" dirty="0"/>
          </a:p>
        </p:txBody>
      </p:sp>
      <p:sp>
        <p:nvSpPr>
          <p:cNvPr id="6451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Anamnéza  </a:t>
            </a:r>
            <a:r>
              <a:rPr lang="cs-CZ" sz="1800" smtClean="0"/>
              <a:t>- mechanismus úrazu je kombinace addukčního, vnitřně rotačního a plantiflexního násilí, otok – jak rychle, kde, okamžitý hematom, prasknutí, pokračování v činnosti</a:t>
            </a:r>
          </a:p>
          <a:p>
            <a:pPr eaLnBrk="1" hangingPunct="1"/>
            <a:r>
              <a:rPr lang="cs-CZ" smtClean="0"/>
              <a:t>Klinické vyšetření – </a:t>
            </a:r>
            <a:r>
              <a:rPr lang="cs-CZ" sz="1800" smtClean="0"/>
              <a:t>inspekce a palpace </a:t>
            </a:r>
          </a:p>
          <a:p>
            <a:pPr eaLnBrk="1" hangingPunct="1"/>
            <a:r>
              <a:rPr lang="cs-CZ" smtClean="0"/>
              <a:t>RTG + držené snímky – </a:t>
            </a:r>
            <a:r>
              <a:rPr lang="cs-CZ" sz="1800" smtClean="0"/>
              <a:t>v lok anestezii, lékař, AP – inverze (absolutně &gt; 10st, rozdíl &gt;6 st.), everzne (&gt;10 st.) zevní rotace ( hl. porce delt.vaz &gt;3 st.), boční – zadopřední posun talu</a:t>
            </a:r>
          </a:p>
          <a:p>
            <a:pPr eaLnBrk="1" hangingPunct="1"/>
            <a:r>
              <a:rPr lang="cs-CZ" smtClean="0"/>
              <a:t>Ultrasonografie</a:t>
            </a:r>
          </a:p>
          <a:p>
            <a:pPr eaLnBrk="1" hangingPunct="1"/>
            <a:r>
              <a:rPr lang="cs-CZ" smtClean="0"/>
              <a:t>MRI</a:t>
            </a:r>
          </a:p>
          <a:p>
            <a:pPr eaLnBrk="1" hangingPunct="1"/>
            <a:endParaRPr lang="cs-CZ" sz="1800" smtClean="0"/>
          </a:p>
        </p:txBody>
      </p:sp>
      <p:pic>
        <p:nvPicPr>
          <p:cNvPr id="64516" name="Picture 2" descr="K:\P513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8" y="4429125"/>
            <a:ext cx="463867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Terapie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84313"/>
            <a:ext cx="6983412" cy="51133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Konzervativní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800" smtClean="0"/>
              <a:t>I.C.E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800" smtClean="0"/>
              <a:t>ortéza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800" smtClean="0"/>
              <a:t>funkční léčba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800" smtClean="0"/>
              <a:t>enzymoterapie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800" smtClean="0"/>
              <a:t>fyzikální léčba – kontr. koupele, 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800" smtClean="0"/>
              <a:t>časná RHB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sz="2800" smtClean="0"/>
              <a:t>strečing AŠ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sz="2800" smtClean="0"/>
              <a:t>posilování dynamických stabilizátorů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sz="2800" smtClean="0"/>
              <a:t>posilování krátkých svalů nohy</a:t>
            </a:r>
          </a:p>
        </p:txBody>
      </p:sp>
      <p:pic>
        <p:nvPicPr>
          <p:cNvPr id="65540" name="Picture 4" descr="stre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628775"/>
            <a:ext cx="230505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bala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4581525"/>
            <a:ext cx="13525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 descr="therab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2925" y="549275"/>
            <a:ext cx="1639888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7" descr="w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63" y="2500313"/>
            <a:ext cx="164147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Terapie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173538" cy="41148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Operační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nestabilní hlezna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ruptura 2 – 3 vazů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indikace je kontroverzní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sutura, reinzerce pomocí kotviček</a:t>
            </a:r>
          </a:p>
        </p:txBody>
      </p:sp>
      <p:pic>
        <p:nvPicPr>
          <p:cNvPr id="66564" name="Picture 4" descr="Dist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2492375"/>
            <a:ext cx="374332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7625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Chronická instabilita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/>
              <a:t>ortéza, RHB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operační řešení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rekonstrukce LFTA, LFC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plastiky pomocí fascia lata, šlachy peroneus brevis</a:t>
            </a:r>
          </a:p>
          <a:p>
            <a:pPr marL="1133856" lvl="2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cs-CZ"/>
              <a:t>Watson – Jones</a:t>
            </a:r>
          </a:p>
          <a:p>
            <a:pPr marL="1133856" lvl="2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cs-CZ"/>
              <a:t>Evans</a:t>
            </a:r>
          </a:p>
        </p:txBody>
      </p:sp>
      <p:pic>
        <p:nvPicPr>
          <p:cNvPr id="67588" name="Picture 2" descr="K:\P5130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571875"/>
            <a:ext cx="2595562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Impingement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1700213"/>
            <a:ext cx="2657475" cy="2409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7772400" cy="4114800"/>
          </a:xfrm>
        </p:spPr>
        <p:txBody>
          <a:bodyPr/>
          <a:lstStyle/>
          <a:p>
            <a:pPr eaLnBrk="1" hangingPunct="1"/>
            <a:r>
              <a:rPr lang="cs-CZ" smtClean="0"/>
              <a:t>následek distorze hlezna</a:t>
            </a:r>
          </a:p>
          <a:p>
            <a:pPr eaLnBrk="1" hangingPunct="1"/>
            <a:r>
              <a:rPr lang="cs-CZ" smtClean="0"/>
              <a:t>nejčastěji anterolaterálně</a:t>
            </a:r>
          </a:p>
          <a:p>
            <a:pPr eaLnBrk="1" hangingPunct="1"/>
            <a:r>
              <a:rPr lang="cs-CZ" smtClean="0"/>
              <a:t>bolesti při zátěži</a:t>
            </a:r>
          </a:p>
          <a:p>
            <a:pPr eaLnBrk="1" hangingPunct="1"/>
            <a:r>
              <a:rPr lang="cs-CZ" smtClean="0"/>
              <a:t>ASK revize + debridement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4292600"/>
            <a:ext cx="7234238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ASK déza hlezna</a:t>
            </a:r>
          </a:p>
        </p:txBody>
      </p:sp>
      <p:pic>
        <p:nvPicPr>
          <p:cNvPr id="42803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1472" y="1428736"/>
            <a:ext cx="3810000" cy="3810000"/>
          </a:xfrm>
          <a:noFill/>
          <a:ln/>
        </p:spPr>
      </p:pic>
      <p:pic>
        <p:nvPicPr>
          <p:cNvPr id="428041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3438" y="1357298"/>
            <a:ext cx="3810000" cy="3810000"/>
          </a:xfrm>
          <a:noFill/>
          <a:ln/>
        </p:spPr>
      </p:pic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3000364" y="4354513"/>
          <a:ext cx="2593975" cy="2503487"/>
        </p:xfrm>
        <a:graphic>
          <a:graphicData uri="http://schemas.openxmlformats.org/presentationml/2006/ole">
            <p:oleObj spid="_x0000_s100354" name="Fotografie" r:id="rId5" imgW="5342857" imgH="53047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Artoskopie</a:t>
            </a:r>
            <a:r>
              <a:rPr lang="cs-CZ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- komplikace</a:t>
            </a:r>
            <a:endParaRPr lang="en-GB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celkové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místní</a:t>
            </a:r>
            <a:endParaRPr lang="cs-CZ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dirty="0" smtClean="0"/>
              <a:t>extrémně </a:t>
            </a:r>
            <a:r>
              <a:rPr lang="cs-CZ" dirty="0"/>
              <a:t>vzácné</a:t>
            </a:r>
            <a:endParaRPr lang="en-GB" dirty="0"/>
          </a:p>
          <a:p>
            <a:r>
              <a:rPr lang="cs-CZ" dirty="0"/>
              <a:t>kratší operace bez velké krevní ztráty</a:t>
            </a:r>
            <a:endParaRPr lang="en-GB" dirty="0"/>
          </a:p>
          <a:p>
            <a:r>
              <a:rPr lang="cs-CZ" dirty="0"/>
              <a:t>vzít do úvahy </a:t>
            </a:r>
            <a:r>
              <a:rPr lang="en-GB" dirty="0"/>
              <a:t> </a:t>
            </a:r>
            <a:r>
              <a:rPr lang="cs-CZ" dirty="0"/>
              <a:t>při</a:t>
            </a:r>
            <a:r>
              <a:rPr lang="cs-CZ" dirty="0">
                <a:solidFill>
                  <a:srgbClr val="FF3300"/>
                </a:solidFill>
              </a:rPr>
              <a:t> </a:t>
            </a:r>
            <a:r>
              <a:rPr lang="cs-CZ" dirty="0"/>
              <a:t>indikaci operace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65892" name="Rectangle 4"/>
          <p:cNvSpPr>
            <a:spLocks noGrp="1" noChangeArrowheads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nervově </a:t>
            </a:r>
            <a:r>
              <a:rPr lang="cs-CZ" dirty="0"/>
              <a:t>– cévní poranění</a:t>
            </a:r>
            <a:endParaRPr lang="en-GB" dirty="0"/>
          </a:p>
          <a:p>
            <a:r>
              <a:rPr lang="cs-CZ" dirty="0"/>
              <a:t>cévní – tromboflebitida, hluboká žilní trombóza</a:t>
            </a:r>
            <a:endParaRPr lang="en-GB" dirty="0"/>
          </a:p>
          <a:p>
            <a:r>
              <a:rPr lang="cs-CZ" dirty="0"/>
              <a:t>hojení – sekrece, výpotky, granulomy</a:t>
            </a:r>
          </a:p>
          <a:p>
            <a:r>
              <a:rPr lang="cs-CZ" dirty="0"/>
              <a:t>infekce</a:t>
            </a:r>
            <a:endParaRPr lang="en-GB" dirty="0"/>
          </a:p>
          <a:p>
            <a:endParaRPr lang="en-GB" dirty="0"/>
          </a:p>
        </p:txBody>
      </p:sp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4500570"/>
            <a:ext cx="185241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Artroskopie kolene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Nejčastěji indikovaná a nejvíce propracovaná technika</a:t>
            </a:r>
          </a:p>
          <a:p>
            <a:r>
              <a:rPr lang="cs-CZ" dirty="0" smtClean="0"/>
              <a:t>Indikace: - poranění menisků</a:t>
            </a:r>
          </a:p>
          <a:p>
            <a:pPr>
              <a:buNone/>
            </a:pPr>
            <a:r>
              <a:rPr lang="cs-CZ" dirty="0" smtClean="0"/>
              <a:t>                    - poranění vazů</a:t>
            </a:r>
          </a:p>
          <a:p>
            <a:pPr>
              <a:buNone/>
            </a:pPr>
            <a:r>
              <a:rPr lang="cs-CZ" dirty="0" smtClean="0"/>
              <a:t>                    - poranění chrupavky</a:t>
            </a:r>
          </a:p>
          <a:p>
            <a:pPr>
              <a:buNone/>
            </a:pPr>
            <a:r>
              <a:rPr lang="cs-CZ" dirty="0" smtClean="0"/>
              <a:t>                    - </a:t>
            </a:r>
            <a:r>
              <a:rPr lang="cs-CZ" dirty="0" err="1" smtClean="0"/>
              <a:t>hyperprese</a:t>
            </a:r>
            <a:r>
              <a:rPr lang="cs-CZ" dirty="0" smtClean="0"/>
              <a:t> pately</a:t>
            </a:r>
          </a:p>
          <a:p>
            <a:pPr>
              <a:buNone/>
            </a:pPr>
            <a:r>
              <a:rPr lang="cs-CZ" dirty="0" smtClean="0"/>
              <a:t>                    - volné kloubní tělesa</a:t>
            </a:r>
          </a:p>
          <a:p>
            <a:pPr>
              <a:buNone/>
            </a:pPr>
            <a:r>
              <a:rPr lang="cs-CZ" dirty="0" smtClean="0"/>
              <a:t>                    - </a:t>
            </a:r>
            <a:r>
              <a:rPr lang="cs-CZ" dirty="0" err="1" smtClean="0"/>
              <a:t>artrofibróza</a:t>
            </a:r>
            <a:r>
              <a:rPr lang="cs-CZ" dirty="0" smtClean="0"/>
              <a:t>, </a:t>
            </a:r>
            <a:r>
              <a:rPr lang="cs-CZ" dirty="0" err="1" smtClean="0"/>
              <a:t>synovialitida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- </a:t>
            </a:r>
            <a:r>
              <a:rPr lang="cs-CZ" dirty="0" err="1" smtClean="0"/>
              <a:t>intraartikulární</a:t>
            </a:r>
            <a:r>
              <a:rPr lang="cs-CZ" dirty="0" smtClean="0"/>
              <a:t> fraktura   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Hemartros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Tx/>
              <a:buChar char="•"/>
            </a:pPr>
            <a:r>
              <a:rPr lang="cs-CZ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často kombinovaná poranění</a:t>
            </a:r>
          </a:p>
          <a:p>
            <a:pPr lvl="1"/>
            <a:r>
              <a:rPr lang="cs-CZ" dirty="0" smtClean="0"/>
              <a:t>luxace nebo subluxace pately</a:t>
            </a:r>
          </a:p>
          <a:p>
            <a:pPr lvl="1"/>
            <a:r>
              <a:rPr lang="cs-CZ" dirty="0" smtClean="0"/>
              <a:t>poškození chrupavky – </a:t>
            </a:r>
            <a:r>
              <a:rPr lang="cs-CZ" dirty="0" err="1" smtClean="0"/>
              <a:t>transchondrální</a:t>
            </a:r>
            <a:r>
              <a:rPr lang="cs-CZ" dirty="0" smtClean="0"/>
              <a:t> a </a:t>
            </a:r>
            <a:r>
              <a:rPr lang="cs-CZ" dirty="0" err="1" smtClean="0"/>
              <a:t>osteochondrální</a:t>
            </a:r>
            <a:r>
              <a:rPr lang="cs-CZ" dirty="0" smtClean="0"/>
              <a:t> fraktury</a:t>
            </a:r>
          </a:p>
          <a:p>
            <a:pPr lvl="1"/>
            <a:r>
              <a:rPr lang="cs-CZ" dirty="0" smtClean="0"/>
              <a:t>ruptury menisků</a:t>
            </a:r>
          </a:p>
          <a:p>
            <a:pPr lvl="1"/>
            <a:r>
              <a:rPr lang="cs-CZ" dirty="0" smtClean="0"/>
              <a:t>ruptury vazů</a:t>
            </a:r>
            <a:endParaRPr lang="cs-CZ" dirty="0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4429124" y="3786190"/>
          <a:ext cx="3570442" cy="2500330"/>
        </p:xfrm>
        <a:graphic>
          <a:graphicData uri="http://schemas.openxmlformats.org/presentationml/2006/ole">
            <p:oleObj spid="_x0000_s19458" name="Rastrový obrázek" r:id="rId3" imgW="5401429" imgH="4334480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Hemartros</a:t>
            </a:r>
            <a:r>
              <a:rPr lang="cs-CZ" dirty="0" smtClean="0"/>
              <a:t> - vyšetření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anamnéza</a:t>
            </a:r>
          </a:p>
          <a:p>
            <a:r>
              <a:rPr lang="cs-CZ" dirty="0" smtClean="0"/>
              <a:t>klinické vyšetření</a:t>
            </a:r>
          </a:p>
          <a:p>
            <a:r>
              <a:rPr lang="cs-CZ" dirty="0" smtClean="0"/>
              <a:t>punkce - krev = </a:t>
            </a:r>
            <a:r>
              <a:rPr lang="cs-CZ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hemartros</a:t>
            </a:r>
            <a:endParaRPr lang="cs-CZ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cs-CZ" dirty="0" smtClean="0"/>
              <a:t>mastná oka ?</a:t>
            </a:r>
          </a:p>
          <a:p>
            <a:r>
              <a:rPr lang="cs-CZ" dirty="0" smtClean="0"/>
              <a:t>RTG - vyloučit poranění skeletu</a:t>
            </a:r>
          </a:p>
          <a:p>
            <a:r>
              <a:rPr lang="cs-CZ" dirty="0" smtClean="0"/>
              <a:t>MRI, USG - omezený význam, falešně pozitivní i negativní nálezy</a:t>
            </a:r>
          </a:p>
          <a:p>
            <a:endParaRPr lang="cs-CZ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1357298"/>
            <a:ext cx="1812925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Klinické vyšetření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Postranní vazy – </a:t>
            </a:r>
            <a:r>
              <a:rPr lang="cs-CZ" dirty="0" err="1" smtClean="0"/>
              <a:t>varus</a:t>
            </a:r>
            <a:r>
              <a:rPr lang="cs-CZ" dirty="0" smtClean="0"/>
              <a:t> x </a:t>
            </a:r>
            <a:r>
              <a:rPr lang="cs-CZ" dirty="0" err="1" smtClean="0"/>
              <a:t>valgus</a:t>
            </a:r>
            <a:r>
              <a:rPr lang="cs-CZ" dirty="0" smtClean="0"/>
              <a:t> stress test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Zkřížené vazy – přední x zadní zásuvka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smtClean="0"/>
              <a:t>                               - </a:t>
            </a:r>
            <a:r>
              <a:rPr lang="cs-CZ" dirty="0" err="1" smtClean="0"/>
              <a:t>Lachmanův</a:t>
            </a:r>
            <a:r>
              <a:rPr lang="cs-CZ" dirty="0" smtClean="0"/>
              <a:t> test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smtClean="0"/>
              <a:t>                               - pivot </a:t>
            </a:r>
            <a:r>
              <a:rPr lang="cs-CZ" dirty="0" err="1" smtClean="0"/>
              <a:t>shift</a:t>
            </a:r>
            <a:r>
              <a:rPr lang="cs-CZ" dirty="0" smtClean="0"/>
              <a:t> test 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Menisky – </a:t>
            </a:r>
            <a:r>
              <a:rPr lang="cs-CZ" dirty="0" err="1" smtClean="0"/>
              <a:t>Mc</a:t>
            </a:r>
            <a:r>
              <a:rPr lang="cs-CZ" dirty="0" smtClean="0"/>
              <a:t> </a:t>
            </a:r>
            <a:r>
              <a:rPr lang="cs-CZ" dirty="0" err="1" smtClean="0"/>
              <a:t>Murry</a:t>
            </a:r>
            <a:r>
              <a:rPr lang="cs-CZ" dirty="0" smtClean="0"/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smtClean="0"/>
              <a:t>                        - </a:t>
            </a:r>
            <a:r>
              <a:rPr lang="cs-CZ" dirty="0" err="1" smtClean="0"/>
              <a:t>Steinmann</a:t>
            </a:r>
            <a:r>
              <a:rPr lang="cs-CZ" dirty="0" smtClean="0"/>
              <a:t> I., II.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smtClean="0"/>
              <a:t>                        - </a:t>
            </a:r>
            <a:r>
              <a:rPr lang="cs-CZ" dirty="0" err="1" smtClean="0"/>
              <a:t>Bragard</a:t>
            </a:r>
            <a:endParaRPr lang="cs-CZ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smtClean="0"/>
              <a:t>                        - </a:t>
            </a:r>
            <a:r>
              <a:rPr lang="cs-CZ" dirty="0" err="1" smtClean="0"/>
              <a:t>Böhler</a:t>
            </a:r>
            <a:endParaRPr lang="cs-CZ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smtClean="0"/>
              <a:t>                        - </a:t>
            </a:r>
            <a:r>
              <a:rPr lang="cs-CZ" dirty="0" err="1" smtClean="0"/>
              <a:t>Payer</a:t>
            </a:r>
            <a:endParaRPr lang="cs-CZ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smtClean="0"/>
              <a:t>                        - </a:t>
            </a:r>
            <a:r>
              <a:rPr lang="cs-CZ" dirty="0" err="1" smtClean="0"/>
              <a:t>Appley</a:t>
            </a:r>
            <a:r>
              <a:rPr lang="cs-CZ" dirty="0" smtClean="0"/>
              <a:t> 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Patela  - </a:t>
            </a:r>
            <a:r>
              <a:rPr lang="cs-CZ" dirty="0" err="1" smtClean="0"/>
              <a:t>Zohlen</a:t>
            </a:r>
            <a:endParaRPr lang="cs-CZ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smtClean="0"/>
              <a:t>                    - </a:t>
            </a:r>
            <a:r>
              <a:rPr lang="cs-CZ" dirty="0" err="1" smtClean="0"/>
              <a:t>Farbainkův</a:t>
            </a:r>
            <a:r>
              <a:rPr lang="cs-CZ" dirty="0" smtClean="0"/>
              <a:t> test </a:t>
            </a:r>
            <a:r>
              <a:rPr lang="cs-CZ" dirty="0" err="1" smtClean="0"/>
              <a:t>anxiozity</a:t>
            </a:r>
            <a:endParaRPr lang="cs-CZ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smtClean="0"/>
              <a:t>                    - hoblík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cs-CZ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1714500"/>
            <a:ext cx="2468563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S2400073"/>
          <p:cNvPicPr>
            <a:picLocks noChangeAspect="1" noChangeArrowheads="1"/>
          </p:cNvPicPr>
          <p:nvPr/>
        </p:nvPicPr>
        <p:blipFill>
          <a:blip r:embed="rId3"/>
          <a:srcRect l="17999" r="12000" b="4666"/>
          <a:stretch>
            <a:fillRect/>
          </a:stretch>
        </p:blipFill>
        <p:spPr bwMode="auto">
          <a:xfrm>
            <a:off x="5857875" y="3571875"/>
            <a:ext cx="2913063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6932612" cy="944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Instabilita anteromediální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447800"/>
            <a:ext cx="7237413" cy="1143000"/>
          </a:xfrm>
        </p:spPr>
        <p:txBody>
          <a:bodyPr>
            <a:normAutofit fontScale="92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/>
              <a:t>v praxi nejčastější typ instability kolena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/>
              <a:t>následek páčení do valgozity – unhappy trias</a:t>
            </a:r>
          </a:p>
        </p:txBody>
      </p:sp>
      <p:pic>
        <p:nvPicPr>
          <p:cNvPr id="25604" name="Picture 4" descr="S24000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6250" t="11111" b="29166"/>
          <a:stretch>
            <a:fillRect/>
          </a:stretch>
        </p:blipFill>
        <p:spPr>
          <a:xfrm>
            <a:off x="1714500" y="3000375"/>
            <a:ext cx="5857875" cy="2767013"/>
          </a:xfrm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057400" y="6019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latin typeface="Times New Roman" pitchFamily="18" charset="0"/>
              </a:rPr>
              <a:t>valgus stress test    +    přední zásuvka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6934200" cy="8397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Menisky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214438"/>
            <a:ext cx="7602537" cy="3160712"/>
          </a:xfrm>
        </p:spPr>
        <p:txBody>
          <a:bodyPr/>
          <a:lstStyle/>
          <a:p>
            <a:pPr eaLnBrk="1" hangingPunct="1"/>
            <a:r>
              <a:rPr lang="cs-CZ" sz="2400" smtClean="0"/>
              <a:t>Mediální + laterální</a:t>
            </a:r>
          </a:p>
          <a:p>
            <a:pPr eaLnBrk="1" hangingPunct="1"/>
            <a:r>
              <a:rPr lang="cs-CZ" sz="2400" smtClean="0"/>
              <a:t>Vazivová chrupavka – vysoká elasticita</a:t>
            </a:r>
          </a:p>
          <a:p>
            <a:pPr eaLnBrk="1" hangingPunct="1"/>
            <a:r>
              <a:rPr lang="cs-CZ" sz="2400" smtClean="0"/>
              <a:t>3 zóny podle množství cévního zásobení :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2400" smtClean="0"/>
              <a:t> - </a:t>
            </a:r>
            <a:r>
              <a:rPr lang="cs-CZ" sz="2400" b="1" smtClean="0">
                <a:solidFill>
                  <a:srgbClr val="FF0000"/>
                </a:solidFill>
              </a:rPr>
              <a:t>Červená zóna </a:t>
            </a:r>
            <a:r>
              <a:rPr lang="cs-CZ" sz="2400" smtClean="0"/>
              <a:t>– parakapsulární - cévně zásobená - šance k přihojení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2400" smtClean="0"/>
              <a:t> - </a:t>
            </a:r>
            <a:r>
              <a:rPr lang="cs-CZ" sz="2400" b="1" smtClean="0">
                <a:solidFill>
                  <a:srgbClr val="FF0000"/>
                </a:solidFill>
              </a:rPr>
              <a:t>Červeno-bílá zóna </a:t>
            </a:r>
            <a:r>
              <a:rPr lang="cs-CZ" sz="2400" smtClean="0"/>
              <a:t>– střední třetina menisku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2400" smtClean="0"/>
              <a:t> - </a:t>
            </a:r>
            <a:r>
              <a:rPr lang="cs-CZ" sz="2400" b="1" smtClean="0">
                <a:solidFill>
                  <a:srgbClr val="FF0000"/>
                </a:solidFill>
              </a:rPr>
              <a:t>Bílá zóna </a:t>
            </a:r>
          </a:p>
          <a:p>
            <a:pPr eaLnBrk="1" hangingPunct="1">
              <a:buFontTx/>
              <a:buChar char="-"/>
            </a:pPr>
            <a:endParaRPr lang="cs-CZ" sz="2400" smtClean="0"/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142875"/>
            <a:ext cx="273526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4429125"/>
            <a:ext cx="3000375" cy="2071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5062" name="Picture 2" descr="K:\P51300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357688"/>
            <a:ext cx="3286125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85728"/>
            <a:ext cx="7986714" cy="1077915"/>
          </a:xfrm>
        </p:spPr>
        <p:txBody>
          <a:bodyPr>
            <a:norm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Funkce menisků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55333" name="Picture 5" descr="Koleno menisk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7686" y="1714488"/>
            <a:ext cx="3454402" cy="1933631"/>
          </a:xfrm>
          <a:noFill/>
          <a:ln/>
        </p:spPr>
      </p:pic>
      <p:sp>
        <p:nvSpPr>
          <p:cNvPr id="35533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28596" y="1857364"/>
            <a:ext cx="4032250" cy="2882899"/>
          </a:xfrm>
        </p:spPr>
        <p:txBody>
          <a:bodyPr>
            <a:normAutofit/>
          </a:bodyPr>
          <a:lstStyle/>
          <a:p>
            <a:r>
              <a:rPr lang="cs-CZ" sz="2400" dirty="0"/>
              <a:t>nárazník</a:t>
            </a:r>
          </a:p>
          <a:p>
            <a:r>
              <a:rPr lang="cs-CZ" sz="2400" dirty="0"/>
              <a:t>stabilizátor</a:t>
            </a:r>
          </a:p>
          <a:p>
            <a:r>
              <a:rPr lang="cs-CZ" sz="2400" dirty="0"/>
              <a:t>vyrovnávač kloubních </a:t>
            </a:r>
            <a:r>
              <a:rPr lang="cs-CZ" sz="2400" dirty="0" smtClean="0"/>
              <a:t>ploch</a:t>
            </a:r>
          </a:p>
          <a:p>
            <a:r>
              <a:rPr lang="cs-CZ" sz="2400" dirty="0" smtClean="0"/>
              <a:t>rozdělovač kloubní tekutiny</a:t>
            </a:r>
          </a:p>
          <a:p>
            <a:pPr>
              <a:buNone/>
            </a:pPr>
            <a:endParaRPr lang="cs-CZ" sz="2400" dirty="0"/>
          </a:p>
        </p:txBody>
      </p:sp>
      <p:sp>
        <p:nvSpPr>
          <p:cNvPr id="35533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0" y="4572000"/>
            <a:ext cx="6858000" cy="1584325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LM </a:t>
            </a:r>
            <a:r>
              <a:rPr lang="cs-CZ" sz="2400" dirty="0"/>
              <a:t>– </a:t>
            </a:r>
            <a:r>
              <a:rPr lang="cs-CZ" sz="2400" dirty="0" smtClean="0"/>
              <a:t> dva úpony (přední a zadní roh)</a:t>
            </a:r>
          </a:p>
          <a:p>
            <a:pPr>
              <a:buNone/>
            </a:pPr>
            <a:r>
              <a:rPr lang="cs-CZ" sz="2400" dirty="0" smtClean="0"/>
              <a:t>            - mobilnější » méně často poraněný</a:t>
            </a:r>
            <a:endParaRPr lang="cs-CZ" sz="2400" dirty="0"/>
          </a:p>
          <a:p>
            <a:r>
              <a:rPr lang="cs-CZ" sz="2400" dirty="0"/>
              <a:t>MM </a:t>
            </a:r>
            <a:r>
              <a:rPr lang="cs-CZ" sz="2400" dirty="0" smtClean="0"/>
              <a:t>– tři úpony ( + střední část menisku)</a:t>
            </a:r>
          </a:p>
          <a:p>
            <a:pPr>
              <a:buNone/>
            </a:pPr>
            <a:r>
              <a:rPr lang="cs-CZ" sz="2400" dirty="0" smtClean="0"/>
              <a:t>            – méně pohyblivý » </a:t>
            </a:r>
            <a:r>
              <a:rPr lang="cs-CZ" sz="2400" dirty="0"/>
              <a:t>zranitelnější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Menisky – typy ruptur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Podélná (longitudinální) </a:t>
            </a:r>
          </a:p>
          <a:p>
            <a:pPr>
              <a:buNone/>
            </a:pPr>
            <a:r>
              <a:rPr lang="cs-CZ" dirty="0" smtClean="0"/>
              <a:t>     - ucho od koše</a:t>
            </a:r>
          </a:p>
          <a:p>
            <a:r>
              <a:rPr lang="cs-CZ" dirty="0" smtClean="0"/>
              <a:t>Příčná (radiální)</a:t>
            </a:r>
          </a:p>
          <a:p>
            <a:r>
              <a:rPr lang="cs-CZ" dirty="0" smtClean="0"/>
              <a:t>Laloková – typ papouščího zobáku</a:t>
            </a:r>
          </a:p>
          <a:p>
            <a:r>
              <a:rPr lang="cs-CZ" dirty="0" smtClean="0"/>
              <a:t>Horizontální – nejčastěji na degenerativním podkladu</a:t>
            </a:r>
          </a:p>
          <a:p>
            <a:r>
              <a:rPr lang="cs-CZ" dirty="0" smtClean="0"/>
              <a:t>Neúplné ruptury</a:t>
            </a:r>
            <a:endParaRPr lang="cs-CZ" dirty="0"/>
          </a:p>
        </p:txBody>
      </p:sp>
      <p:pic>
        <p:nvPicPr>
          <p:cNvPr id="5" name="Picture 4" descr="S2400065"/>
          <p:cNvPicPr>
            <a:picLocks noChangeAspect="1" noChangeArrowheads="1"/>
          </p:cNvPicPr>
          <p:nvPr/>
        </p:nvPicPr>
        <p:blipFill>
          <a:blip r:embed="rId2" cstate="print"/>
          <a:srcRect l="6000" t="2000" r="12000" b="10001"/>
          <a:stretch>
            <a:fillRect/>
          </a:stretch>
        </p:blipFill>
        <p:spPr bwMode="auto">
          <a:xfrm>
            <a:off x="5786446" y="1214422"/>
            <a:ext cx="2500330" cy="193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4572008"/>
            <a:ext cx="2334071" cy="1571636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5143512"/>
            <a:ext cx="259350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4143380"/>
            <a:ext cx="1944687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5500702"/>
            <a:ext cx="194468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1805 </a:t>
            </a:r>
            <a:r>
              <a:rPr lang="cs-CZ" dirty="0" err="1" smtClean="0"/>
              <a:t>Bozzini</a:t>
            </a:r>
            <a:r>
              <a:rPr lang="cs-CZ" dirty="0" smtClean="0"/>
              <a:t> (Frankfurt) – </a:t>
            </a:r>
            <a:r>
              <a:rPr lang="cs-CZ" dirty="0" err="1" smtClean="0"/>
              <a:t>intraartikulární</a:t>
            </a:r>
            <a:r>
              <a:rPr lang="cs-CZ" dirty="0" smtClean="0"/>
              <a:t> vyšetření kloubu pomocí přístroje osvětleného svíčkou</a:t>
            </a:r>
          </a:p>
          <a:p>
            <a:r>
              <a:rPr lang="cs-CZ" dirty="0" smtClean="0"/>
              <a:t>1918 </a:t>
            </a:r>
            <a:r>
              <a:rPr lang="cs-CZ" dirty="0" err="1" smtClean="0"/>
              <a:t>Takagi</a:t>
            </a:r>
            <a:r>
              <a:rPr lang="cs-CZ" dirty="0" smtClean="0"/>
              <a:t> (Tokio) -  pomocí cystoskopu vyšetřil kadaverózní koleno</a:t>
            </a:r>
          </a:p>
          <a:p>
            <a:r>
              <a:rPr lang="cs-CZ" dirty="0" smtClean="0"/>
              <a:t>1931 </a:t>
            </a:r>
            <a:r>
              <a:rPr lang="cs-CZ" dirty="0" err="1" smtClean="0"/>
              <a:t>Burman</a:t>
            </a:r>
            <a:r>
              <a:rPr lang="cs-CZ" dirty="0" smtClean="0"/>
              <a:t>  (New York)  - referuje o snadnosti artroskopie u prostorného ramene</a:t>
            </a:r>
          </a:p>
          <a:p>
            <a:r>
              <a:rPr lang="cs-CZ" dirty="0" smtClean="0"/>
              <a:t>1953 </a:t>
            </a:r>
            <a:r>
              <a:rPr lang="cs-CZ" dirty="0" err="1" smtClean="0"/>
              <a:t>Watanabe</a:t>
            </a:r>
            <a:r>
              <a:rPr lang="cs-CZ" dirty="0" smtClean="0"/>
              <a:t> – první artroskopický atlas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>
            <a:noAutofit/>
          </a:bodyPr>
          <a:lstStyle/>
          <a:p>
            <a:r>
              <a:rPr lang="cs-CZ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Ošetření menisků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66800" y="1219200"/>
            <a:ext cx="2667000" cy="2209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/>
              <a:t>Menisektomie</a:t>
            </a:r>
            <a:endParaRPr lang="cs-CZ"/>
          </a:p>
          <a:p>
            <a:r>
              <a:rPr lang="cs-CZ"/>
              <a:t>parciální</a:t>
            </a:r>
          </a:p>
          <a:p>
            <a:r>
              <a:rPr lang="cs-CZ"/>
              <a:t>subtotální</a:t>
            </a:r>
          </a:p>
          <a:p>
            <a:r>
              <a:rPr lang="cs-CZ"/>
              <a:t>totální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486400" y="1219200"/>
            <a:ext cx="2590800" cy="2209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/>
              <a:t>Meniskopexe</a:t>
            </a:r>
          </a:p>
          <a:p>
            <a:r>
              <a:rPr lang="cs-CZ"/>
              <a:t>outside-in</a:t>
            </a:r>
          </a:p>
          <a:p>
            <a:r>
              <a:rPr lang="cs-CZ"/>
              <a:t>inside-out</a:t>
            </a:r>
          </a:p>
          <a:p>
            <a:r>
              <a:rPr lang="cs-CZ"/>
              <a:t>all-inside</a:t>
            </a:r>
          </a:p>
        </p:txBody>
      </p:sp>
      <p:pic>
        <p:nvPicPr>
          <p:cNvPr id="3573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657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7382" name="Text Box 6"/>
          <p:cNvSpPr txBox="1">
            <a:spLocks noChangeArrowheads="1"/>
          </p:cNvSpPr>
          <p:nvPr/>
        </p:nvSpPr>
        <p:spPr bwMode="auto">
          <a:xfrm>
            <a:off x="1219200" y="6096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latin typeface="Times New Roman" pitchFamily="18" charset="0"/>
              </a:rPr>
              <a:t>Punch „v akci“</a:t>
            </a:r>
            <a:endParaRPr lang="cs-CZ" sz="2400">
              <a:latin typeface="Times New Roman" pitchFamily="18" charset="0"/>
            </a:endParaRPr>
          </a:p>
        </p:txBody>
      </p:sp>
      <p:pic>
        <p:nvPicPr>
          <p:cNvPr id="35738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733800"/>
            <a:ext cx="31242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7384" name="Text Box 8"/>
          <p:cNvSpPr txBox="1">
            <a:spLocks noChangeArrowheads="1"/>
          </p:cNvSpPr>
          <p:nvPr/>
        </p:nvSpPr>
        <p:spPr bwMode="auto">
          <a:xfrm>
            <a:off x="5715000" y="60960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latin typeface="Times New Roman" pitchFamily="18" charset="0"/>
              </a:rPr>
              <a:t>Přišitý meniskus</a:t>
            </a:r>
            <a:endParaRPr lang="cs-CZ" sz="24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900" y="739775"/>
            <a:ext cx="6932613" cy="944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Parciální menisektomie</a:t>
            </a:r>
          </a:p>
        </p:txBody>
      </p:sp>
      <p:pic>
        <p:nvPicPr>
          <p:cNvPr id="49155" name="Picture 3" descr="S240009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500" r="4167" b="11111"/>
          <a:stretch>
            <a:fillRect/>
          </a:stretch>
        </p:blipFill>
        <p:spPr>
          <a:xfrm>
            <a:off x="968375" y="2008188"/>
            <a:ext cx="3673475" cy="2284412"/>
          </a:xfrm>
        </p:spPr>
      </p:pic>
      <p:pic>
        <p:nvPicPr>
          <p:cNvPr id="49156" name="Picture 4" descr="S6R00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3429000"/>
            <a:ext cx="49625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71550" y="260350"/>
            <a:ext cx="7340600" cy="8620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Subtotální menisektomie</a:t>
            </a: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484313"/>
            <a:ext cx="3381375" cy="2016125"/>
          </a:xfrm>
        </p:spPr>
      </p:pic>
      <p:pic>
        <p:nvPicPr>
          <p:cNvPr id="5018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40200" y="1484313"/>
            <a:ext cx="2066925" cy="1981200"/>
          </a:xfrm>
        </p:spPr>
      </p:pic>
      <p:pic>
        <p:nvPicPr>
          <p:cNvPr id="5018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516688" y="1484313"/>
            <a:ext cx="1895475" cy="1981200"/>
          </a:xfrm>
        </p:spPr>
      </p:pic>
      <p:pic>
        <p:nvPicPr>
          <p:cNvPr id="50182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395288" y="3949700"/>
            <a:ext cx="3384550" cy="2252663"/>
          </a:xfrm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4005263"/>
            <a:ext cx="409733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ASK meniskopexe</a:t>
            </a:r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60925" y="2998788"/>
            <a:ext cx="3414713" cy="2887662"/>
          </a:xfrm>
        </p:spPr>
      </p:pic>
      <p:pic>
        <p:nvPicPr>
          <p:cNvPr id="5120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71575" y="2270125"/>
            <a:ext cx="3246438" cy="26336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Meniskopexe PDS vláknem</a:t>
            </a:r>
          </a:p>
        </p:txBody>
      </p:sp>
      <p:pic>
        <p:nvPicPr>
          <p:cNvPr id="52227" name="Picture 3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2133600"/>
            <a:ext cx="6270625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404813"/>
            <a:ext cx="6932612" cy="9445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Vazy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524000"/>
            <a:ext cx="7924800" cy="1447800"/>
          </a:xfrm>
        </p:spPr>
        <p:txBody>
          <a:bodyPr>
            <a:normAutofit fontScale="85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/>
              <a:t>důležité statické stabilizátory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/>
              <a:t>insuficience kolenních vazů – chronická </a:t>
            </a:r>
            <a:r>
              <a:rPr lang="cs-CZ" dirty="0" err="1" smtClean="0"/>
              <a:t>instabilita</a:t>
            </a:r>
            <a:endParaRPr lang="cs-CZ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distenze, parciální ruptura, totální ruptura</a:t>
            </a:r>
            <a:r>
              <a:rPr lang="cs-CZ" dirty="0" smtClean="0"/>
              <a:t> postranních nebo zkřížených vazů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cs-CZ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cs-CZ" dirty="0"/>
          </a:p>
        </p:txBody>
      </p:sp>
      <p:pic>
        <p:nvPicPr>
          <p:cNvPr id="26628" name="Picture 4" descr="S2400092"/>
          <p:cNvPicPr>
            <a:picLocks noChangeAspect="1" noChangeArrowheads="1"/>
          </p:cNvPicPr>
          <p:nvPr/>
        </p:nvPicPr>
        <p:blipFill>
          <a:blip r:embed="rId2"/>
          <a:srcRect l="5556" t="1852" r="6944" b="12962"/>
          <a:stretch>
            <a:fillRect/>
          </a:stretch>
        </p:blipFill>
        <p:spPr bwMode="auto">
          <a:xfrm>
            <a:off x="1928813" y="2928938"/>
            <a:ext cx="5400675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Základní anatomické dělení</a:t>
            </a:r>
            <a:endParaRPr lang="cs-CZ" dirty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571500" y="1643063"/>
            <a:ext cx="8229600" cy="4708525"/>
          </a:xfrm>
        </p:spPr>
        <p:txBody>
          <a:bodyPr/>
          <a:lstStyle/>
          <a:p>
            <a:pPr eaLnBrk="1" hangingPunct="1"/>
            <a:r>
              <a:rPr lang="cs-CZ" dirty="0" smtClean="0"/>
              <a:t>Distenze vazu – </a:t>
            </a:r>
            <a:r>
              <a:rPr lang="cs-CZ" dirty="0" smtClean="0"/>
              <a:t>5 %</a:t>
            </a:r>
            <a:endParaRPr lang="cs-CZ" dirty="0" smtClean="0"/>
          </a:p>
          <a:p>
            <a:pPr eaLnBrk="1" hangingPunct="1"/>
            <a:r>
              <a:rPr lang="cs-CZ" dirty="0" smtClean="0"/>
              <a:t>Parciální ruptura vazu</a:t>
            </a:r>
          </a:p>
          <a:p>
            <a:pPr eaLnBrk="1" hangingPunct="1"/>
            <a:r>
              <a:rPr lang="cs-CZ" dirty="0" smtClean="0"/>
              <a:t>Totální ruptura vazu – 30 </a:t>
            </a:r>
            <a:r>
              <a:rPr lang="cs-CZ" dirty="0" smtClean="0"/>
              <a:t>- 40 </a:t>
            </a:r>
            <a:r>
              <a:rPr lang="cs-CZ" dirty="0" smtClean="0"/>
              <a:t>%</a:t>
            </a:r>
            <a:endParaRPr lang="cs-CZ" dirty="0" smtClean="0"/>
          </a:p>
          <a:p>
            <a:pPr eaLnBrk="1" hangingPunct="1">
              <a:buFont typeface="Wingdings 2" pitchFamily="18" charset="2"/>
              <a:buNone/>
            </a:pPr>
            <a:endParaRPr lang="cs-CZ" dirty="0" smtClean="0"/>
          </a:p>
          <a:p>
            <a:pPr eaLnBrk="1" hangingPunct="1">
              <a:buFontTx/>
              <a:buChar char="-"/>
            </a:pPr>
            <a:r>
              <a:rPr lang="cs-CZ" dirty="0" smtClean="0"/>
              <a:t>Poškození </a:t>
            </a:r>
            <a:r>
              <a:rPr lang="cs-CZ" dirty="0" smtClean="0"/>
              <a:t>probíhá přes fázi </a:t>
            </a:r>
            <a:r>
              <a:rPr lang="cs-CZ" dirty="0" smtClean="0"/>
              <a:t>:</a:t>
            </a:r>
          </a:p>
          <a:p>
            <a:pPr eaLnBrk="1" hangingPunct="1">
              <a:buNone/>
            </a:pP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     </a:t>
            </a:r>
            <a:r>
              <a:rPr lang="cs-CZ" dirty="0" smtClean="0">
                <a:solidFill>
                  <a:srgbClr val="FF0000"/>
                </a:solidFill>
              </a:rPr>
              <a:t>elastickou</a:t>
            </a:r>
            <a:r>
              <a:rPr lang="cs-CZ" dirty="0" smtClean="0"/>
              <a:t> </a:t>
            </a:r>
            <a:r>
              <a:rPr lang="cs-CZ" dirty="0" smtClean="0"/>
              <a:t>– </a:t>
            </a:r>
            <a:r>
              <a:rPr lang="cs-CZ" dirty="0" smtClean="0"/>
              <a:t>napnutí</a:t>
            </a:r>
          </a:p>
          <a:p>
            <a:pPr eaLnBrk="1" hangingPunct="1">
              <a:buNone/>
            </a:pPr>
            <a:r>
              <a:rPr lang="cs-CZ" dirty="0" smtClean="0"/>
              <a:t> </a:t>
            </a:r>
            <a:r>
              <a:rPr lang="cs-CZ" dirty="0" smtClean="0"/>
              <a:t>    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plastickou</a:t>
            </a:r>
            <a:r>
              <a:rPr lang="cs-CZ" dirty="0" smtClean="0"/>
              <a:t> – protažení </a:t>
            </a:r>
            <a:endParaRPr lang="cs-CZ" dirty="0" smtClean="0"/>
          </a:p>
          <a:p>
            <a:pPr eaLnBrk="1" hangingPunct="1">
              <a:buNone/>
            </a:pP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     </a:t>
            </a:r>
            <a:r>
              <a:rPr lang="cs-CZ" dirty="0" smtClean="0">
                <a:solidFill>
                  <a:srgbClr val="FF0000"/>
                </a:solidFill>
              </a:rPr>
              <a:t>ruptury</a:t>
            </a:r>
            <a:r>
              <a:rPr lang="cs-CZ" dirty="0" smtClean="0"/>
              <a:t> 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Průběh </a:t>
            </a:r>
            <a:r>
              <a:rPr lang="cs-CZ" dirty="0" err="1" smtClean="0"/>
              <a:t>fibroplastického</a:t>
            </a:r>
            <a:r>
              <a:rPr lang="cs-CZ" dirty="0" smtClean="0"/>
              <a:t> zánětu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Fáze mobilizace buněk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sz="1600" dirty="0" smtClean="0"/>
              <a:t>         - několik hodin až 4 dny (</a:t>
            </a:r>
            <a:r>
              <a:rPr lang="cs-CZ" sz="1600" dirty="0" err="1" smtClean="0"/>
              <a:t>leukotaxin</a:t>
            </a:r>
            <a:r>
              <a:rPr lang="cs-CZ" sz="1600" dirty="0" smtClean="0"/>
              <a:t>, </a:t>
            </a:r>
            <a:r>
              <a:rPr lang="cs-CZ" sz="1600" dirty="0" err="1" smtClean="0"/>
              <a:t>leukokinin</a:t>
            </a:r>
            <a:r>
              <a:rPr lang="cs-CZ" sz="1600" dirty="0" smtClean="0"/>
              <a:t>, histamin,  serotonin, …)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sz="1600" dirty="0" smtClean="0"/>
              <a:t>         - </a:t>
            </a:r>
            <a:r>
              <a:rPr lang="cs-CZ" sz="1600" dirty="0" err="1" smtClean="0"/>
              <a:t>polynukleáry</a:t>
            </a:r>
            <a:r>
              <a:rPr lang="cs-CZ" sz="1600" dirty="0" smtClean="0"/>
              <a:t>, makrofágy (typické pro včasný zánět)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Fáze tvorby </a:t>
            </a:r>
            <a:r>
              <a:rPr lang="cs-CZ" dirty="0" err="1" smtClean="0"/>
              <a:t>glykosaminoglykanů</a:t>
            </a:r>
            <a:endParaRPr lang="cs-CZ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smtClean="0"/>
              <a:t>     </a:t>
            </a:r>
            <a:r>
              <a:rPr lang="cs-CZ" sz="1600" dirty="0" smtClean="0"/>
              <a:t>- 2.- 4. den </a:t>
            </a:r>
            <a:r>
              <a:rPr lang="cs-CZ" sz="1600" dirty="0" err="1" smtClean="0"/>
              <a:t>max</a:t>
            </a:r>
            <a:r>
              <a:rPr lang="cs-CZ" sz="1600" dirty="0" smtClean="0"/>
              <a:t> 5.den,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sz="1600" dirty="0" smtClean="0"/>
              <a:t>         -  vytvářejí ochranný val, kterým se organismus brání dalšímu působení patologického     činitele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Fáze tvorby kolagenních bílkovin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smtClean="0"/>
              <a:t>     </a:t>
            </a:r>
            <a:r>
              <a:rPr lang="cs-CZ" sz="1600" dirty="0" smtClean="0"/>
              <a:t>- 2.-. 3 týden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sz="1600" dirty="0" smtClean="0"/>
              <a:t>         - syntetizovány na ribozomech, vit. C – hydroxylace prolinu a lyzinu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Fáze konečné úpravy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sz="1700" dirty="0" smtClean="0"/>
              <a:t>         - do 6. týdne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sz="1700" dirty="0" smtClean="0"/>
              <a:t>         - orientace kolagenních struktur ve směru působení tlaku a tahu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sz="1700" dirty="0" smtClean="0"/>
              <a:t>         - vytváří se jizva   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642918"/>
            <a:ext cx="4102100" cy="114300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Ruptura LCM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18465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funkční léčba</a:t>
            </a:r>
            <a:r>
              <a:rPr lang="cs-CZ" sz="2400" dirty="0"/>
              <a:t> </a:t>
            </a:r>
            <a:endParaRPr lang="cs-CZ" sz="24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sz="2400" dirty="0" smtClean="0"/>
              <a:t>     v </a:t>
            </a:r>
            <a:r>
              <a:rPr lang="cs-CZ" sz="2400" dirty="0"/>
              <a:t>dlouhé ortéze s kloubem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časná RHB hybnosti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dobrý funkční výsledek i u totálních ruptur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pokud </a:t>
            </a:r>
            <a:r>
              <a:rPr lang="cs-CZ" sz="2400" dirty="0" smtClean="0"/>
              <a:t>je intaktní </a:t>
            </a:r>
            <a:r>
              <a:rPr lang="cs-CZ" sz="2400" dirty="0"/>
              <a:t>PZV – není chronická </a:t>
            </a:r>
            <a:r>
              <a:rPr lang="cs-CZ" sz="2400" dirty="0" err="1"/>
              <a:t>instabilita</a:t>
            </a:r>
            <a:endParaRPr lang="cs-CZ" sz="2400" dirty="0"/>
          </a:p>
        </p:txBody>
      </p:sp>
      <p:sp>
        <p:nvSpPr>
          <p:cNvPr id="3676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1916113"/>
            <a:ext cx="3810000" cy="41148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poranění celého </a:t>
            </a:r>
            <a:r>
              <a:rPr lang="cs-CZ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posterolaterálního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komplexu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problém chronické </a:t>
            </a:r>
            <a:r>
              <a:rPr lang="cs-CZ" sz="2400" dirty="0" err="1"/>
              <a:t>instability</a:t>
            </a:r>
            <a:endParaRPr lang="cs-CZ" sz="2400" dirty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nutnost rekonstrukční operace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714876" y="642918"/>
            <a:ext cx="41021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Ruptura LCL</a:t>
            </a:r>
          </a:p>
        </p:txBody>
      </p:sp>
      <p:pic>
        <p:nvPicPr>
          <p:cNvPr id="27654" name="Picture 2" descr="K:\P513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857750"/>
            <a:ext cx="2754313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Ruptura LCP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5040312" cy="4114800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relativně vzácně izolované sportovní poranění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součást komplexu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endParaRPr lang="cs-CZ" sz="2400" dirty="0" smtClean="0">
              <a:solidFill>
                <a:srgbClr val="FF00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dashboard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kombinované postižení kolenních vazů při </a:t>
            </a:r>
            <a:r>
              <a:rPr lang="cs-CZ" sz="2400" dirty="0" err="1"/>
              <a:t>posterolaterální</a:t>
            </a:r>
            <a:r>
              <a:rPr lang="cs-CZ" sz="2400" dirty="0"/>
              <a:t> </a:t>
            </a:r>
            <a:r>
              <a:rPr lang="cs-CZ" sz="2400" dirty="0" err="1"/>
              <a:t>instabilitě</a:t>
            </a:r>
            <a:r>
              <a:rPr lang="cs-CZ" sz="2400" dirty="0"/>
              <a:t> nebo po luxaci kolene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CAVE zadní zásuvkový příznak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rekonstrukce při chronické </a:t>
            </a:r>
            <a:r>
              <a:rPr lang="cs-CZ" sz="2400" dirty="0" err="1"/>
              <a:t>instabilitě</a:t>
            </a:r>
            <a:endParaRPr lang="cs-CZ" sz="2400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1916113"/>
            <a:ext cx="2076450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4797425"/>
            <a:ext cx="3429000" cy="174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Artroskopie</a:t>
            </a:r>
            <a:endParaRPr lang="cs-C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Endoskopická </a:t>
            </a:r>
            <a:r>
              <a:rPr lang="cs-CZ" sz="2800" dirty="0"/>
              <a:t>technika</a:t>
            </a:r>
          </a:p>
          <a:p>
            <a:r>
              <a:rPr lang="cs-CZ" sz="2800" dirty="0" smtClean="0"/>
              <a:t>Umožňuje zobrazení a chirurgické </a:t>
            </a:r>
            <a:r>
              <a:rPr lang="cs-CZ" sz="2800" dirty="0"/>
              <a:t>ošetření </a:t>
            </a:r>
            <a:r>
              <a:rPr lang="cs-CZ" sz="2800" dirty="0" err="1" smtClean="0"/>
              <a:t>nitrokloubních</a:t>
            </a:r>
            <a:r>
              <a:rPr lang="cs-CZ" sz="2800" dirty="0" smtClean="0"/>
              <a:t> struktur</a:t>
            </a:r>
          </a:p>
          <a:p>
            <a:r>
              <a:rPr lang="cs-CZ" sz="2800" dirty="0" smtClean="0"/>
              <a:t>Pořadí kloubů podle četnosti zákroků:</a:t>
            </a:r>
          </a:p>
          <a:p>
            <a:pPr>
              <a:buNone/>
            </a:pPr>
            <a:endParaRPr lang="cs-CZ" sz="280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57224" y="3929066"/>
            <a:ext cx="2949569" cy="2211562"/>
          </a:xfrm>
          <a:prstGeom prst="rect">
            <a:avLst/>
          </a:prstGeom>
          <a:noFill/>
          <a:ln/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215206" y="3214686"/>
            <a:ext cx="165576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cs-CZ" sz="2400" dirty="0">
                <a:latin typeface="Times New Roman" pitchFamily="18" charset="0"/>
              </a:rPr>
              <a:t>  </a:t>
            </a:r>
            <a:r>
              <a:rPr lang="cs-CZ" sz="2800" dirty="0">
                <a:latin typeface="Times New Roman" pitchFamily="18" charset="0"/>
              </a:rPr>
              <a:t>koleno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cs-CZ" sz="2800" dirty="0">
                <a:latin typeface="Times New Roman" pitchFamily="18" charset="0"/>
              </a:rPr>
              <a:t>  rameno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cs-CZ" sz="2800" dirty="0">
                <a:latin typeface="Times New Roman" pitchFamily="18" charset="0"/>
              </a:rPr>
              <a:t>  </a:t>
            </a:r>
            <a:r>
              <a:rPr lang="cs-CZ" sz="2800" dirty="0" err="1">
                <a:latin typeface="Times New Roman" pitchFamily="18" charset="0"/>
              </a:rPr>
              <a:t>hlezno</a:t>
            </a:r>
            <a:endParaRPr lang="cs-CZ" sz="2800" dirty="0"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cs-CZ" sz="2800" dirty="0">
                <a:latin typeface="Times New Roman" pitchFamily="18" charset="0"/>
              </a:rPr>
              <a:t>  </a:t>
            </a:r>
            <a:r>
              <a:rPr lang="cs-CZ" sz="2800" dirty="0" smtClean="0">
                <a:latin typeface="Times New Roman" pitchFamily="18" charset="0"/>
              </a:rPr>
              <a:t>zápěstí</a:t>
            </a:r>
            <a:endParaRPr lang="cs-CZ" sz="2800" dirty="0"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cs-CZ" sz="2800" dirty="0">
                <a:latin typeface="Times New Roman" pitchFamily="18" charset="0"/>
              </a:rPr>
              <a:t>  </a:t>
            </a:r>
            <a:r>
              <a:rPr lang="cs-CZ" sz="2800" dirty="0" smtClean="0">
                <a:latin typeface="Times New Roman" pitchFamily="18" charset="0"/>
              </a:rPr>
              <a:t>loket</a:t>
            </a:r>
            <a:endParaRPr lang="cs-CZ" sz="2800" dirty="0"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cs-CZ" sz="2800" dirty="0">
                <a:latin typeface="Times New Roman" pitchFamily="18" charset="0"/>
              </a:rPr>
              <a:t>  kyčel</a:t>
            </a:r>
          </a:p>
        </p:txBody>
      </p:sp>
      <p:pic>
        <p:nvPicPr>
          <p:cNvPr id="8" name="Picture 6" descr="P101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143372" y="3929066"/>
            <a:ext cx="2919413" cy="2189162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39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Ruptura LCA (PZV)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4752975" cy="3960812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105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"/>
              <a:defRPr/>
            </a:pPr>
            <a:r>
              <a:rPr lang="cs-CZ" dirty="0"/>
              <a:t>ruptura PZV</a:t>
            </a:r>
          </a:p>
          <a:p>
            <a:pPr marL="868680" lvl="1" indent="-283464" eaLnBrk="1" fontAlgn="auto" hangingPunct="1">
              <a:lnSpc>
                <a:spcPct val="105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časté sportovní poranění</a:t>
            </a:r>
          </a:p>
          <a:p>
            <a:pPr marL="868680" lvl="1" indent="-283464" eaLnBrk="1" fontAlgn="auto" hangingPunct="1">
              <a:lnSpc>
                <a:spcPct val="105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60/100 000 obyvatel </a:t>
            </a:r>
            <a:r>
              <a:rPr lang="cs-CZ" dirty="0" smtClean="0"/>
              <a:t>ročně</a:t>
            </a:r>
          </a:p>
          <a:p>
            <a:pPr marL="868680" lvl="1" indent="-283464" eaLnBrk="1" fontAlgn="auto" hangingPunct="1">
              <a:lnSpc>
                <a:spcPct val="105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 smtClean="0"/>
              <a:t>200-300 tis ročně</a:t>
            </a:r>
            <a:endParaRPr lang="cs-CZ" dirty="0"/>
          </a:p>
          <a:p>
            <a:pPr marL="548640" indent="-411480" eaLnBrk="1" fontAlgn="auto" hangingPunct="1">
              <a:lnSpc>
                <a:spcPct val="105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"/>
              <a:defRPr/>
            </a:pPr>
            <a:r>
              <a:rPr lang="cs-CZ" dirty="0"/>
              <a:t>různá taktika ošetření</a:t>
            </a:r>
          </a:p>
          <a:p>
            <a:pPr marL="548640" indent="-411480" eaLnBrk="1" fontAlgn="auto" hangingPunct="1">
              <a:lnSpc>
                <a:spcPct val="105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/>
              <a:t>různé typy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rekonstrukcí (plastik)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při chronické </a:t>
            </a:r>
            <a:r>
              <a:rPr lang="cs-CZ" dirty="0" err="1"/>
              <a:t>instabilitě</a:t>
            </a:r>
            <a:endParaRPr lang="cs-CZ" dirty="0"/>
          </a:p>
        </p:txBody>
      </p:sp>
      <p:pic>
        <p:nvPicPr>
          <p:cNvPr id="29700" name="Picture 4" descr="ACL zdrav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557338"/>
            <a:ext cx="32924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4076700"/>
            <a:ext cx="3311525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9540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Akutní ruptura PZV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052513"/>
            <a:ext cx="4495800" cy="5329237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cs-CZ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Artroskopie</a:t>
            </a:r>
            <a:endParaRPr lang="cs-CZ" dirty="0" smtClean="0"/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 err="1" smtClean="0"/>
              <a:t>debridement</a:t>
            </a:r>
            <a:r>
              <a:rPr lang="cs-CZ" dirty="0" smtClean="0"/>
              <a:t> PZV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 smtClean="0"/>
              <a:t>ošetření přidružených poranění  (menisků, chrupavek)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Pooperační režim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 smtClean="0"/>
              <a:t>RHB program - </a:t>
            </a:r>
            <a:r>
              <a:rPr lang="cs-CZ" dirty="0" err="1" smtClean="0"/>
              <a:t>hamstringy</a:t>
            </a:r>
            <a:endParaRPr lang="cs-CZ" dirty="0" smtClean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Tx/>
              <a:buNone/>
              <a:defRPr/>
            </a:pPr>
            <a:r>
              <a:rPr lang="cs-CZ" dirty="0" smtClean="0"/>
              <a:t>                            </a:t>
            </a:r>
            <a:r>
              <a:rPr lang="cs-CZ" sz="2400" dirty="0" smtClean="0"/>
              <a:t>- </a:t>
            </a:r>
            <a:r>
              <a:rPr lang="cs-CZ" sz="2400" dirty="0" err="1" smtClean="0"/>
              <a:t>propriocepce</a:t>
            </a:r>
            <a:endParaRPr lang="cs-CZ" sz="2400" dirty="0" smtClean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Modifikace sportovních aktivit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 smtClean="0"/>
              <a:t>omezení rizikových sportů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 smtClean="0"/>
              <a:t>ortéza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Tx/>
              <a:buNone/>
              <a:defRPr/>
            </a:pPr>
            <a:endParaRPr lang="cs-CZ" sz="2400" dirty="0" smtClean="0"/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endParaRPr lang="cs-CZ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371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9624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Klasifikace akutních </a:t>
            </a:r>
            <a:r>
              <a:rPr lang="cs-CZ" dirty="0" err="1" smtClean="0"/>
              <a:t>instabilit</a:t>
            </a:r>
            <a:r>
              <a:rPr lang="cs-CZ" dirty="0" smtClean="0"/>
              <a:t> podle </a:t>
            </a:r>
            <a:r>
              <a:rPr lang="cs-CZ" dirty="0" err="1" smtClean="0"/>
              <a:t>Hastingse</a:t>
            </a:r>
            <a:endParaRPr lang="cs-CZ" dirty="0"/>
          </a:p>
        </p:txBody>
      </p:sp>
      <p:sp>
        <p:nvSpPr>
          <p:cNvPr id="23555" name="Zástupný symbol pro obsah 4"/>
          <p:cNvSpPr>
            <a:spLocks noGrp="1"/>
          </p:cNvSpPr>
          <p:nvPr>
            <p:ph idx="1"/>
          </p:nvPr>
        </p:nvSpPr>
        <p:spPr>
          <a:xfrm>
            <a:off x="642938" y="1857375"/>
            <a:ext cx="8229600" cy="4708525"/>
          </a:xfrm>
        </p:spPr>
        <p:txBody>
          <a:bodyPr/>
          <a:lstStyle/>
          <a:p>
            <a:pPr eaLnBrk="1" hangingPunct="1"/>
            <a:r>
              <a:rPr lang="cs-CZ" smtClean="0"/>
              <a:t>Izolované léze zkříženého vazu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2400" smtClean="0"/>
              <a:t>      1) izolované léze předního zkříženého vazu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2400" smtClean="0"/>
              <a:t>      2) izolované léze zadního zkříženého vazu</a:t>
            </a:r>
          </a:p>
          <a:p>
            <a:pPr eaLnBrk="1" hangingPunct="1"/>
            <a:r>
              <a:rPr lang="cs-CZ" smtClean="0"/>
              <a:t>Nestability s primární lézí kapsulárních stabilizátorů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     </a:t>
            </a:r>
            <a:r>
              <a:rPr lang="cs-CZ" sz="2400" smtClean="0"/>
              <a:t>1) mediální nestability – abdukčně zevně rotační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2400" smtClean="0"/>
              <a:t>     2) laterální nestability – addukčně rotační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2400" smtClean="0"/>
              <a:t>     3) hyperextenzní nestability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76250"/>
            <a:ext cx="6545262" cy="1081088"/>
          </a:xfrm>
        </p:spPr>
        <p:txBody>
          <a:bodyPr/>
          <a:lstStyle/>
          <a:p>
            <a:r>
              <a:rPr lang="cs-CZ" b="1">
                <a:effectLst>
                  <a:outerShdw blurRad="38100" dist="38100" dir="2700000" algn="tl">
                    <a:srgbClr val="000000"/>
                  </a:outerShdw>
                </a:effectLst>
              </a:rPr>
              <a:t>Indikace k rekonstrukci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16113"/>
            <a:ext cx="4321175" cy="32416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sz="2400"/>
              <a:t>1/3 kompenzovaná i na sport</a:t>
            </a:r>
          </a:p>
          <a:p>
            <a:pPr>
              <a:lnSpc>
                <a:spcPct val="120000"/>
              </a:lnSpc>
            </a:pPr>
            <a:r>
              <a:rPr lang="cs-CZ" sz="2400"/>
              <a:t>1/3 kompenzovaná jen po modifikaci sport. aktivit</a:t>
            </a:r>
          </a:p>
          <a:p>
            <a:pPr>
              <a:lnSpc>
                <a:spcPct val="120000"/>
              </a:lnSpc>
            </a:pPr>
            <a:r>
              <a:rPr lang="cs-CZ" sz="2400"/>
              <a:t>1/3 nutnost rekonstrukce PZV</a:t>
            </a:r>
            <a:endParaRPr lang="cs-CZ" sz="2400">
              <a:solidFill>
                <a:schemeClr val="hlink"/>
              </a:solidFill>
            </a:endParaRPr>
          </a:p>
        </p:txBody>
      </p:sp>
      <p:pic>
        <p:nvPicPr>
          <p:cNvPr id="3717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989138"/>
            <a:ext cx="360045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84213" y="5229225"/>
            <a:ext cx="7429500" cy="69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Symbol" pitchFamily="18" charset="2"/>
              <a:buChar char="Þ"/>
            </a:pPr>
            <a:r>
              <a:rPr lang="cs-CZ" sz="4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individuální přístup k pacientovi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Rekonstrukce PZV ve II. době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844675"/>
            <a:ext cx="7123112" cy="4392613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/>
              <a:t>selhání konzervativního postupu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cs-CZ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/>
              </a:buClr>
              <a:buFontTx/>
              <a:buNone/>
              <a:defRPr/>
            </a:pPr>
            <a:r>
              <a:rPr lang="cs-CZ"/>
              <a:t>		 </a:t>
            </a: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výhody: 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motivovaný, spolupracující pacient, který má realistické představy o operaci, čas na RHB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koleno s plným pohybem bez hypotrofie stehenního svalstva = </a:t>
            </a: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předoperační RHB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Klasifikace chronických nestabilit podle </a:t>
            </a:r>
            <a:r>
              <a:rPr lang="cs-CZ" dirty="0" err="1" smtClean="0"/>
              <a:t>Kenedyho</a:t>
            </a:r>
            <a:endParaRPr lang="cs-CZ" dirty="0"/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428625" y="2149475"/>
            <a:ext cx="8229600" cy="4708525"/>
          </a:xfrm>
        </p:spPr>
        <p:txBody>
          <a:bodyPr/>
          <a:lstStyle/>
          <a:p>
            <a:pPr eaLnBrk="1" hangingPunct="1"/>
            <a:r>
              <a:rPr lang="cs-CZ" smtClean="0"/>
              <a:t>Instability v jedné rovině </a:t>
            </a:r>
            <a:r>
              <a:rPr lang="cs-CZ" sz="1800" smtClean="0"/>
              <a:t>– poranění PZV, ZZV, VPV, ZPV</a:t>
            </a:r>
          </a:p>
          <a:p>
            <a:pPr eaLnBrk="1" hangingPunct="1"/>
            <a:r>
              <a:rPr lang="cs-CZ" smtClean="0"/>
              <a:t>Rotační instability </a:t>
            </a:r>
            <a:r>
              <a:rPr lang="cs-CZ" sz="1800" smtClean="0"/>
              <a:t>– AL, AM, PL, PM</a:t>
            </a:r>
          </a:p>
          <a:p>
            <a:pPr eaLnBrk="1" hangingPunct="1"/>
            <a:r>
              <a:rPr lang="cs-CZ" smtClean="0"/>
              <a:t>Kombinované instability </a:t>
            </a:r>
            <a:r>
              <a:rPr lang="cs-CZ" sz="1800" smtClean="0"/>
              <a:t>– kombinují se jednotlivé instability dohromady – nejčastěji AL+AM, AL+PL</a:t>
            </a:r>
          </a:p>
          <a:p>
            <a:pPr eaLnBrk="1" hangingPunct="1">
              <a:buFont typeface="Wingdings 2" pitchFamily="18" charset="2"/>
              <a:buNone/>
            </a:pPr>
            <a:endParaRPr lang="cs-CZ" sz="1800" smtClean="0"/>
          </a:p>
          <a:p>
            <a:pPr eaLnBrk="1" hangingPunct="1">
              <a:buFont typeface="Wingdings 2" pitchFamily="18" charset="2"/>
              <a:buNone/>
            </a:pPr>
            <a:endParaRPr lang="cs-CZ" sz="1800" smtClean="0"/>
          </a:p>
          <a:p>
            <a:pPr eaLnBrk="1" hangingPunct="1">
              <a:buFont typeface="Wingdings 2" pitchFamily="18" charset="2"/>
              <a:buNone/>
            </a:pPr>
            <a:r>
              <a:rPr lang="cs-CZ" sz="1800" smtClean="0"/>
              <a:t>Pozn: Chronické instability se vyvíjejí většinou na  podkladě nepoznané či nedostatečně léčené instability akutní.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Základní principy úspěšné náhrady PZV</a:t>
            </a:r>
            <a:endParaRPr lang="cs-CZ" dirty="0"/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571500" y="2149475"/>
            <a:ext cx="8229600" cy="4708525"/>
          </a:xfrm>
        </p:spPr>
        <p:txBody>
          <a:bodyPr/>
          <a:lstStyle/>
          <a:p>
            <a:pPr eaLnBrk="1" hangingPunct="1"/>
            <a:r>
              <a:rPr lang="cs-CZ" smtClean="0"/>
              <a:t>Dostatečně pevný štěp</a:t>
            </a:r>
          </a:p>
          <a:p>
            <a:pPr eaLnBrk="1" hangingPunct="1"/>
            <a:r>
              <a:rPr lang="cs-CZ" smtClean="0"/>
              <a:t>Přesné anatomické umístění štěpu</a:t>
            </a:r>
          </a:p>
          <a:p>
            <a:pPr eaLnBrk="1" hangingPunct="1"/>
            <a:r>
              <a:rPr lang="cs-CZ" smtClean="0"/>
              <a:t>Správné napětí štěpu</a:t>
            </a:r>
          </a:p>
          <a:p>
            <a:pPr eaLnBrk="1" hangingPunct="1"/>
            <a:r>
              <a:rPr lang="cs-CZ" smtClean="0"/>
              <a:t>Zamezení impingementu štěpu</a:t>
            </a:r>
          </a:p>
          <a:p>
            <a:pPr eaLnBrk="1" hangingPunct="1"/>
            <a:r>
              <a:rPr lang="cs-CZ" smtClean="0"/>
              <a:t>Pevná fixace štěpu</a:t>
            </a:r>
          </a:p>
          <a:p>
            <a:pPr eaLnBrk="1" hangingPunct="1"/>
            <a:r>
              <a:rPr lang="cs-CZ" smtClean="0"/>
              <a:t>Časný pohyb a funkční rehabilitace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064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>
                <a:effectLst>
                  <a:outerShdw blurRad="38100" dist="38100" dir="2700000" algn="tl">
                    <a:srgbClr val="000000"/>
                  </a:outerShdw>
                </a:effectLst>
              </a:rPr>
              <a:t>Typy štěpů a fixace</a:t>
            </a:r>
            <a:r>
              <a:rPr lang="cs-CZ" sz="4800"/>
              <a:t>  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62" y="1643050"/>
            <a:ext cx="5113337" cy="4965703"/>
          </a:xfrm>
        </p:spPr>
        <p:txBody>
          <a:bodyPr>
            <a:normAutofit/>
          </a:bodyPr>
          <a:lstStyle/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cs-CZ" dirty="0"/>
              <a:t>štěp z </a:t>
            </a:r>
            <a:r>
              <a:rPr lang="cs-CZ" dirty="0" err="1"/>
              <a:t>kadaveru</a:t>
            </a:r>
            <a:endParaRPr lang="cs-CZ" dirty="0"/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cs-CZ" dirty="0" err="1"/>
              <a:t>autoštěp</a:t>
            </a:r>
            <a:r>
              <a:rPr lang="cs-CZ" dirty="0"/>
              <a:t> – vlastní </a:t>
            </a:r>
            <a:r>
              <a:rPr lang="cs-CZ" dirty="0" smtClean="0"/>
              <a:t>tkáň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cs-CZ" dirty="0"/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cs-CZ" dirty="0"/>
              <a:t>š</a:t>
            </a:r>
            <a:r>
              <a:rPr lang="cs-CZ" dirty="0" smtClean="0"/>
              <a:t>těp </a:t>
            </a:r>
            <a:r>
              <a:rPr lang="cs-CZ" dirty="0"/>
              <a:t>z lig. </a:t>
            </a:r>
            <a:r>
              <a:rPr lang="cs-CZ" dirty="0" err="1" smtClean="0"/>
              <a:t>patelea</a:t>
            </a:r>
            <a:r>
              <a:rPr lang="cs-CZ" dirty="0" smtClean="0"/>
              <a:t> – 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</a:t>
            </a:r>
            <a:endParaRPr lang="cs-CZ" dirty="0">
              <a:solidFill>
                <a:srgbClr val="FF0000"/>
              </a:solidFill>
            </a:endParaRP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cs-CZ" dirty="0" smtClean="0"/>
              <a:t>šlachy </a:t>
            </a:r>
            <a:r>
              <a:rPr lang="cs-CZ" dirty="0" err="1" smtClean="0"/>
              <a:t>hamstringů</a:t>
            </a:r>
            <a:r>
              <a:rPr lang="cs-CZ" dirty="0" smtClean="0"/>
              <a:t> – </a:t>
            </a:r>
            <a:r>
              <a:rPr lang="cs-CZ" b="1" dirty="0" smtClean="0">
                <a:solidFill>
                  <a:srgbClr val="FF0000"/>
                </a:solidFill>
              </a:rPr>
              <a:t>ST/G</a:t>
            </a:r>
            <a:r>
              <a:rPr lang="cs-CZ" dirty="0" smtClean="0"/>
              <a:t> 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cs-CZ" dirty="0" smtClean="0"/>
              <a:t>Štěp z m.</a:t>
            </a:r>
            <a:r>
              <a:rPr lang="cs-CZ" dirty="0" err="1" smtClean="0"/>
              <a:t>quadriceps</a:t>
            </a:r>
            <a:endParaRPr lang="cs-CZ" dirty="0"/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cs-CZ" dirty="0"/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cs-CZ" dirty="0"/>
              <a:t>fixace titanovými nebo vstřebatelnými materiály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cs-CZ" dirty="0" err="1"/>
              <a:t>press</a:t>
            </a:r>
            <a:r>
              <a:rPr lang="cs-CZ" dirty="0"/>
              <a:t>-fit </a:t>
            </a:r>
            <a:r>
              <a:rPr lang="cs-CZ" dirty="0" smtClean="0"/>
              <a:t>fixace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r>
              <a:rPr lang="cs-CZ" dirty="0" smtClean="0"/>
              <a:t>double </a:t>
            </a:r>
            <a:r>
              <a:rPr lang="cs-CZ" dirty="0" err="1" smtClean="0"/>
              <a:t>bundle</a:t>
            </a:r>
            <a:endParaRPr lang="cs-CZ" dirty="0"/>
          </a:p>
        </p:txBody>
      </p:sp>
      <p:pic>
        <p:nvPicPr>
          <p:cNvPr id="48129" name="Picture 1" descr="F:\DCIM\100OLYMP\P520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428868"/>
            <a:ext cx="3174520" cy="232985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Fixace štěpu</a:t>
            </a:r>
          </a:p>
        </p:txBody>
      </p:sp>
      <p:pic>
        <p:nvPicPr>
          <p:cNvPr id="3076" name="Picture 3" descr="S2400100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/>
          <a:srcRect l="11111" r="12500"/>
          <a:stretch>
            <a:fillRect/>
          </a:stretch>
        </p:blipFill>
        <p:spPr>
          <a:xfrm>
            <a:off x="395288" y="1989138"/>
            <a:ext cx="2716212" cy="3043237"/>
          </a:xfrm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708400" y="1989138"/>
          <a:ext cx="2281238" cy="3024187"/>
        </p:xfrm>
        <a:graphic>
          <a:graphicData uri="http://schemas.openxmlformats.org/presentationml/2006/ole">
            <p:oleObj spid="_x0000_s41986" name="Rastrový obraz" r:id="rId4" imgW="11428571" imgH="15238095" progId="PBrush">
              <p:embed/>
            </p:oleObj>
          </a:graphicData>
        </a:graphic>
      </p:graphicFrame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50825" y="5373688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latin typeface="Times New Roman" pitchFamily="18" charset="0"/>
              </a:rPr>
              <a:t>interferenční šroubky</a:t>
            </a:r>
            <a:endParaRPr lang="cs-CZ" sz="2400">
              <a:latin typeface="Times New Roman" pitchFamily="18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635375" y="5373688"/>
            <a:ext cx="280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latin typeface="Times New Roman" pitchFamily="18" charset="0"/>
              </a:rPr>
              <a:t> vstřebatelné klínky</a:t>
            </a:r>
            <a:endParaRPr lang="cs-CZ" sz="2400">
              <a:latin typeface="Times New Roman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1989138"/>
            <a:ext cx="21066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659563" y="5373688"/>
            <a:ext cx="22320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>
                <a:latin typeface="Times New Roman" pitchFamily="18" charset="0"/>
              </a:rPr>
              <a:t>press-fit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1125538"/>
            <a:ext cx="1368425" cy="115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Hamstringy</a:t>
            </a:r>
            <a:br>
              <a:rPr lang="cs-CZ" sz="40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(m. semitendinosus + m. gracilis)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133600"/>
            <a:ext cx="5616575" cy="2736850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/>
              <a:t>nejsou potíže z odběrového místa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/>
              <a:t>oslabení flexorů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/>
              <a:t>častější selhání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B-T-B		</a:t>
            </a: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1,9 %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hamstringy	</a:t>
            </a: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4,9%</a:t>
            </a:r>
          </a:p>
        </p:txBody>
      </p:sp>
      <p:pic>
        <p:nvPicPr>
          <p:cNvPr id="36868" name="Picture 4" descr="Hamstr sche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2708275"/>
            <a:ext cx="28082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Hamst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941888"/>
            <a:ext cx="5256212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6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Artroskopie – základní vybavení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859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5429264"/>
            <a:ext cx="2071702" cy="1310111"/>
          </a:xfrm>
        </p:spPr>
      </p:pic>
      <p:sp>
        <p:nvSpPr>
          <p:cNvPr id="23859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1357298"/>
            <a:ext cx="5500694" cy="537052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000" dirty="0" err="1" smtClean="0">
                <a:solidFill>
                  <a:srgbClr val="FF0000"/>
                </a:solidFill>
              </a:rPr>
              <a:t>Troakar</a:t>
            </a:r>
            <a:r>
              <a:rPr lang="cs-CZ" sz="2000" dirty="0" smtClean="0"/>
              <a:t> – kanyla, jejíž </a:t>
            </a:r>
            <a:r>
              <a:rPr lang="cs-CZ" sz="2000" dirty="0" err="1" smtClean="0"/>
              <a:t>mandrén</a:t>
            </a:r>
            <a:r>
              <a:rPr lang="cs-CZ" sz="2000" dirty="0" smtClean="0"/>
              <a:t> je po zavedení do kloubu nahrazen </a:t>
            </a:r>
            <a:r>
              <a:rPr lang="cs-CZ" sz="2000" dirty="0" err="1" smtClean="0"/>
              <a:t>artroskopem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>
                <a:solidFill>
                  <a:srgbClr val="FF0000"/>
                </a:solidFill>
              </a:rPr>
              <a:t>Artroskop</a:t>
            </a:r>
            <a:r>
              <a:rPr lang="cs-CZ" sz="2000" dirty="0">
                <a:solidFill>
                  <a:schemeClr val="accent1"/>
                </a:solidFill>
              </a:rPr>
              <a:t> </a:t>
            </a:r>
            <a:r>
              <a:rPr lang="cs-CZ" sz="2000" dirty="0"/>
              <a:t>- rigidní </a:t>
            </a:r>
            <a:r>
              <a:rPr lang="cs-CZ" sz="2000" dirty="0" smtClean="0"/>
              <a:t>nebo flexibilní tubus </a:t>
            </a:r>
            <a:r>
              <a:rPr lang="cs-CZ" sz="2000" dirty="0"/>
              <a:t>se safírovou čočkou </a:t>
            </a:r>
            <a:r>
              <a:rPr lang="cs-CZ" sz="2000" dirty="0" smtClean="0"/>
              <a:t>umožňující </a:t>
            </a:r>
            <a:r>
              <a:rPr lang="cs-CZ" sz="2000" dirty="0"/>
              <a:t>boční pohled 30 nebo 70 </a:t>
            </a:r>
            <a:r>
              <a:rPr lang="cs-CZ" sz="2000" dirty="0" smtClean="0"/>
              <a:t>stupňů</a:t>
            </a:r>
          </a:p>
          <a:p>
            <a:pPr>
              <a:lnSpc>
                <a:spcPct val="80000"/>
              </a:lnSpc>
            </a:pPr>
            <a:r>
              <a:rPr lang="cs-CZ" sz="2000" dirty="0" smtClean="0">
                <a:solidFill>
                  <a:srgbClr val="FF0000"/>
                </a:solidFill>
              </a:rPr>
              <a:t>Kamera</a:t>
            </a:r>
            <a:r>
              <a:rPr lang="cs-CZ" sz="2000" dirty="0" smtClean="0"/>
              <a:t> – (analogová, digitální) po připevnění na okulár </a:t>
            </a:r>
            <a:r>
              <a:rPr lang="cs-CZ" sz="2000" dirty="0" err="1" smtClean="0"/>
              <a:t>artroskopu</a:t>
            </a:r>
            <a:r>
              <a:rPr lang="cs-CZ" sz="2000" dirty="0" smtClean="0"/>
              <a:t> umožňuje přenos obrazu na monitor</a:t>
            </a:r>
          </a:p>
          <a:p>
            <a:pPr>
              <a:lnSpc>
                <a:spcPct val="80000"/>
              </a:lnSpc>
            </a:pPr>
            <a:r>
              <a:rPr lang="cs-CZ" sz="2000" dirty="0" smtClean="0">
                <a:solidFill>
                  <a:srgbClr val="FF0000"/>
                </a:solidFill>
              </a:rPr>
              <a:t>Světelný </a:t>
            </a:r>
            <a:r>
              <a:rPr lang="cs-CZ" sz="2000" dirty="0">
                <a:solidFill>
                  <a:srgbClr val="FF0000"/>
                </a:solidFill>
              </a:rPr>
              <a:t>zdroj </a:t>
            </a:r>
            <a:r>
              <a:rPr lang="cs-CZ" sz="2000" dirty="0"/>
              <a:t>– xenonová lampa s optickým kabelem</a:t>
            </a:r>
          </a:p>
          <a:p>
            <a:pPr>
              <a:lnSpc>
                <a:spcPct val="80000"/>
              </a:lnSpc>
            </a:pPr>
            <a:r>
              <a:rPr lang="cs-CZ" sz="2000" dirty="0">
                <a:solidFill>
                  <a:srgbClr val="FF0000"/>
                </a:solidFill>
              </a:rPr>
              <a:t>ASK pumpa </a:t>
            </a:r>
            <a:r>
              <a:rPr lang="cs-CZ" sz="2000" dirty="0"/>
              <a:t>– udržuje tlak a průtok </a:t>
            </a:r>
            <a:r>
              <a:rPr lang="cs-CZ" sz="2000" dirty="0" smtClean="0"/>
              <a:t>roztoku </a:t>
            </a:r>
            <a:r>
              <a:rPr lang="cs-CZ" sz="2000" dirty="0"/>
              <a:t>kloubem</a:t>
            </a:r>
          </a:p>
          <a:p>
            <a:pPr>
              <a:lnSpc>
                <a:spcPct val="80000"/>
              </a:lnSpc>
            </a:pPr>
            <a:r>
              <a:rPr lang="cs-CZ" sz="2000" dirty="0" smtClean="0">
                <a:solidFill>
                  <a:srgbClr val="FF0000"/>
                </a:solidFill>
              </a:rPr>
              <a:t>Nástroje</a:t>
            </a:r>
            <a:r>
              <a:rPr lang="cs-CZ" sz="2000" dirty="0" smtClean="0"/>
              <a:t> </a:t>
            </a:r>
            <a:r>
              <a:rPr lang="cs-CZ" sz="2000" dirty="0"/>
              <a:t>– </a:t>
            </a:r>
            <a:r>
              <a:rPr lang="cs-CZ" sz="2000" dirty="0" err="1" smtClean="0"/>
              <a:t>panche</a:t>
            </a:r>
            <a:r>
              <a:rPr lang="cs-CZ" sz="2000" dirty="0" smtClean="0"/>
              <a:t>, nůžky</a:t>
            </a:r>
            <a:r>
              <a:rPr lang="cs-CZ" sz="2000" dirty="0"/>
              <a:t>, nože, kleště, extraktory, rašple, </a:t>
            </a:r>
            <a:r>
              <a:rPr lang="cs-CZ" sz="2000" dirty="0" smtClean="0"/>
              <a:t>háčky</a:t>
            </a:r>
            <a:endParaRPr lang="cs-CZ" sz="2000" dirty="0"/>
          </a:p>
        </p:txBody>
      </p:sp>
      <p:pic>
        <p:nvPicPr>
          <p:cNvPr id="238616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5891" y="5429264"/>
            <a:ext cx="200183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8622" name="Picture 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5357826"/>
            <a:ext cx="20955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3" name="Picture 1" descr="Ob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357299"/>
            <a:ext cx="2752536" cy="368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398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 štěp = zlatý standard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4968875" cy="2592387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0000"/>
                </a:solidFill>
              </a:rPr>
              <a:t>B</a:t>
            </a:r>
            <a:r>
              <a:rPr lang="cs-CZ" smtClean="0"/>
              <a:t>one-</a:t>
            </a:r>
            <a:r>
              <a:rPr lang="cs-CZ" b="1" smtClean="0">
                <a:solidFill>
                  <a:srgbClr val="FF0000"/>
                </a:solidFill>
              </a:rPr>
              <a:t>T</a:t>
            </a:r>
            <a:r>
              <a:rPr lang="cs-CZ" smtClean="0"/>
              <a:t>endon-</a:t>
            </a:r>
            <a:r>
              <a:rPr lang="cs-CZ" b="1" smtClean="0">
                <a:solidFill>
                  <a:srgbClr val="FF0000"/>
                </a:solidFill>
              </a:rPr>
              <a:t>B</a:t>
            </a:r>
            <a:r>
              <a:rPr lang="cs-CZ" smtClean="0"/>
              <a:t>one</a:t>
            </a:r>
          </a:p>
          <a:p>
            <a:pPr eaLnBrk="1" hangingPunct="1">
              <a:buClr>
                <a:schemeClr val="tx1"/>
              </a:buClr>
            </a:pPr>
            <a:r>
              <a:rPr lang="cs-CZ" smtClean="0"/>
              <a:t>autoštěp ze střední třetiny ligamentum patelae</a:t>
            </a:r>
          </a:p>
          <a:p>
            <a:pPr eaLnBrk="1" hangingPunct="1">
              <a:buClr>
                <a:schemeClr val="tx1"/>
              </a:buClr>
            </a:pPr>
            <a:r>
              <a:rPr lang="cs-CZ" smtClean="0"/>
              <a:t>vhojení kostních bločků</a:t>
            </a:r>
          </a:p>
          <a:p>
            <a:pPr eaLnBrk="1" hangingPunct="1">
              <a:buClr>
                <a:schemeClr val="tx2"/>
              </a:buClr>
            </a:pPr>
            <a:r>
              <a:rPr lang="cs-CZ" smtClean="0"/>
              <a:t>potíže z odběrového místa</a:t>
            </a:r>
          </a:p>
        </p:txBody>
      </p:sp>
      <p:pic>
        <p:nvPicPr>
          <p:cNvPr id="37892" name="Picture 4" descr="S2400101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/>
          <a:srcRect l="16000" r="10001" b="10001"/>
          <a:stretch>
            <a:fillRect/>
          </a:stretch>
        </p:blipFill>
        <p:spPr>
          <a:xfrm>
            <a:off x="5508625" y="1484313"/>
            <a:ext cx="3352800" cy="3017837"/>
          </a:xfrm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652963"/>
            <a:ext cx="1692275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6" name="Text Box 6"/>
          <p:cNvSpPr txBox="1">
            <a:spLocks noChangeArrowheads="1"/>
          </p:cNvSpPr>
          <p:nvPr/>
        </p:nvSpPr>
        <p:spPr bwMode="auto">
          <a:xfrm>
            <a:off x="2916238" y="5516563"/>
            <a:ext cx="6011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400" b="1">
                <a:latin typeface="Times New Roman" pitchFamily="18" charset="0"/>
                <a:cs typeface="+mn-cs"/>
              </a:rPr>
              <a:t>  </a:t>
            </a:r>
            <a:r>
              <a: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- miniincize</a:t>
            </a:r>
            <a:r>
              <a:rPr lang="cs-CZ" sz="2400">
                <a:latin typeface="Times New Roman" pitchFamily="18" charset="0"/>
                <a:cs typeface="+mn-cs"/>
              </a:rPr>
              <a:t> - šetří r. infrapatelaris n. sapheni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6481762" cy="10080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Techniky operace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5759450" cy="17272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transtibiální techniky</a:t>
            </a:r>
            <a:r>
              <a:rPr lang="cs-CZ" b="1"/>
              <a:t> - </a:t>
            </a:r>
            <a:r>
              <a:rPr lang="cs-CZ"/>
              <a:t>štěp se protahuje přes T kanál do F kanálu</a:t>
            </a:r>
          </a:p>
        </p:txBody>
      </p:sp>
      <p:pic>
        <p:nvPicPr>
          <p:cNvPr id="38916" name="Picture 4" descr="TT vrt 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068638"/>
            <a:ext cx="25177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TT pass gra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3068638"/>
            <a:ext cx="22987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TT šroub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3068638"/>
            <a:ext cx="23780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ACL IS výs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549275"/>
            <a:ext cx="21304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BTB štěp pro </a:t>
            </a:r>
            <a:r>
              <a:rPr lang="cs-CZ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press-fit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 fixaci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73538" cy="4114800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/>
              <a:t>proximální konec na řezu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/>
              </a:buClr>
              <a:buFontTx/>
              <a:buNone/>
              <a:defRPr/>
            </a:pP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lichoběžníkovitý tvar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Char char=""/>
              <a:defRPr/>
            </a:pPr>
            <a:endParaRPr lang="cs-CZ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Char char=""/>
              <a:defRPr/>
            </a:pPr>
            <a:endParaRPr lang="cs-CZ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Char char=""/>
              <a:defRPr/>
            </a:pPr>
            <a:r>
              <a:rPr lang="cs-CZ"/>
              <a:t>press-fit fixace v </a:t>
            </a: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zužujícím se</a:t>
            </a:r>
            <a:r>
              <a:rPr lang="cs-CZ"/>
              <a:t> femorálním kanálu</a:t>
            </a:r>
            <a:endParaRPr lang="cs-CZ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cs-CZ"/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484313"/>
            <a:ext cx="3665538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5076825" y="3548063"/>
          <a:ext cx="3665538" cy="3009900"/>
        </p:xfrm>
        <a:graphic>
          <a:graphicData uri="http://schemas.openxmlformats.org/presentationml/2006/ole">
            <p:oleObj spid="_x0000_s43010" name="Rastrový obrázek" r:id="rId4" imgW="5649114" imgH="4638095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Techniky operace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1412875"/>
            <a:ext cx="6911975" cy="1020763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0000"/>
                </a:solidFill>
              </a:rPr>
              <a:t>s pomocnou laterální miniincizí</a:t>
            </a:r>
            <a:r>
              <a:rPr lang="cs-CZ" b="1" smtClean="0">
                <a:solidFill>
                  <a:schemeClr val="tx2"/>
                </a:solidFill>
              </a:rPr>
              <a:t> - štěp se protahuje přes F kanál do T kanálu</a:t>
            </a:r>
            <a:endParaRPr lang="cs-CZ" smtClean="0">
              <a:solidFill>
                <a:schemeClr val="tx2"/>
              </a:solidFill>
            </a:endParaRPr>
          </a:p>
        </p:txBody>
      </p:sp>
      <p:pic>
        <p:nvPicPr>
          <p:cNvPr id="39940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2997200"/>
            <a:ext cx="2971800" cy="2744788"/>
          </a:xfrm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048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1258888" y="3141663"/>
            <a:ext cx="649287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Techniky operace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1412875"/>
            <a:ext cx="6911975" cy="1020763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0000"/>
                </a:solidFill>
              </a:rPr>
              <a:t>s pomocnou laterální miniincizí</a:t>
            </a:r>
            <a:r>
              <a:rPr lang="cs-CZ" b="1" smtClean="0">
                <a:solidFill>
                  <a:schemeClr val="tx2"/>
                </a:solidFill>
              </a:rPr>
              <a:t> - štěp se protahuje přes F kanál do T kanálu</a:t>
            </a:r>
            <a:endParaRPr lang="cs-CZ" smtClean="0">
              <a:solidFill>
                <a:schemeClr val="tx2"/>
              </a:solidFill>
            </a:endParaRPr>
          </a:p>
        </p:txBody>
      </p:sp>
      <p:pic>
        <p:nvPicPr>
          <p:cNvPr id="39940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2997200"/>
            <a:ext cx="2971800" cy="2744788"/>
          </a:xfrm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048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1258888" y="3141663"/>
            <a:ext cx="649287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Femorální kanál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5638800"/>
            <a:ext cx="7696200" cy="12192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cs-CZ" smtClean="0"/>
              <a:t>	femorální cílič + vrtání femorálního kanálu pod ASK kontrolou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429000"/>
            <a:ext cx="28956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429000"/>
            <a:ext cx="28956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429000"/>
            <a:ext cx="27432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Tibiální kanál</a:t>
            </a:r>
            <a:endParaRPr lang="cs-CZ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7543800" cy="12192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cs-CZ" smtClean="0"/>
              <a:t>	tibiální cílič + vrtání tibiálního kanálu pod ASK kontrolou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2001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1219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Protažení štěpu</a:t>
            </a:r>
            <a:endParaRPr lang="cs-CZ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81000" y="4343400"/>
            <a:ext cx="4648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6238" indent="-376238">
              <a:spcBef>
                <a:spcPct val="50000"/>
              </a:spcBef>
              <a:buFontTx/>
              <a:buChar char="•"/>
            </a:pPr>
            <a:r>
              <a:rPr lang="cs-CZ" sz="2800">
                <a:latin typeface="Times New Roman" pitchFamily="18" charset="0"/>
              </a:rPr>
              <a:t>protažení vláken nejprve přes femorální kanál a poté přes tibiální kanál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5943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lvl="1" indent="384175">
              <a:spcBef>
                <a:spcPct val="50000"/>
              </a:spcBef>
              <a:buFontTx/>
              <a:buChar char="•"/>
            </a:pPr>
            <a:r>
              <a:rPr lang="cs-CZ" sz="2800">
                <a:latin typeface="Times New Roman" pitchFamily="18" charset="0"/>
              </a:rPr>
              <a:t>protažení štěpu tahem za vlákna pod ASK kontrolou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1430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128713"/>
            <a:ext cx="3505200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3733800"/>
            <a:ext cx="34290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32612" cy="942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REHABILITACE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628775"/>
            <a:ext cx="7489825" cy="4824413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předoperační RHB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2400" dirty="0"/>
              <a:t>pooperační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RHB protokol 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2000" dirty="0"/>
              <a:t>ortéza 0-30 st.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2000" dirty="0" smtClean="0"/>
              <a:t>pohyb  </a:t>
            </a:r>
            <a:r>
              <a:rPr lang="cs-CZ" sz="2000" dirty="0"/>
              <a:t>ihned po operaci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2000" dirty="0"/>
              <a:t>polohování do plné extenze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"/>
              <a:defRPr/>
            </a:pPr>
            <a:r>
              <a:rPr lang="cs-CZ" sz="2400" dirty="0"/>
              <a:t>RHB protokol respektující jednotlivé fáze </a:t>
            </a:r>
            <a:r>
              <a:rPr lang="cs-CZ" sz="2400" dirty="0" err="1"/>
              <a:t>vhojování</a:t>
            </a:r>
            <a:r>
              <a:rPr lang="cs-CZ" sz="2400" dirty="0"/>
              <a:t> štěpu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hojení kostních štěpů – 6 týdnů dlouhá ortéza s kloubem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/>
              <a:t>reedukace reflexních ochranných mechanismů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dirty="0" err="1"/>
              <a:t>revaskularizace</a:t>
            </a:r>
            <a:r>
              <a:rPr lang="cs-CZ" dirty="0"/>
              <a:t> štěpu = přestavba -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rizikové sporty až za 8 - 10 měsíců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1341438"/>
            <a:ext cx="22177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Navigace při rekonstrukci PZV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47813" y="1268413"/>
            <a:ext cx="5280025" cy="2205037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/>
              <a:t>infračervené  sondy + kamera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/>
              <a:t>kinematický model, extrapolace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/>
              <a:t>navigace = cílení kanálů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/>
              <a:t>izometrická rekonstrukce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ph type="chart" sz="half" idx="2"/>
          </p:nvPr>
        </p:nvGraphicFramePr>
        <p:xfrm>
          <a:off x="381000" y="1371600"/>
          <a:ext cx="1108075" cy="2057400"/>
        </p:xfrm>
        <a:graphic>
          <a:graphicData uri="http://schemas.openxmlformats.org/presentationml/2006/ole">
            <p:oleObj spid="_x0000_s45058" name="Rastrový obraz" r:id="rId3" imgW="1838095" imgH="3200000" progId="PBrush">
              <p:embed/>
            </p:oleObj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3643313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7038" y="1143000"/>
            <a:ext cx="20732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36576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Artroskopie – vybavení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 err="1" smtClean="0">
                <a:solidFill>
                  <a:srgbClr val="FF0000"/>
                </a:solidFill>
              </a:rPr>
              <a:t>Shaver</a:t>
            </a:r>
            <a:r>
              <a:rPr lang="cs-CZ" sz="2800" dirty="0" smtClean="0"/>
              <a:t> – rotační, motorem poháněné fréza</a:t>
            </a:r>
          </a:p>
          <a:p>
            <a:pPr>
              <a:lnSpc>
                <a:spcPct val="80000"/>
              </a:lnSpc>
            </a:pPr>
            <a:r>
              <a:rPr lang="cs-CZ" sz="2800" dirty="0" err="1" smtClean="0">
                <a:solidFill>
                  <a:srgbClr val="FF0000"/>
                </a:solidFill>
              </a:rPr>
              <a:t>Vaper</a:t>
            </a:r>
            <a:r>
              <a:rPr lang="cs-CZ" sz="2800" dirty="0" smtClean="0"/>
              <a:t> – k ošetření měkkých tkání na principu vysokofrekvenční </a:t>
            </a:r>
            <a:r>
              <a:rPr lang="cs-CZ" sz="2800" dirty="0" err="1" smtClean="0"/>
              <a:t>termokoagulace</a:t>
            </a:r>
            <a:endParaRPr lang="cs-CZ" sz="2800" dirty="0" smtClean="0"/>
          </a:p>
          <a:p>
            <a:pPr>
              <a:lnSpc>
                <a:spcPct val="80000"/>
              </a:lnSpc>
            </a:pPr>
            <a:r>
              <a:rPr lang="cs-CZ" sz="2800" dirty="0" smtClean="0">
                <a:solidFill>
                  <a:srgbClr val="FF0000"/>
                </a:solidFill>
              </a:rPr>
              <a:t>Laser</a:t>
            </a:r>
            <a:r>
              <a:rPr lang="cs-CZ" sz="2800" dirty="0" smtClean="0"/>
              <a:t> – využíván pro </a:t>
            </a:r>
            <a:r>
              <a:rPr lang="cs-CZ" sz="2800" dirty="0" err="1" smtClean="0"/>
              <a:t>termokoagulační</a:t>
            </a:r>
            <a:r>
              <a:rPr lang="cs-CZ" sz="2800" dirty="0" smtClean="0"/>
              <a:t> efekt</a:t>
            </a:r>
          </a:p>
          <a:p>
            <a:pPr>
              <a:lnSpc>
                <a:spcPct val="80000"/>
              </a:lnSpc>
            </a:pPr>
            <a:r>
              <a:rPr lang="cs-CZ" sz="2800" dirty="0" smtClean="0">
                <a:solidFill>
                  <a:srgbClr val="FF0000"/>
                </a:solidFill>
              </a:rPr>
              <a:t>Specializovaná instrumentaria </a:t>
            </a:r>
            <a:r>
              <a:rPr lang="cs-CZ" sz="2800" dirty="0" smtClean="0"/>
              <a:t>– rekonstrukce vazů, </a:t>
            </a:r>
            <a:r>
              <a:rPr lang="cs-CZ" sz="2800" dirty="0" err="1" smtClean="0"/>
              <a:t>mozaikoplastika</a:t>
            </a:r>
            <a:r>
              <a:rPr lang="cs-CZ" sz="2800" dirty="0" smtClean="0"/>
              <a:t>, stabilizace ramena</a:t>
            </a:r>
          </a:p>
          <a:p>
            <a:pPr>
              <a:lnSpc>
                <a:spcPct val="80000"/>
              </a:lnSpc>
            </a:pPr>
            <a:r>
              <a:rPr lang="cs-CZ" sz="2800" dirty="0" smtClean="0">
                <a:solidFill>
                  <a:srgbClr val="FF0000"/>
                </a:solidFill>
              </a:rPr>
              <a:t>Dokumentační zařízení </a:t>
            </a:r>
            <a:r>
              <a:rPr lang="cs-CZ" sz="2800" dirty="0" smtClean="0"/>
              <a:t>– termotiskárna, čipová karta, video, DVD</a:t>
            </a:r>
          </a:p>
          <a:p>
            <a:endParaRPr lang="cs-CZ" dirty="0"/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928662" y="4786322"/>
          <a:ext cx="2068507" cy="1552313"/>
        </p:xfrm>
        <a:graphic>
          <a:graphicData uri="http://schemas.openxmlformats.org/presentationml/2006/ole">
            <p:oleObj spid="_x0000_s17411" name="Rastrový obrázek" r:id="rId3" imgW="15238095" imgH="11428571" progId="PBrush">
              <p:embed/>
            </p:oleObj>
          </a:graphicData>
        </a:graphic>
      </p:graphicFrame>
      <p:pic>
        <p:nvPicPr>
          <p:cNvPr id="17412" name="Picture 4" descr="O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786322"/>
            <a:ext cx="2857520" cy="158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786322"/>
            <a:ext cx="130282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Chrupavka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Hyalinní chrupavka je bílá, hladká a lesklá, při palpaci pružná</a:t>
            </a:r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Léze degenerativní</a:t>
            </a:r>
          </a:p>
          <a:p>
            <a:r>
              <a:rPr lang="cs-CZ" dirty="0" smtClean="0"/>
              <a:t>Léze traumatické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7" name="Picture 14" descr="S6R0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285992"/>
            <a:ext cx="2720706" cy="178595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4572008"/>
            <a:ext cx="3046683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 descr="S6R0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6182" y="4572008"/>
            <a:ext cx="3016944" cy="2062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Degenerativní léze -</a:t>
            </a:r>
            <a:r>
              <a:rPr lang="cs-CZ" dirty="0" err="1" smtClean="0"/>
              <a:t>Outebridge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709160"/>
          </a:xfrm>
        </p:spPr>
        <p:txBody>
          <a:bodyPr/>
          <a:lstStyle/>
          <a:p>
            <a:r>
              <a:rPr lang="cs-CZ" dirty="0" smtClean="0"/>
              <a:t>I. Změknutí</a:t>
            </a:r>
          </a:p>
          <a:p>
            <a:r>
              <a:rPr lang="cs-CZ" dirty="0" smtClean="0"/>
              <a:t>II. Povrchové rozvláknění a trhliny</a:t>
            </a:r>
          </a:p>
          <a:p>
            <a:r>
              <a:rPr lang="cs-CZ" dirty="0" smtClean="0"/>
              <a:t>III. Hlubší trhliny a ulcerace</a:t>
            </a:r>
          </a:p>
          <a:p>
            <a:r>
              <a:rPr lang="cs-CZ" dirty="0" smtClean="0"/>
              <a:t>IV. Hluboký defekt na </a:t>
            </a:r>
            <a:r>
              <a:rPr lang="cs-CZ" dirty="0" err="1" smtClean="0"/>
              <a:t>subchondrální</a:t>
            </a:r>
            <a:r>
              <a:rPr lang="cs-CZ" dirty="0" smtClean="0"/>
              <a:t> kost</a:t>
            </a:r>
            <a:endParaRPr lang="cs-CZ" dirty="0"/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2000232" y="3286124"/>
          <a:ext cx="2066925" cy="1647825"/>
        </p:xfrm>
        <a:graphic>
          <a:graphicData uri="http://schemas.openxmlformats.org/presentationml/2006/ole">
            <p:oleObj spid="_x0000_s51202" name="Rastrový obrázek" r:id="rId3" imgW="2066667" imgH="1647619" progId="PBrush">
              <p:embed/>
            </p:oleObj>
          </a:graphicData>
        </a:graphic>
      </p:graphicFrame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286124"/>
            <a:ext cx="2085975" cy="1647825"/>
          </a:xfrm>
          <a:prstGeom prst="rect">
            <a:avLst/>
          </a:prstGeom>
          <a:noFill/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5000636"/>
            <a:ext cx="2081213" cy="1676400"/>
          </a:xfrm>
          <a:prstGeom prst="rect">
            <a:avLst/>
          </a:prstGeom>
          <a:noFill/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5000636"/>
            <a:ext cx="2071702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Degenerativní léze</a:t>
            </a:r>
            <a:endParaRPr lang="cs-CZ" dirty="0"/>
          </a:p>
        </p:txBody>
      </p:sp>
      <p:pic>
        <p:nvPicPr>
          <p:cNvPr id="4" name="Picture 5" descr="S6R0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14942" y="4214818"/>
            <a:ext cx="3789369" cy="2487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4282" y="4214818"/>
            <a:ext cx="3571900" cy="2518134"/>
          </a:xfrm>
          <a:prstGeom prst="rect">
            <a:avLst/>
          </a:prstGeom>
        </p:spPr>
      </p:pic>
      <p:pic>
        <p:nvPicPr>
          <p:cNvPr id="6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5143504" y="1214422"/>
            <a:ext cx="3813428" cy="2502562"/>
          </a:xfrm>
        </p:spPr>
      </p:pic>
      <p:pic>
        <p:nvPicPr>
          <p:cNvPr id="7" name="Picture 1029" descr="S6R000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4282" y="1214422"/>
            <a:ext cx="3571900" cy="2438038"/>
          </a:xfrm>
          <a:prstGeom prst="rect">
            <a:avLst/>
          </a:prstGeom>
        </p:spPr>
      </p:pic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2643174" y="2643182"/>
          <a:ext cx="1714493" cy="1366854"/>
        </p:xfrm>
        <a:graphic>
          <a:graphicData uri="http://schemas.openxmlformats.org/presentationml/2006/ole">
            <p:oleObj spid="_x0000_s52226" name="Rastrový obrázek" r:id="rId7" imgW="2066667" imgH="1647619" progId="PBrush">
              <p:embed/>
            </p:oleObj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2643182"/>
            <a:ext cx="1728785" cy="1365661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3174" y="4071942"/>
            <a:ext cx="1685085" cy="1357322"/>
          </a:xfrm>
          <a:prstGeom prst="rect">
            <a:avLst/>
          </a:prstGeom>
          <a:noFill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29123" y="4071942"/>
            <a:ext cx="1714513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Traumatické léze </a:t>
            </a:r>
            <a:br>
              <a:rPr lang="cs-CZ" dirty="0" smtClean="0"/>
            </a:br>
            <a:r>
              <a:rPr lang="cs-CZ" dirty="0" smtClean="0"/>
              <a:t> Bauer Jackson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Crack</a:t>
            </a:r>
            <a:r>
              <a:rPr lang="cs-CZ" dirty="0" smtClean="0"/>
              <a:t> type – lineární prasknutí</a:t>
            </a:r>
          </a:p>
          <a:p>
            <a:r>
              <a:rPr lang="cs-CZ" dirty="0" err="1" smtClean="0"/>
              <a:t>Stellatum</a:t>
            </a:r>
            <a:r>
              <a:rPr lang="cs-CZ" dirty="0" smtClean="0"/>
              <a:t> type – divergentní praskliny – hvězdice</a:t>
            </a:r>
          </a:p>
          <a:p>
            <a:r>
              <a:rPr lang="cs-CZ" dirty="0" err="1" smtClean="0"/>
              <a:t>Flap</a:t>
            </a:r>
            <a:r>
              <a:rPr lang="cs-CZ" dirty="0" smtClean="0"/>
              <a:t> type – laloková léze zasahující k </a:t>
            </a:r>
            <a:r>
              <a:rPr lang="cs-CZ" dirty="0" err="1" smtClean="0"/>
              <a:t>subchondrální</a:t>
            </a:r>
            <a:r>
              <a:rPr lang="cs-CZ" dirty="0" smtClean="0"/>
              <a:t> kosti</a:t>
            </a:r>
          </a:p>
          <a:p>
            <a:r>
              <a:rPr lang="cs-CZ" dirty="0" err="1" smtClean="0"/>
              <a:t>Crater</a:t>
            </a:r>
            <a:r>
              <a:rPr lang="cs-CZ" dirty="0" smtClean="0"/>
              <a:t> type – vylomení části </a:t>
            </a:r>
            <a:r>
              <a:rPr lang="cs-CZ" dirty="0" err="1" smtClean="0"/>
              <a:t>chrpavky</a:t>
            </a:r>
            <a:endParaRPr lang="cs-CZ" dirty="0" smtClean="0"/>
          </a:p>
          <a:p>
            <a:r>
              <a:rPr lang="cs-CZ" dirty="0" err="1" smtClean="0"/>
              <a:t>Fibrillation</a:t>
            </a:r>
            <a:r>
              <a:rPr lang="cs-CZ" dirty="0" smtClean="0"/>
              <a:t> type – rozvláknění chrupavky</a:t>
            </a:r>
          </a:p>
          <a:p>
            <a:r>
              <a:rPr lang="cs-CZ" dirty="0" err="1" smtClean="0"/>
              <a:t>Degrading</a:t>
            </a:r>
            <a:r>
              <a:rPr lang="cs-CZ" dirty="0" smtClean="0"/>
              <a:t> type – rozvláknění a odloučení chrupavky 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/>
              <a:t>Možnosti řešení ložiskových chondrálních defektů</a:t>
            </a:r>
            <a:endParaRPr lang="cs-CZ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62" y="2000240"/>
            <a:ext cx="7391400" cy="4064005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Abraze, </a:t>
            </a:r>
            <a:r>
              <a:rPr lang="cs-CZ" dirty="0" err="1" smtClean="0"/>
              <a:t>debridement</a:t>
            </a:r>
            <a:endParaRPr lang="cs-CZ" dirty="0" smtClean="0"/>
          </a:p>
          <a:p>
            <a:r>
              <a:rPr lang="cs-CZ" dirty="0" err="1" smtClean="0"/>
              <a:t>Subchondrální</a:t>
            </a:r>
            <a:r>
              <a:rPr lang="cs-CZ" dirty="0" smtClean="0"/>
              <a:t> </a:t>
            </a:r>
            <a:r>
              <a:rPr lang="cs-CZ" dirty="0" err="1"/>
              <a:t>mikrofraktury</a:t>
            </a:r>
            <a:r>
              <a:rPr lang="cs-CZ" dirty="0"/>
              <a:t>  /návrty/ - </a:t>
            </a:r>
            <a:r>
              <a:rPr lang="cs-CZ" dirty="0" err="1"/>
              <a:t>přehojení</a:t>
            </a:r>
            <a:r>
              <a:rPr lang="cs-CZ" dirty="0"/>
              <a:t> vazivovou </a:t>
            </a:r>
            <a:r>
              <a:rPr lang="cs-CZ" dirty="0" smtClean="0"/>
              <a:t>chrupavkou</a:t>
            </a:r>
          </a:p>
          <a:p>
            <a:pPr>
              <a:buNone/>
            </a:pPr>
            <a:r>
              <a:rPr lang="cs-CZ" dirty="0" smtClean="0"/>
              <a:t>     - </a:t>
            </a:r>
            <a:r>
              <a:rPr lang="cs-CZ" dirty="0" err="1" smtClean="0"/>
              <a:t>Pridie</a:t>
            </a:r>
            <a:r>
              <a:rPr lang="cs-CZ" dirty="0" smtClean="0"/>
              <a:t>, </a:t>
            </a:r>
            <a:r>
              <a:rPr lang="cs-CZ" dirty="0" err="1" smtClean="0"/>
              <a:t>Steadman</a:t>
            </a:r>
            <a:endParaRPr lang="cs-CZ" dirty="0"/>
          </a:p>
          <a:p>
            <a:r>
              <a:rPr lang="cs-CZ" dirty="0"/>
              <a:t>Mozaiková </a:t>
            </a:r>
            <a:r>
              <a:rPr lang="cs-CZ" dirty="0" smtClean="0"/>
              <a:t>plastika</a:t>
            </a:r>
          </a:p>
          <a:p>
            <a:r>
              <a:rPr lang="cs-CZ" dirty="0" smtClean="0"/>
              <a:t>Alogenní </a:t>
            </a:r>
            <a:r>
              <a:rPr lang="cs-CZ" dirty="0" err="1" smtClean="0"/>
              <a:t>grafty</a:t>
            </a:r>
            <a:endParaRPr lang="cs-CZ" dirty="0"/>
          </a:p>
          <a:p>
            <a:r>
              <a:rPr lang="cs-CZ" dirty="0"/>
              <a:t>Transplantace kultivovaných </a:t>
            </a:r>
            <a:r>
              <a:rPr lang="cs-CZ" dirty="0" err="1"/>
              <a:t>chondrocytů</a:t>
            </a:r>
            <a:endParaRPr lang="cs-CZ" dirty="0"/>
          </a:p>
          <a:p>
            <a:r>
              <a:rPr lang="cs-CZ" dirty="0"/>
              <a:t>Genová léčba - výzkum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Návrty -</a:t>
            </a:r>
            <a:r>
              <a:rPr lang="cs-CZ" dirty="0" err="1" smtClean="0"/>
              <a:t>Pridie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643050"/>
            <a:ext cx="324802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643050"/>
            <a:ext cx="326496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000504"/>
            <a:ext cx="417671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571868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latin typeface="Times New Roman" pitchFamily="18" charset="0"/>
              </a:rPr>
              <a:t> </a:t>
            </a:r>
            <a:r>
              <a:rPr lang="cs-CZ" sz="2400" b="1" dirty="0" smtClean="0">
                <a:latin typeface="Times New Roman" pitchFamily="18" charset="0"/>
              </a:rPr>
              <a:t>   </a:t>
            </a:r>
            <a:r>
              <a:rPr lang="cs-CZ" sz="2400" b="1" dirty="0">
                <a:latin typeface="Times New Roman" pitchFamily="18" charset="0"/>
              </a:rPr>
              <a:t>konečný stav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357818" y="35004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smtClean="0">
                <a:latin typeface="Times New Roman" pitchFamily="18" charset="0"/>
              </a:rPr>
              <a:t>   návrty </a:t>
            </a:r>
            <a:r>
              <a:rPr lang="cs-CZ" sz="2400" b="1" dirty="0">
                <a:latin typeface="Times New Roman" pitchFamily="18" charset="0"/>
              </a:rPr>
              <a:t>šídlem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00034" y="3500438"/>
            <a:ext cx="4929222" cy="64294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návrty spodiny K - drátem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ffectLst>
                  <a:outerShdw blurRad="38100" dist="38100" dir="2700000" algn="tl">
                    <a:srgbClr val="000000"/>
                  </a:outerShdw>
                </a:effectLst>
              </a:rPr>
              <a:t>Mozaiková plastika</a:t>
            </a:r>
            <a:endParaRPr 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0355" name="Picture 3" descr="S240009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976"/>
          <a:stretch>
            <a:fillRect/>
          </a:stretch>
        </p:blipFill>
        <p:spPr>
          <a:xfrm>
            <a:off x="990600" y="2058988"/>
            <a:ext cx="4799013" cy="3578225"/>
          </a:xfrm>
          <a:ln/>
        </p:spPr>
      </p:pic>
      <p:pic>
        <p:nvPicPr>
          <p:cNvPr id="100356" name="Picture 4" descr="S2400102"/>
          <p:cNvPicPr>
            <a:picLocks noChangeAspect="1" noChangeArrowheads="1"/>
          </p:cNvPicPr>
          <p:nvPr/>
        </p:nvPicPr>
        <p:blipFill>
          <a:blip r:embed="rId3" cstate="print"/>
          <a:srcRect l="2788" r="5551" b="3717"/>
          <a:stretch>
            <a:fillRect/>
          </a:stretch>
        </p:blipFill>
        <p:spPr bwMode="auto">
          <a:xfrm>
            <a:off x="5105400" y="3733800"/>
            <a:ext cx="34290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ffectLst>
                  <a:outerShdw blurRad="38100" dist="38100" dir="2700000" algn="tl">
                    <a:srgbClr val="000000"/>
                  </a:outerShdw>
                </a:effectLst>
              </a:rPr>
              <a:t>Mozaiková plastika</a:t>
            </a:r>
            <a:endParaRPr 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1381" name="Picture 5" descr="S6R0000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9863" y="1981200"/>
            <a:ext cx="6264275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ffectLst>
                  <a:outerShdw blurRad="38100" dist="38100" dir="2700000" algn="tl">
                    <a:srgbClr val="000000"/>
                  </a:outerShdw>
                </a:effectLst>
              </a:rPr>
              <a:t>Osteochondrální fraktury</a:t>
            </a:r>
            <a:endParaRPr 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205038"/>
            <a:ext cx="4391025" cy="411480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Menší fragmenty - extrakce</a:t>
            </a:r>
          </a:p>
          <a:p>
            <a:r>
              <a:rPr lang="cs-CZ" sz="2400" dirty="0" err="1"/>
              <a:t>Refixace</a:t>
            </a:r>
            <a:r>
              <a:rPr lang="cs-CZ" sz="2400" dirty="0"/>
              <a:t> pokud lze</a:t>
            </a:r>
          </a:p>
          <a:p>
            <a:pPr lvl="1"/>
            <a:r>
              <a:rPr lang="cs-CZ" sz="2400" dirty="0"/>
              <a:t>vstřebatelné šroubky, hřebíčky</a:t>
            </a:r>
          </a:p>
          <a:p>
            <a:pPr lvl="1"/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kongruence</a:t>
            </a:r>
            <a:r>
              <a:rPr lang="cs-CZ" sz="2400" dirty="0"/>
              <a:t> kloubu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Neošetřené - volné tělísko = kloubní myš</a:t>
            </a:r>
            <a:endParaRPr lang="cs-CZ" sz="2800" dirty="0"/>
          </a:p>
        </p:txBody>
      </p:sp>
      <p:pic>
        <p:nvPicPr>
          <p:cNvPr id="12391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59450" y="1989138"/>
            <a:ext cx="3205163" cy="2222500"/>
          </a:xfrm>
          <a:noFill/>
          <a:ln/>
        </p:spPr>
      </p:pic>
      <p:pic>
        <p:nvPicPr>
          <p:cNvPr id="123908" name="Picture 4" descr="S6R0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508500"/>
            <a:ext cx="26670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3909" name="Object 5"/>
          <p:cNvGraphicFramePr>
            <a:graphicFrameLocks noChangeAspect="1"/>
          </p:cNvGraphicFramePr>
          <p:nvPr/>
        </p:nvGraphicFramePr>
        <p:xfrm>
          <a:off x="4284663" y="2852738"/>
          <a:ext cx="1317625" cy="1317625"/>
        </p:xfrm>
        <a:graphic>
          <a:graphicData uri="http://schemas.openxmlformats.org/presentationml/2006/ole">
            <p:oleObj spid="_x0000_s53250" name="Rastrový obraz" r:id="rId5" imgW="2381582" imgH="1971950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Význam pately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Centralizuje divergentní síly quadricepsu</a:t>
            </a:r>
          </a:p>
          <a:p>
            <a:r>
              <a:rPr lang="cs-CZ"/>
              <a:t>Oddálením od centra otáčení optimalizuje sílu qudricepsu</a:t>
            </a:r>
          </a:p>
          <a:p>
            <a:r>
              <a:rPr lang="cs-CZ"/>
              <a:t>Brání poškození kloubní plochy femuru</a:t>
            </a:r>
          </a:p>
          <a:p>
            <a:r>
              <a:rPr lang="cs-CZ"/>
              <a:t>Snižuje tření mezi šlachou a artikulační plochou femuru</a:t>
            </a:r>
          </a:p>
          <a:p>
            <a:r>
              <a:rPr lang="cs-CZ"/>
              <a:t>Estetický význam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Kolenní kloub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 pately</a:t>
            </a:r>
            <a:endParaRPr 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08413" cy="4114800"/>
          </a:xfrm>
        </p:spPr>
        <p:txBody>
          <a:bodyPr>
            <a:normAutofit lnSpcReduction="10000"/>
          </a:bodyPr>
          <a:lstStyle/>
          <a:p>
            <a:r>
              <a:rPr lang="cs-CZ" sz="2800"/>
              <a:t>porucha centrace spojená s přetížením čéšky</a:t>
            </a:r>
          </a:p>
          <a:p>
            <a:r>
              <a:rPr lang="cs-CZ" sz="2800"/>
              <a:t>peripatelární bolesti</a:t>
            </a:r>
          </a:p>
          <a:p>
            <a:r>
              <a:rPr lang="cs-CZ" sz="2800"/>
              <a:t>krepitus při flexi</a:t>
            </a:r>
          </a:p>
          <a:p>
            <a:r>
              <a:rPr lang="cs-CZ" sz="2800"/>
              <a:t>RHB program chondroprotektiva režimová opatření</a:t>
            </a:r>
          </a:p>
        </p:txBody>
      </p:sp>
      <p:pic>
        <p:nvPicPr>
          <p:cNvPr id="28681" name="Picture 9" descr="S24001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999" r="16000" b="10001"/>
          <a:stretch>
            <a:fillRect/>
          </a:stretch>
        </p:blipFill>
        <p:spPr>
          <a:xfrm>
            <a:off x="5435600" y="2189163"/>
            <a:ext cx="2449513" cy="1801812"/>
          </a:xfrm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038600"/>
            <a:ext cx="259080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682625"/>
            <a:ext cx="7340600" cy="944563"/>
          </a:xfrm>
        </p:spPr>
        <p:txBody>
          <a:bodyPr/>
          <a:lstStyle/>
          <a:p>
            <a:r>
              <a:rPr lang="cs-CZ" b="1"/>
              <a:t>Chondropatie pately</a:t>
            </a:r>
            <a:endParaRPr 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0625" y="2259013"/>
            <a:ext cx="3597275" cy="2074862"/>
          </a:xfrm>
        </p:spPr>
        <p:txBody>
          <a:bodyPr/>
          <a:lstStyle/>
          <a:p>
            <a:r>
              <a:rPr lang="cs-CZ" sz="2800"/>
              <a:t>syndrom laterální hyperprese</a:t>
            </a:r>
          </a:p>
          <a:p>
            <a:r>
              <a:rPr lang="cs-CZ" sz="2800"/>
              <a:t>operační léčba - laterální release</a:t>
            </a:r>
          </a:p>
        </p:txBody>
      </p:sp>
      <p:pic>
        <p:nvPicPr>
          <p:cNvPr id="27654" name="Picture 6" descr="S24001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0001" t="2000" r="20000" b="12666"/>
          <a:stretch>
            <a:fillRect/>
          </a:stretch>
        </p:blipFill>
        <p:spPr>
          <a:xfrm>
            <a:off x="5219700" y="2119313"/>
            <a:ext cx="3238500" cy="2144712"/>
          </a:xfrm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495800"/>
            <a:ext cx="35052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495800"/>
            <a:ext cx="35052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r>
              <a:rPr lang="cs-CZ"/>
              <a:t>Luxace pately - dělení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133600"/>
            <a:ext cx="4038600" cy="4530725"/>
          </a:xfrm>
        </p:spPr>
        <p:txBody>
          <a:bodyPr/>
          <a:lstStyle/>
          <a:p>
            <a:r>
              <a:rPr lang="cs-CZ" sz="3200" b="1"/>
              <a:t>Traumatické</a:t>
            </a:r>
          </a:p>
          <a:p>
            <a:r>
              <a:rPr lang="cs-CZ" sz="3200" b="1"/>
              <a:t>Netraumatické</a:t>
            </a:r>
          </a:p>
          <a:p>
            <a:pPr>
              <a:buFont typeface="Wingdings" pitchFamily="2" charset="2"/>
              <a:buNone/>
            </a:pPr>
            <a:r>
              <a:rPr lang="cs-CZ"/>
              <a:t>    - vrozené</a:t>
            </a:r>
          </a:p>
          <a:p>
            <a:pPr>
              <a:buFont typeface="Wingdings" pitchFamily="2" charset="2"/>
              <a:buNone/>
            </a:pPr>
            <a:r>
              <a:rPr lang="cs-CZ"/>
              <a:t>    - recidivující</a:t>
            </a:r>
          </a:p>
          <a:p>
            <a:pPr>
              <a:buFont typeface="Wingdings" pitchFamily="2" charset="2"/>
              <a:buNone/>
            </a:pPr>
            <a:r>
              <a:rPr lang="cs-CZ"/>
              <a:t>    - habituální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060575"/>
            <a:ext cx="4038600" cy="4530725"/>
          </a:xfrm>
        </p:spPr>
        <p:txBody>
          <a:bodyPr/>
          <a:lstStyle/>
          <a:p>
            <a:r>
              <a:rPr lang="cs-CZ" sz="3200" b="1"/>
              <a:t>Typy</a:t>
            </a:r>
          </a:p>
          <a:p>
            <a:pPr>
              <a:buFont typeface="Wingdings" pitchFamily="2" charset="2"/>
              <a:buNone/>
            </a:pPr>
            <a:r>
              <a:rPr lang="cs-CZ"/>
              <a:t>     - laterální</a:t>
            </a:r>
          </a:p>
          <a:p>
            <a:pPr>
              <a:buFont typeface="Wingdings" pitchFamily="2" charset="2"/>
              <a:buNone/>
            </a:pPr>
            <a:r>
              <a:rPr lang="cs-CZ"/>
              <a:t>     - mediální</a:t>
            </a:r>
          </a:p>
          <a:p>
            <a:pPr>
              <a:buFont typeface="Wingdings" pitchFamily="2" charset="2"/>
              <a:buNone/>
            </a:pPr>
            <a:r>
              <a:rPr lang="cs-CZ"/>
              <a:t>     - vertikální</a:t>
            </a:r>
          </a:p>
          <a:p>
            <a:pPr>
              <a:buFont typeface="Wingdings" pitchFamily="2" charset="2"/>
              <a:buNone/>
            </a:pPr>
            <a:r>
              <a:rPr lang="cs-CZ"/>
              <a:t>     - horizontální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Luxace pately</a:t>
            </a:r>
            <a:endParaRPr lang="cs-CZ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Luxace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vždy laterálně</a:t>
            </a:r>
            <a:r>
              <a:rPr lang="cs-CZ" dirty="0"/>
              <a:t>, často spontánní repozice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Mechanismus úrazu: úder </a:t>
            </a:r>
            <a:r>
              <a:rPr lang="cs-CZ" dirty="0"/>
              <a:t>při </a:t>
            </a:r>
            <a:r>
              <a:rPr lang="cs-CZ" dirty="0" err="1"/>
              <a:t>semiflexi</a:t>
            </a:r>
            <a:r>
              <a:rPr lang="cs-CZ" dirty="0"/>
              <a:t> z mediální strany, kombinace rotace </a:t>
            </a:r>
            <a:r>
              <a:rPr lang="cs-CZ" dirty="0" err="1"/>
              <a:t>tibie</a:t>
            </a:r>
            <a:r>
              <a:rPr lang="cs-CZ" dirty="0"/>
              <a:t> a valgozity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Léčení </a:t>
            </a:r>
            <a:r>
              <a:rPr lang="cs-CZ" dirty="0"/>
              <a:t>konzervativní – repozice, punkce, ortéza, RHB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 smtClean="0"/>
              <a:t>Léčení </a:t>
            </a:r>
            <a:r>
              <a:rPr lang="cs-CZ" dirty="0"/>
              <a:t>operační – ASK, ošetření </a:t>
            </a:r>
            <a:r>
              <a:rPr lang="cs-CZ" dirty="0" err="1"/>
              <a:t>osteochondrální</a:t>
            </a:r>
            <a:r>
              <a:rPr lang="cs-CZ" dirty="0"/>
              <a:t> léze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/>
              <a:t>R</a:t>
            </a:r>
            <a:r>
              <a:rPr lang="cs-CZ" dirty="0" smtClean="0"/>
              <a:t>iziko </a:t>
            </a:r>
            <a:r>
              <a:rPr lang="cs-CZ" dirty="0"/>
              <a:t>recidivujících luxací pately v budoucnosti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Predisponující faktory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Dysplazie femoropatelárního kloubu </a:t>
            </a:r>
          </a:p>
          <a:p>
            <a:pPr>
              <a:lnSpc>
                <a:spcPct val="90000"/>
              </a:lnSpc>
            </a:pPr>
            <a:r>
              <a:rPr lang="cs-CZ" sz="2800"/>
              <a:t>Patella alta</a:t>
            </a:r>
          </a:p>
          <a:p>
            <a:pPr>
              <a:lnSpc>
                <a:spcPct val="90000"/>
              </a:lnSpc>
            </a:pPr>
            <a:r>
              <a:rPr lang="cs-CZ" sz="2800"/>
              <a:t>Hypoplazie zevního kondylu femuru</a:t>
            </a:r>
          </a:p>
          <a:p>
            <a:pPr>
              <a:lnSpc>
                <a:spcPct val="90000"/>
              </a:lnSpc>
            </a:pPr>
            <a:r>
              <a:rPr lang="cs-CZ" sz="2800"/>
              <a:t>Vnitřní torze  distálního femuru</a:t>
            </a:r>
          </a:p>
          <a:p>
            <a:pPr>
              <a:lnSpc>
                <a:spcPct val="90000"/>
              </a:lnSpc>
            </a:pPr>
            <a:r>
              <a:rPr lang="cs-CZ" sz="2800"/>
              <a:t>Genu recurvatum, genua valga</a:t>
            </a:r>
          </a:p>
          <a:p>
            <a:pPr>
              <a:lnSpc>
                <a:spcPct val="90000"/>
              </a:lnSpc>
            </a:pPr>
            <a:r>
              <a:rPr lang="cs-CZ" sz="2800"/>
              <a:t>Isuficience m. vastus medialis</a:t>
            </a:r>
          </a:p>
          <a:p>
            <a:pPr>
              <a:lnSpc>
                <a:spcPct val="90000"/>
              </a:lnSpc>
            </a:pPr>
            <a:r>
              <a:rPr lang="cs-CZ" sz="2800"/>
              <a:t>Poškození mediálních retinakul</a:t>
            </a:r>
          </a:p>
          <a:p>
            <a:pPr>
              <a:lnSpc>
                <a:spcPct val="90000"/>
              </a:lnSpc>
            </a:pPr>
            <a:r>
              <a:rPr lang="cs-CZ" sz="2800"/>
              <a:t>Vrozená slabost  vazivového aparátu</a:t>
            </a:r>
          </a:p>
          <a:p>
            <a:pPr>
              <a:lnSpc>
                <a:spcPct val="90000"/>
              </a:lnSpc>
            </a:pPr>
            <a:r>
              <a:rPr lang="cs-CZ" sz="2800"/>
              <a:t>Velký Q úhel</a:t>
            </a:r>
          </a:p>
        </p:txBody>
      </p:sp>
      <p:pic>
        <p:nvPicPr>
          <p:cNvPr id="4" name="Picture 6" descr="S2400115"/>
          <p:cNvPicPr>
            <a:picLocks noChangeAspect="1" noChangeArrowheads="1"/>
          </p:cNvPicPr>
          <p:nvPr/>
        </p:nvPicPr>
        <p:blipFill>
          <a:blip r:embed="rId2" cstate="print"/>
          <a:srcRect l="6000" t="3999" r="12000" b="12666"/>
          <a:stretch>
            <a:fillRect/>
          </a:stretch>
        </p:blipFill>
        <p:spPr>
          <a:xfrm>
            <a:off x="6429388" y="3143248"/>
            <a:ext cx="2357422" cy="1726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480"/>
            <a:ext cx="8229600" cy="1143000"/>
          </a:xfrm>
        </p:spPr>
        <p:txBody>
          <a:bodyPr/>
          <a:lstStyle/>
          <a:p>
            <a:r>
              <a:rPr lang="cs-CZ" dirty="0"/>
              <a:t>Klinika a vyšetření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714488"/>
            <a:ext cx="5643602" cy="4530725"/>
          </a:xfrm>
        </p:spPr>
        <p:txBody>
          <a:bodyPr/>
          <a:lstStyle/>
          <a:p>
            <a:r>
              <a:rPr lang="cs-CZ" dirty="0"/>
              <a:t>Anamnéza</a:t>
            </a:r>
          </a:p>
          <a:p>
            <a:r>
              <a:rPr lang="cs-CZ" dirty="0"/>
              <a:t>Klinika :</a:t>
            </a:r>
            <a:r>
              <a:rPr lang="cs-CZ" sz="2800" dirty="0" err="1">
                <a:solidFill>
                  <a:srgbClr val="CC99FF"/>
                </a:solidFill>
              </a:rPr>
              <a:t>defigurace</a:t>
            </a:r>
            <a:r>
              <a:rPr lang="cs-CZ" sz="2800" dirty="0">
                <a:solidFill>
                  <a:srgbClr val="CC99FF"/>
                </a:solidFill>
              </a:rPr>
              <a:t>, bolest, nemožnost pohybu</a:t>
            </a:r>
            <a:endParaRPr lang="cs-CZ" dirty="0"/>
          </a:p>
          <a:p>
            <a:r>
              <a:rPr lang="cs-CZ" dirty="0" err="1"/>
              <a:t>Smillieho</a:t>
            </a:r>
            <a:r>
              <a:rPr lang="cs-CZ" dirty="0"/>
              <a:t> test, </a:t>
            </a:r>
            <a:r>
              <a:rPr lang="cs-CZ" dirty="0" err="1"/>
              <a:t>Fairbenkův</a:t>
            </a:r>
            <a:r>
              <a:rPr lang="cs-CZ" dirty="0"/>
              <a:t> test</a:t>
            </a:r>
          </a:p>
          <a:p>
            <a:r>
              <a:rPr lang="cs-CZ" dirty="0"/>
              <a:t>RTG kolene a pately – AP, boční, axiální</a:t>
            </a:r>
          </a:p>
          <a:p>
            <a:pPr>
              <a:buFont typeface="Wingdings" pitchFamily="2" charset="2"/>
              <a:buNone/>
            </a:pPr>
            <a:r>
              <a:rPr lang="cs-CZ" dirty="0"/>
              <a:t>    - </a:t>
            </a:r>
            <a:r>
              <a:rPr lang="cs-CZ" sz="2800" dirty="0">
                <a:solidFill>
                  <a:srgbClr val="CC99FF"/>
                </a:solidFill>
              </a:rPr>
              <a:t>dysplazie FP skloubení, </a:t>
            </a:r>
            <a:r>
              <a:rPr lang="cs-CZ" sz="2800" dirty="0" err="1">
                <a:solidFill>
                  <a:srgbClr val="CC99FF"/>
                </a:solidFill>
              </a:rPr>
              <a:t>valgozní</a:t>
            </a:r>
            <a:r>
              <a:rPr lang="cs-CZ" sz="2800" dirty="0">
                <a:solidFill>
                  <a:srgbClr val="CC99FF"/>
                </a:solidFill>
              </a:rPr>
              <a:t> postavení, tvar </a:t>
            </a:r>
            <a:r>
              <a:rPr lang="cs-CZ" sz="2800" dirty="0" smtClean="0">
                <a:solidFill>
                  <a:srgbClr val="CC99FF"/>
                </a:solidFill>
              </a:rPr>
              <a:t>pately</a:t>
            </a:r>
            <a:r>
              <a:rPr lang="cs-CZ" sz="2800" dirty="0">
                <a:solidFill>
                  <a:srgbClr val="CC99FF"/>
                </a:solidFill>
              </a:rPr>
              <a:t>, výška pately, Q úhel</a:t>
            </a:r>
          </a:p>
        </p:txBody>
      </p:sp>
      <p:pic>
        <p:nvPicPr>
          <p:cNvPr id="4" name="Picture 4" descr="vašíková III"/>
          <p:cNvPicPr>
            <a:picLocks noChangeAspect="1" noChangeArrowheads="1"/>
          </p:cNvPicPr>
          <p:nvPr/>
        </p:nvPicPr>
        <p:blipFill>
          <a:blip r:embed="rId2" cstate="print"/>
          <a:srcRect l="20021" t="29623" r="25130" b="8820"/>
          <a:stretch>
            <a:fillRect/>
          </a:stretch>
        </p:blipFill>
        <p:spPr bwMode="auto">
          <a:xfrm>
            <a:off x="6715140" y="4286256"/>
            <a:ext cx="2214546" cy="2286016"/>
          </a:xfrm>
          <a:prstGeom prst="rect">
            <a:avLst/>
          </a:prstGeom>
          <a:noFill/>
        </p:spPr>
      </p:pic>
      <p:pic>
        <p:nvPicPr>
          <p:cNvPr id="5" name="Picture 5" descr="vašíková"/>
          <p:cNvPicPr>
            <a:picLocks noChangeAspect="1" noChangeArrowheads="1"/>
          </p:cNvPicPr>
          <p:nvPr/>
        </p:nvPicPr>
        <p:blipFill>
          <a:blip r:embed="rId3" cstate="print"/>
          <a:srcRect l="22865" r="27135" b="-1314"/>
          <a:stretch>
            <a:fillRect/>
          </a:stretch>
        </p:blipFill>
        <p:spPr bwMode="auto">
          <a:xfrm>
            <a:off x="7000892" y="785794"/>
            <a:ext cx="1857356" cy="3476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r>
              <a:rPr lang="cs-CZ"/>
              <a:t>Konzervativní léčba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060575"/>
            <a:ext cx="8229600" cy="4530725"/>
          </a:xfrm>
        </p:spPr>
        <p:txBody>
          <a:bodyPr/>
          <a:lstStyle/>
          <a:p>
            <a:r>
              <a:rPr lang="cs-CZ"/>
              <a:t>Repozice a ev punkce náplně kolenního kloubu</a:t>
            </a:r>
          </a:p>
          <a:p>
            <a:r>
              <a:rPr lang="cs-CZ"/>
              <a:t>Fixace na 4-6 týdnů s flexí 10</a:t>
            </a:r>
            <a:r>
              <a:rPr lang="en-US">
                <a:cs typeface="Times New Roman" pitchFamily="18" charset="0"/>
              </a:rPr>
              <a:t>°</a:t>
            </a:r>
            <a:endParaRPr lang="cs-CZ"/>
          </a:p>
          <a:p>
            <a:r>
              <a:rPr lang="cs-CZ"/>
              <a:t>Pasivní cvičení na motorové dlaze</a:t>
            </a:r>
          </a:p>
          <a:p>
            <a:r>
              <a:rPr lang="cs-CZ"/>
              <a:t>Posilování  musculus vastus medialis</a:t>
            </a:r>
          </a:p>
          <a:p>
            <a:r>
              <a:rPr lang="cs-CZ"/>
              <a:t>Vyvýšení vnitřní strany podpadku</a:t>
            </a:r>
          </a:p>
          <a:p>
            <a:r>
              <a:rPr lang="cs-CZ"/>
              <a:t>Ortéza s vedením pro patelu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85728"/>
            <a:ext cx="8001000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Recidivující luxace pately </a:t>
            </a:r>
            <a:r>
              <a:rPr lang="cs-CZ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 operace dle </a:t>
            </a:r>
            <a:r>
              <a:rPr lang="cs-CZ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Yamamota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75" y="1643063"/>
            <a:ext cx="6629400" cy="2287587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/>
              <a:t>ASK - laterální </a:t>
            </a:r>
            <a:r>
              <a:rPr lang="cs-CZ" dirty="0" err="1"/>
              <a:t>release</a:t>
            </a:r>
            <a:r>
              <a:rPr lang="cs-CZ" dirty="0"/>
              <a:t> + mediální </a:t>
            </a:r>
            <a:r>
              <a:rPr lang="cs-CZ" dirty="0" err="1"/>
              <a:t>kapsulorhafie</a:t>
            </a:r>
            <a:endParaRPr lang="cs-CZ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dirty="0"/>
              <a:t>otevřeně - mnoho operací                    	- princip: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medializace pately</a:t>
            </a:r>
          </a:p>
        </p:txBody>
      </p:sp>
      <p:pic>
        <p:nvPicPr>
          <p:cNvPr id="59396" name="Picture 4" descr="P101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5197475"/>
            <a:ext cx="22145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4" descr="P1010013"/>
          <p:cNvPicPr>
            <a:picLocks noChangeAspect="1" noChangeArrowheads="1"/>
          </p:cNvPicPr>
          <p:nvPr/>
        </p:nvPicPr>
        <p:blipFill>
          <a:blip r:embed="rId3"/>
          <a:srcRect l="19453" t="15005" b="-356"/>
          <a:stretch>
            <a:fillRect/>
          </a:stretch>
        </p:blipFill>
        <p:spPr bwMode="auto">
          <a:xfrm>
            <a:off x="6143625" y="5214938"/>
            <a:ext cx="21844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313" y="3500438"/>
            <a:ext cx="284162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3500438"/>
            <a:ext cx="2865438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4" descr="P10100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5197475"/>
            <a:ext cx="22145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ASK ramene - indikace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709160"/>
          </a:xfrm>
        </p:spPr>
        <p:txBody>
          <a:bodyPr>
            <a:normAutofit/>
          </a:bodyPr>
          <a:lstStyle/>
          <a:p>
            <a:r>
              <a:rPr lang="cs-CZ" dirty="0" smtClean="0"/>
              <a:t>1/ </a:t>
            </a:r>
            <a:r>
              <a:rPr lang="cs-CZ" dirty="0" err="1" smtClean="0"/>
              <a:t>Impingement</a:t>
            </a:r>
            <a:r>
              <a:rPr lang="cs-CZ" dirty="0" smtClean="0"/>
              <a:t> syndrom</a:t>
            </a:r>
          </a:p>
          <a:p>
            <a:r>
              <a:rPr lang="cs-CZ" dirty="0" smtClean="0"/>
              <a:t>2/ Léze rotátorové manžety</a:t>
            </a:r>
          </a:p>
          <a:p>
            <a:r>
              <a:rPr lang="cs-CZ" dirty="0" smtClean="0"/>
              <a:t>3/ </a:t>
            </a:r>
            <a:r>
              <a:rPr lang="cs-CZ" dirty="0" err="1" smtClean="0"/>
              <a:t>Instability</a:t>
            </a:r>
            <a:r>
              <a:rPr lang="cs-CZ" dirty="0" smtClean="0"/>
              <a:t> ramenního kloubu</a:t>
            </a:r>
          </a:p>
          <a:p>
            <a:r>
              <a:rPr lang="cs-CZ" dirty="0" smtClean="0"/>
              <a:t>4/ SLAP léze</a:t>
            </a:r>
          </a:p>
          <a:p>
            <a:r>
              <a:rPr lang="cs-CZ" dirty="0" smtClean="0"/>
              <a:t>5/ Léze šlachy dlouhé hlavy bicepsu</a:t>
            </a:r>
          </a:p>
          <a:p>
            <a:r>
              <a:rPr lang="cs-CZ" dirty="0" smtClean="0"/>
              <a:t>6/ Ostatní – </a:t>
            </a:r>
            <a:r>
              <a:rPr lang="cs-CZ" dirty="0" err="1" smtClean="0"/>
              <a:t>synovialitda</a:t>
            </a:r>
            <a:r>
              <a:rPr lang="cs-CZ" dirty="0" smtClean="0"/>
              <a:t>, léze chrupavek,   </a:t>
            </a:r>
          </a:p>
          <a:p>
            <a:pPr>
              <a:buNone/>
            </a:pPr>
            <a:r>
              <a:rPr lang="cs-CZ" dirty="0" smtClean="0"/>
              <a:t>                           volná tělesa</a:t>
            </a:r>
          </a:p>
          <a:p>
            <a:endParaRPr lang="cs-CZ" dirty="0"/>
          </a:p>
        </p:txBody>
      </p:sp>
      <p:pic>
        <p:nvPicPr>
          <p:cNvPr id="5" name="Picture 4" descr="S6R0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034" y="4857760"/>
            <a:ext cx="2714644" cy="1789702"/>
          </a:xfrm>
          <a:prstGeom prst="rect">
            <a:avLst/>
          </a:prstGeom>
          <a:noFill/>
          <a:ln/>
        </p:spPr>
      </p:pic>
      <p:pic>
        <p:nvPicPr>
          <p:cNvPr id="6" name="Picture 4" descr="S6R0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86446" y="4857760"/>
            <a:ext cx="2720980" cy="1785926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Jednoduchý kulový volný kloub – největší rozsah pohybu</a:t>
            </a:r>
          </a:p>
          <a:p>
            <a:r>
              <a:rPr lang="cs-CZ" dirty="0"/>
              <a:t>Hlavice  humeru x </a:t>
            </a:r>
            <a:r>
              <a:rPr lang="cs-CZ" dirty="0" err="1"/>
              <a:t>glenoid</a:t>
            </a:r>
            <a:endParaRPr lang="cs-CZ" dirty="0"/>
          </a:p>
          <a:p>
            <a:r>
              <a:rPr lang="cs-CZ" dirty="0"/>
              <a:t>Labrum </a:t>
            </a:r>
            <a:r>
              <a:rPr lang="cs-CZ" dirty="0" err="1"/>
              <a:t>glenoidale</a:t>
            </a:r>
            <a:r>
              <a:rPr lang="cs-CZ" dirty="0"/>
              <a:t> – zvětšuje plochu o 1/3-1/2</a:t>
            </a:r>
          </a:p>
          <a:p>
            <a:r>
              <a:rPr lang="cs-CZ" dirty="0"/>
              <a:t>GH vazy – horní, střední, dolní</a:t>
            </a:r>
          </a:p>
          <a:p>
            <a:pPr>
              <a:buFont typeface="Wingdings" pitchFamily="2" charset="2"/>
              <a:buNone/>
            </a:pPr>
            <a:r>
              <a:rPr lang="cs-CZ" dirty="0"/>
              <a:t>    -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ovale</a:t>
            </a:r>
            <a:r>
              <a:rPr lang="cs-CZ" dirty="0"/>
              <a:t> </a:t>
            </a:r>
            <a:r>
              <a:rPr lang="cs-CZ" dirty="0" err="1"/>
              <a:t>Weitbrechti</a:t>
            </a:r>
            <a:endParaRPr lang="cs-CZ" dirty="0"/>
          </a:p>
          <a:p>
            <a:r>
              <a:rPr lang="cs-CZ" dirty="0" err="1"/>
              <a:t>Kolemkloubní</a:t>
            </a:r>
            <a:r>
              <a:rPr lang="cs-CZ" dirty="0"/>
              <a:t> </a:t>
            </a:r>
            <a:r>
              <a:rPr lang="cs-CZ" dirty="0" smtClean="0"/>
              <a:t>svaly</a:t>
            </a:r>
          </a:p>
          <a:p>
            <a:r>
              <a:rPr lang="cs-CZ" dirty="0" smtClean="0"/>
              <a:t>Rotátorová manžeta – m. </a:t>
            </a:r>
            <a:r>
              <a:rPr lang="cs-CZ" dirty="0" err="1" smtClean="0"/>
              <a:t>supraspinatus</a:t>
            </a:r>
            <a:r>
              <a:rPr lang="cs-CZ" dirty="0" smtClean="0"/>
              <a:t>, m. </a:t>
            </a:r>
            <a:r>
              <a:rPr lang="cs-CZ" dirty="0" err="1" smtClean="0"/>
              <a:t>infraspinatus</a:t>
            </a:r>
            <a:r>
              <a:rPr lang="cs-CZ" dirty="0" smtClean="0"/>
              <a:t>, m. </a:t>
            </a:r>
            <a:r>
              <a:rPr lang="cs-CZ" dirty="0" err="1" smtClean="0"/>
              <a:t>subscapularis</a:t>
            </a:r>
            <a:r>
              <a:rPr lang="cs-CZ" dirty="0" smtClean="0"/>
              <a:t>, m. </a:t>
            </a:r>
            <a:r>
              <a:rPr lang="cs-CZ" dirty="0" err="1" smtClean="0"/>
              <a:t>teres</a:t>
            </a:r>
            <a:r>
              <a:rPr lang="cs-CZ" dirty="0" smtClean="0"/>
              <a:t> </a:t>
            </a:r>
            <a:r>
              <a:rPr lang="cs-CZ" dirty="0" err="1" smtClean="0"/>
              <a:t>minor</a:t>
            </a: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cs-CZ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Koleno - anatomie a biomechanika</a:t>
            </a:r>
            <a:endParaRPr lang="cs-CZ" sz="4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268413"/>
            <a:ext cx="7272338" cy="3240087"/>
          </a:xfrm>
        </p:spPr>
        <p:txBody>
          <a:bodyPr>
            <a:normAutofit fontScale="92500"/>
          </a:bodyPr>
          <a:lstStyle/>
          <a:p>
            <a:r>
              <a:rPr lang="cs-CZ" sz="2800" dirty="0"/>
              <a:t>v kolenním kloubu artikulují dvě nejdelší kosti</a:t>
            </a:r>
          </a:p>
          <a:p>
            <a:r>
              <a:rPr lang="cs-CZ" sz="2800" dirty="0"/>
              <a:t>tvar kloubních ploch se na stabilitě podílí minimálně</a:t>
            </a:r>
          </a:p>
          <a:p>
            <a:r>
              <a:rPr lang="cs-CZ" sz="2800" dirty="0"/>
              <a:t>stabilita je zajištěna mohutným vazivovým aparátem, menisky a </a:t>
            </a:r>
            <a:r>
              <a:rPr lang="cs-CZ" sz="2800" dirty="0" err="1"/>
              <a:t>kolemkloubními</a:t>
            </a:r>
            <a:r>
              <a:rPr lang="cs-CZ" sz="2800" dirty="0"/>
              <a:t> svaly</a:t>
            </a:r>
          </a:p>
          <a:p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statické + dynamické stabilizátory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4365625"/>
            <a:ext cx="3810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Ramenní kloub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Rameno </a:t>
            </a:r>
            <a:r>
              <a:rPr lang="cs-CZ" dirty="0"/>
              <a:t>- </a:t>
            </a:r>
            <a:r>
              <a:rPr lang="cs-CZ" dirty="0" err="1" smtClean="0">
                <a:solidFill>
                  <a:schemeClr val="hlink"/>
                </a:solidFill>
              </a:rPr>
              <a:t>ligamenta</a:t>
            </a:r>
            <a:endParaRPr lang="cs-CZ" dirty="0">
              <a:solidFill>
                <a:schemeClr val="hlink"/>
              </a:solidFill>
            </a:endParaRPr>
          </a:p>
        </p:txBody>
      </p:sp>
      <p:pic>
        <p:nvPicPr>
          <p:cNvPr id="41987" name="Picture 3" descr="GH ligamenta sch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857364"/>
            <a:ext cx="2659063" cy="38862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1988" name="Picture 4" descr="anatomie ramene !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857364"/>
            <a:ext cx="2697162" cy="38862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ASK ramene – polohy a přístupy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>
                <a:solidFill>
                  <a:schemeClr val="accent1"/>
                </a:solidFill>
              </a:rPr>
              <a:t>Polohy:</a:t>
            </a:r>
          </a:p>
          <a:p>
            <a:r>
              <a:rPr lang="cs-CZ" dirty="0" smtClean="0"/>
              <a:t>Na boku</a:t>
            </a:r>
          </a:p>
          <a:p>
            <a:r>
              <a:rPr lang="cs-CZ" dirty="0" err="1" smtClean="0"/>
              <a:t>Beach</a:t>
            </a:r>
            <a:r>
              <a:rPr lang="cs-CZ" dirty="0" smtClean="0"/>
              <a:t> </a:t>
            </a:r>
            <a:r>
              <a:rPr lang="cs-CZ" dirty="0" err="1" smtClean="0"/>
              <a:t>chear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dirty="0" smtClean="0">
                <a:solidFill>
                  <a:schemeClr val="accent1"/>
                </a:solidFill>
              </a:rPr>
              <a:t>Základní přístupy:</a:t>
            </a:r>
          </a:p>
          <a:p>
            <a:r>
              <a:rPr lang="cs-CZ" dirty="0" smtClean="0"/>
              <a:t>A/ zadní GH přístup</a:t>
            </a:r>
          </a:p>
          <a:p>
            <a:r>
              <a:rPr lang="cs-CZ" dirty="0" smtClean="0"/>
              <a:t> B/ přední GH přístup,</a:t>
            </a:r>
          </a:p>
          <a:p>
            <a:r>
              <a:rPr lang="cs-CZ" dirty="0" smtClean="0"/>
              <a:t> C/ laterální </a:t>
            </a:r>
            <a:r>
              <a:rPr lang="cs-CZ" dirty="0" err="1" smtClean="0"/>
              <a:t>subakromiální</a:t>
            </a:r>
            <a:r>
              <a:rPr lang="cs-CZ" dirty="0" smtClean="0"/>
              <a:t> přístup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50178" name="Picture 2" descr="Ob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643050"/>
            <a:ext cx="266189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O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500570"/>
            <a:ext cx="2344975" cy="17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SC021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000372"/>
            <a:ext cx="2332954" cy="1750151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93186" name="Picture 2" descr="F:\DCIM\100OLYMP\P52001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1214422"/>
            <a:ext cx="2397130" cy="3106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Klinické vyšetření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 smtClean="0"/>
              <a:t>Impingement</a:t>
            </a:r>
            <a:r>
              <a:rPr lang="cs-CZ" dirty="0" smtClean="0"/>
              <a:t> syndrom:</a:t>
            </a:r>
          </a:p>
          <a:p>
            <a:pPr>
              <a:buNone/>
            </a:pPr>
            <a:r>
              <a:rPr lang="cs-CZ" sz="2600" dirty="0" smtClean="0"/>
              <a:t>                  - </a:t>
            </a:r>
            <a:r>
              <a:rPr lang="cs-CZ" sz="2600" dirty="0" err="1" smtClean="0"/>
              <a:t>Ciriaxův</a:t>
            </a:r>
            <a:r>
              <a:rPr lang="cs-CZ" sz="2600" dirty="0" smtClean="0"/>
              <a:t> bolestivý oblouk - </a:t>
            </a:r>
            <a:r>
              <a:rPr lang="cs-CZ" sz="2600" dirty="0" err="1" smtClean="0"/>
              <a:t>painfull</a:t>
            </a:r>
            <a:r>
              <a:rPr lang="cs-CZ" sz="2600" dirty="0" smtClean="0"/>
              <a:t> </a:t>
            </a:r>
            <a:r>
              <a:rPr lang="cs-CZ" sz="2600" dirty="0" err="1" smtClean="0"/>
              <a:t>arc</a:t>
            </a:r>
            <a:r>
              <a:rPr lang="cs-CZ" sz="2600" dirty="0" smtClean="0"/>
              <a:t> </a:t>
            </a:r>
          </a:p>
          <a:p>
            <a:pPr>
              <a:buNone/>
            </a:pPr>
            <a:r>
              <a:rPr lang="cs-CZ" sz="2600" dirty="0" smtClean="0"/>
              <a:t>                     - </a:t>
            </a:r>
            <a:r>
              <a:rPr lang="cs-CZ" sz="2600" dirty="0" err="1" smtClean="0"/>
              <a:t>Jobeho</a:t>
            </a:r>
            <a:r>
              <a:rPr lang="cs-CZ" sz="2600" dirty="0" smtClean="0"/>
              <a:t> test </a:t>
            </a:r>
          </a:p>
          <a:p>
            <a:pPr>
              <a:buNone/>
            </a:pPr>
            <a:r>
              <a:rPr lang="cs-CZ" sz="2600" dirty="0" smtClean="0"/>
              <a:t>                     - O° abdukční test</a:t>
            </a:r>
          </a:p>
          <a:p>
            <a:pPr>
              <a:buNone/>
            </a:pPr>
            <a:r>
              <a:rPr lang="cs-CZ" sz="2600" dirty="0" smtClean="0"/>
              <a:t>                     - „Drop </a:t>
            </a:r>
            <a:r>
              <a:rPr lang="cs-CZ" sz="2600" dirty="0" err="1" smtClean="0"/>
              <a:t>arm</a:t>
            </a:r>
            <a:r>
              <a:rPr lang="cs-CZ" sz="2600" dirty="0" smtClean="0"/>
              <a:t> test“</a:t>
            </a:r>
          </a:p>
          <a:p>
            <a:pPr>
              <a:buNone/>
            </a:pPr>
            <a:r>
              <a:rPr lang="cs-CZ" sz="2600" dirty="0" smtClean="0"/>
              <a:t>                     - </a:t>
            </a:r>
            <a:r>
              <a:rPr lang="cs-CZ" sz="2600" dirty="0" err="1" smtClean="0"/>
              <a:t>Neerův</a:t>
            </a:r>
            <a:r>
              <a:rPr lang="cs-CZ" sz="2600" dirty="0" smtClean="0"/>
              <a:t> infiltrační test</a:t>
            </a:r>
          </a:p>
          <a:p>
            <a:pPr>
              <a:buNone/>
            </a:pPr>
            <a:r>
              <a:rPr lang="cs-CZ" sz="2600" dirty="0" smtClean="0"/>
              <a:t>                     - </a:t>
            </a:r>
            <a:r>
              <a:rPr lang="cs-CZ" sz="2600" dirty="0" err="1" smtClean="0"/>
              <a:t>Hawkinsův</a:t>
            </a:r>
            <a:r>
              <a:rPr lang="cs-CZ" sz="2600" dirty="0" smtClean="0"/>
              <a:t> test</a:t>
            </a:r>
          </a:p>
          <a:p>
            <a:r>
              <a:rPr lang="cs-CZ" dirty="0" smtClean="0"/>
              <a:t>Nestabilita ramene: </a:t>
            </a:r>
          </a:p>
          <a:p>
            <a:pPr>
              <a:buNone/>
            </a:pPr>
            <a:r>
              <a:rPr lang="cs-CZ" sz="2600" dirty="0" smtClean="0"/>
              <a:t>                            - „</a:t>
            </a:r>
            <a:r>
              <a:rPr lang="cs-CZ" sz="2600" dirty="0" err="1" smtClean="0"/>
              <a:t>apprehension</a:t>
            </a:r>
            <a:r>
              <a:rPr lang="cs-CZ" sz="2600" dirty="0" smtClean="0"/>
              <a:t> test“</a:t>
            </a:r>
          </a:p>
          <a:p>
            <a:pPr>
              <a:buNone/>
            </a:pPr>
            <a:r>
              <a:rPr lang="cs-CZ" sz="2600" dirty="0" smtClean="0"/>
              <a:t>                            - „</a:t>
            </a:r>
            <a:r>
              <a:rPr lang="cs-CZ" sz="2600" dirty="0" err="1" smtClean="0"/>
              <a:t>Jerk</a:t>
            </a:r>
            <a:r>
              <a:rPr lang="cs-CZ" sz="2600" dirty="0" smtClean="0"/>
              <a:t> test“     </a:t>
            </a:r>
          </a:p>
          <a:p>
            <a:r>
              <a:rPr lang="cs-CZ" dirty="0" smtClean="0"/>
              <a:t>Další: </a:t>
            </a:r>
            <a:r>
              <a:rPr lang="cs-CZ" sz="2600" dirty="0" smtClean="0"/>
              <a:t>- </a:t>
            </a:r>
            <a:r>
              <a:rPr lang="cs-CZ" sz="2600" dirty="0" err="1" smtClean="0"/>
              <a:t>Appley</a:t>
            </a:r>
            <a:endParaRPr lang="cs-CZ" sz="2600" dirty="0" smtClean="0"/>
          </a:p>
          <a:p>
            <a:pPr>
              <a:buNone/>
            </a:pPr>
            <a:r>
              <a:rPr lang="cs-CZ" sz="2600" dirty="0" smtClean="0"/>
              <a:t>                 - </a:t>
            </a:r>
            <a:r>
              <a:rPr lang="cs-CZ" sz="2600" dirty="0" err="1" smtClean="0"/>
              <a:t>Yergason</a:t>
            </a:r>
            <a:endParaRPr lang="cs-CZ" sz="2600" dirty="0" smtClean="0"/>
          </a:p>
          <a:p>
            <a:pPr>
              <a:buNone/>
            </a:pPr>
            <a:r>
              <a:rPr lang="cs-CZ" sz="2400" dirty="0" smtClean="0"/>
              <a:t>   </a:t>
            </a:r>
            <a:endParaRPr lang="cs-CZ" sz="24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3357562"/>
            <a:ext cx="2505176" cy="22066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Zobrazovací metody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RTG –AP, </a:t>
            </a:r>
            <a:r>
              <a:rPr lang="cs-CZ" dirty="0" err="1" smtClean="0"/>
              <a:t>axiál</a:t>
            </a:r>
            <a:r>
              <a:rPr lang="cs-CZ" dirty="0" smtClean="0"/>
              <a:t>, </a:t>
            </a:r>
            <a:r>
              <a:rPr lang="cs-CZ" dirty="0" err="1" smtClean="0"/>
              <a:t>transtorokální</a:t>
            </a:r>
            <a:r>
              <a:rPr lang="cs-CZ" dirty="0" smtClean="0"/>
              <a:t>, Y projekce</a:t>
            </a:r>
          </a:p>
          <a:p>
            <a:r>
              <a:rPr lang="cs-CZ" dirty="0" smtClean="0"/>
              <a:t>Ultrasonografie</a:t>
            </a:r>
          </a:p>
          <a:p>
            <a:r>
              <a:rPr lang="cs-CZ" dirty="0" smtClean="0"/>
              <a:t>CT </a:t>
            </a:r>
            <a:r>
              <a:rPr lang="cs-CZ" dirty="0" err="1" smtClean="0"/>
              <a:t>artrografie</a:t>
            </a:r>
            <a:endParaRPr lang="cs-CZ" dirty="0" smtClean="0"/>
          </a:p>
          <a:p>
            <a:r>
              <a:rPr lang="cs-CZ" dirty="0" smtClean="0"/>
              <a:t>MRI </a:t>
            </a:r>
            <a:r>
              <a:rPr lang="cs-CZ" dirty="0" err="1" smtClean="0"/>
              <a:t>artrografie</a:t>
            </a:r>
            <a:endParaRPr lang="cs-CZ" dirty="0"/>
          </a:p>
        </p:txBody>
      </p:sp>
      <p:pic>
        <p:nvPicPr>
          <p:cNvPr id="4" name="Picture 11" descr="rtgperth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071678"/>
            <a:ext cx="1819258" cy="185738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5" name="Picture 6" descr="MRI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4429132"/>
            <a:ext cx="2143117" cy="2143116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6" name="Picture 5" descr="myšky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071678"/>
            <a:ext cx="1876421" cy="18046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7" name="Picture 7" descr="rupturaR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286256"/>
            <a:ext cx="2167199" cy="228601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" name="Picture 9" descr="RTG 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071942"/>
            <a:ext cx="1949450" cy="18002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9" name="Picture 10" descr="3D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3500438"/>
            <a:ext cx="1667790" cy="1714488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Impingement</a:t>
            </a:r>
            <a:r>
              <a:rPr lang="cs-CZ" dirty="0" smtClean="0"/>
              <a:t> syndrom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Jedná se o funkční bolestivé postižení ramenního kloubu v oblasti </a:t>
            </a:r>
            <a:r>
              <a:rPr lang="cs-CZ" dirty="0" err="1" smtClean="0"/>
              <a:t>subakromiálního</a:t>
            </a:r>
            <a:r>
              <a:rPr lang="cs-CZ" dirty="0" smtClean="0"/>
              <a:t> prostoru. </a:t>
            </a:r>
          </a:p>
          <a:p>
            <a:r>
              <a:rPr lang="cs-CZ" dirty="0" smtClean="0"/>
              <a:t>Je způsobeno narážením proximálního konce  kosti pažní hlavně při abdukci  na přední okraj a spodní plochu </a:t>
            </a:r>
            <a:r>
              <a:rPr lang="cs-CZ" dirty="0" err="1" smtClean="0"/>
              <a:t>akromia</a:t>
            </a:r>
            <a:endParaRPr lang="cs-CZ" dirty="0" smtClean="0"/>
          </a:p>
          <a:p>
            <a:r>
              <a:rPr lang="cs-CZ" dirty="0" err="1" smtClean="0"/>
              <a:t>Subakromiální</a:t>
            </a:r>
            <a:r>
              <a:rPr lang="cs-CZ" dirty="0" smtClean="0"/>
              <a:t> burza  je stlačována a dochází k </a:t>
            </a:r>
            <a:r>
              <a:rPr lang="cs-CZ" dirty="0" err="1" smtClean="0"/>
              <a:t>mikrotraumatizaci</a:t>
            </a:r>
            <a:r>
              <a:rPr lang="cs-CZ" dirty="0" smtClean="0"/>
              <a:t> rotátorové manžety (m. </a:t>
            </a:r>
            <a:r>
              <a:rPr lang="cs-CZ" dirty="0" err="1" smtClean="0"/>
              <a:t>supraspinatus</a:t>
            </a:r>
            <a:r>
              <a:rPr lang="cs-CZ" dirty="0" smtClean="0"/>
              <a:t>)</a:t>
            </a:r>
          </a:p>
          <a:p>
            <a:r>
              <a:rPr lang="cs-CZ" dirty="0" smtClean="0"/>
              <a:t>Degenerativní změny  rotátorové manžety, snížení </a:t>
            </a:r>
            <a:r>
              <a:rPr lang="cs-CZ" dirty="0" err="1" smtClean="0"/>
              <a:t>subakromiálního</a:t>
            </a:r>
            <a:r>
              <a:rPr lang="cs-CZ" dirty="0" smtClean="0"/>
              <a:t> prostoru, oslabení svalstva a kloubního pouzdra </a:t>
            </a:r>
          </a:p>
          <a:p>
            <a:r>
              <a:rPr lang="cs-CZ" dirty="0" smtClean="0"/>
              <a:t>Neuromuskulární změny</a:t>
            </a:r>
          </a:p>
          <a:p>
            <a:r>
              <a:rPr lang="cs-CZ" dirty="0" smtClean="0"/>
              <a:t>Příčiny : - primárního </a:t>
            </a:r>
            <a:r>
              <a:rPr lang="cs-CZ" dirty="0" err="1" smtClean="0"/>
              <a:t>impingement</a:t>
            </a:r>
            <a:r>
              <a:rPr lang="cs-CZ" dirty="0" smtClean="0"/>
              <a:t> syndromu – </a:t>
            </a:r>
          </a:p>
          <a:p>
            <a:pPr>
              <a:buNone/>
            </a:pPr>
            <a:r>
              <a:rPr lang="cs-CZ" dirty="0" smtClean="0"/>
              <a:t>                         nepříznivý sklon a tvar </a:t>
            </a:r>
            <a:r>
              <a:rPr lang="cs-CZ" dirty="0" err="1" smtClean="0"/>
              <a:t>akromia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- sekundární </a:t>
            </a:r>
            <a:r>
              <a:rPr lang="cs-CZ" dirty="0" err="1" smtClean="0"/>
              <a:t>impingement</a:t>
            </a:r>
            <a:r>
              <a:rPr lang="cs-CZ" dirty="0" smtClean="0"/>
              <a:t> syndrom –</a:t>
            </a:r>
          </a:p>
          <a:p>
            <a:pPr>
              <a:buNone/>
            </a:pPr>
            <a:r>
              <a:rPr lang="cs-CZ" dirty="0" smtClean="0"/>
              <a:t>                        nestabilita ramenního kloubu, zkrácení pouzdra, </a:t>
            </a:r>
          </a:p>
          <a:p>
            <a:pPr>
              <a:buNone/>
            </a:pPr>
            <a:r>
              <a:rPr lang="cs-CZ" dirty="0" smtClean="0"/>
              <a:t>                        svalová </a:t>
            </a:r>
            <a:r>
              <a:rPr lang="cs-CZ" dirty="0" err="1" smtClean="0"/>
              <a:t>dysbalance</a:t>
            </a:r>
            <a:r>
              <a:rPr lang="cs-CZ" dirty="0" smtClean="0"/>
              <a:t>, SLAP léze, prominence velkého </a:t>
            </a:r>
          </a:p>
          <a:p>
            <a:pPr>
              <a:buNone/>
            </a:pPr>
            <a:r>
              <a:rPr lang="cs-CZ" dirty="0" smtClean="0"/>
              <a:t>                        hrbolu, </a:t>
            </a:r>
            <a:r>
              <a:rPr lang="cs-CZ" dirty="0" err="1" smtClean="0"/>
              <a:t>ztluštělá</a:t>
            </a:r>
            <a:r>
              <a:rPr lang="cs-CZ" dirty="0" smtClean="0"/>
              <a:t> burza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Impingement</a:t>
            </a:r>
            <a:r>
              <a:rPr lang="cs-CZ" dirty="0" smtClean="0"/>
              <a:t> syndrom – </a:t>
            </a:r>
            <a:br>
              <a:rPr lang="cs-CZ" dirty="0" smtClean="0"/>
            </a:br>
            <a:r>
              <a:rPr lang="cs-CZ" dirty="0" err="1" smtClean="0"/>
              <a:t>Neerova</a:t>
            </a:r>
            <a:r>
              <a:rPr lang="cs-CZ" dirty="0" smtClean="0"/>
              <a:t> klasifikace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i="1" dirty="0" smtClean="0">
                <a:solidFill>
                  <a:srgbClr val="FF0000"/>
                </a:solidFill>
              </a:rPr>
              <a:t>I. stadium:</a:t>
            </a:r>
            <a:r>
              <a:rPr lang="cs-CZ" dirty="0" smtClean="0">
                <a:solidFill>
                  <a:srgbClr val="FF0000"/>
                </a:solidFill>
              </a:rPr>
              <a:t>  </a:t>
            </a:r>
            <a:r>
              <a:rPr lang="cs-CZ" dirty="0" smtClean="0"/>
              <a:t>- edém a hemoragie v </a:t>
            </a:r>
            <a:r>
              <a:rPr lang="cs-CZ" dirty="0" err="1" smtClean="0"/>
              <a:t>subakromiální</a:t>
            </a:r>
            <a:r>
              <a:rPr lang="cs-CZ" dirty="0" smtClean="0"/>
              <a:t> burze a                                                   </a:t>
            </a:r>
          </a:p>
          <a:p>
            <a:pPr>
              <a:buNone/>
            </a:pPr>
            <a:r>
              <a:rPr lang="cs-CZ" dirty="0" smtClean="0"/>
              <a:t>                             v  rotátorové manžetě</a:t>
            </a:r>
          </a:p>
          <a:p>
            <a:pPr>
              <a:buNone/>
            </a:pPr>
            <a:r>
              <a:rPr lang="cs-CZ" dirty="0" smtClean="0"/>
              <a:t>                           - mladší pacienti cca do 25 let věku </a:t>
            </a:r>
          </a:p>
          <a:p>
            <a:pPr>
              <a:buNone/>
            </a:pPr>
            <a:r>
              <a:rPr lang="cs-CZ" dirty="0" smtClean="0"/>
              <a:t>                           - změny bývají reverzibilní a vystačíme zde </a:t>
            </a:r>
          </a:p>
          <a:p>
            <a:pPr>
              <a:buNone/>
            </a:pPr>
            <a:r>
              <a:rPr lang="cs-CZ" dirty="0" smtClean="0"/>
              <a:t>                             s konzervativní terapií</a:t>
            </a:r>
          </a:p>
          <a:p>
            <a:r>
              <a:rPr lang="cs-CZ" i="1" dirty="0" smtClean="0">
                <a:solidFill>
                  <a:srgbClr val="FF0000"/>
                </a:solidFill>
              </a:rPr>
              <a:t>II. stadium:</a:t>
            </a:r>
            <a:r>
              <a:rPr lang="cs-CZ" dirty="0" smtClean="0">
                <a:solidFill>
                  <a:srgbClr val="FF0000"/>
                </a:solidFill>
              </a:rPr>
              <a:t>  </a:t>
            </a:r>
            <a:r>
              <a:rPr lang="cs-CZ" dirty="0" smtClean="0"/>
              <a:t>- fibrózní změny  burzy a tendinitida rotátorové </a:t>
            </a:r>
          </a:p>
          <a:p>
            <a:pPr>
              <a:buNone/>
            </a:pPr>
            <a:r>
              <a:rPr lang="cs-CZ" dirty="0" smtClean="0"/>
              <a:t>                               manžety, která může vyústit až v </a:t>
            </a:r>
            <a:r>
              <a:rPr lang="cs-CZ" dirty="0" err="1" smtClean="0"/>
              <a:t>mikroruptury</a:t>
            </a:r>
            <a:r>
              <a:rPr lang="cs-CZ" dirty="0" smtClean="0"/>
              <a:t>  </a:t>
            </a:r>
          </a:p>
          <a:p>
            <a:pPr>
              <a:buNone/>
            </a:pPr>
            <a:r>
              <a:rPr lang="cs-CZ" dirty="0" smtClean="0"/>
              <a:t>                             - pacienti  ve věku 25 - 40 let</a:t>
            </a:r>
          </a:p>
          <a:p>
            <a:pPr>
              <a:buNone/>
            </a:pPr>
            <a:r>
              <a:rPr lang="cs-CZ" dirty="0" smtClean="0"/>
              <a:t>                             - konzervativní terapií  </a:t>
            </a:r>
            <a:r>
              <a:rPr lang="cs-CZ" dirty="0" err="1" smtClean="0"/>
              <a:t>ev</a:t>
            </a:r>
            <a:r>
              <a:rPr lang="cs-CZ" dirty="0" smtClean="0"/>
              <a:t> ASAD</a:t>
            </a:r>
          </a:p>
          <a:p>
            <a:r>
              <a:rPr lang="cs-CZ" i="1" dirty="0" smtClean="0">
                <a:solidFill>
                  <a:srgbClr val="FF0000"/>
                </a:solidFill>
              </a:rPr>
              <a:t>III. stadium: </a:t>
            </a:r>
            <a:r>
              <a:rPr lang="cs-CZ" dirty="0" smtClean="0"/>
              <a:t>- vznik parciálních či kompletních ruptur rotátorové </a:t>
            </a:r>
          </a:p>
          <a:p>
            <a:pPr>
              <a:buNone/>
            </a:pPr>
            <a:r>
              <a:rPr lang="cs-CZ" dirty="0" smtClean="0"/>
              <a:t>                               manžety, zejména m. </a:t>
            </a:r>
            <a:r>
              <a:rPr lang="cs-CZ" dirty="0" err="1" smtClean="0"/>
              <a:t>supraspinatus</a:t>
            </a:r>
            <a:r>
              <a:rPr lang="cs-CZ" dirty="0" smtClean="0"/>
              <a:t>, poškození  </a:t>
            </a:r>
          </a:p>
          <a:p>
            <a:pPr>
              <a:buNone/>
            </a:pPr>
            <a:r>
              <a:rPr lang="cs-CZ" dirty="0" smtClean="0"/>
              <a:t>                               šlachy dlouhé hlavy bicepsu, kostními změnami </a:t>
            </a:r>
          </a:p>
          <a:p>
            <a:pPr>
              <a:buNone/>
            </a:pPr>
            <a:r>
              <a:rPr lang="cs-CZ" dirty="0" smtClean="0"/>
              <a:t>                               (osteofyty, </a:t>
            </a:r>
            <a:r>
              <a:rPr lang="cs-CZ" dirty="0" err="1" smtClean="0"/>
              <a:t>skleroza</a:t>
            </a:r>
            <a:r>
              <a:rPr lang="cs-CZ" dirty="0" smtClean="0"/>
              <a:t>, cysty)</a:t>
            </a:r>
          </a:p>
          <a:p>
            <a:pPr>
              <a:buNone/>
            </a:pPr>
            <a:r>
              <a:rPr lang="cs-CZ" dirty="0" smtClean="0"/>
              <a:t>                             - </a:t>
            </a:r>
            <a:r>
              <a:rPr lang="cs-CZ" dirty="0" err="1" smtClean="0"/>
              <a:t>proximalizace</a:t>
            </a:r>
            <a:r>
              <a:rPr lang="cs-CZ" dirty="0" smtClean="0"/>
              <a:t> hlavice humeru a zmenšení </a:t>
            </a:r>
            <a:r>
              <a:rPr lang="cs-CZ" dirty="0" err="1" smtClean="0"/>
              <a:t>subakromiálního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                        prostoru</a:t>
            </a:r>
          </a:p>
          <a:p>
            <a:pPr>
              <a:buNone/>
            </a:pPr>
            <a:r>
              <a:rPr lang="cs-CZ" dirty="0" smtClean="0"/>
              <a:t>                             - postižení bývají převážně pacienti v 5. a 6. </a:t>
            </a:r>
            <a:r>
              <a:rPr lang="cs-CZ" dirty="0" err="1" smtClean="0"/>
              <a:t>deceniu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  <p:pic>
        <p:nvPicPr>
          <p:cNvPr id="4" name="Picture 13" descr="2006-04-20 09-32-08 491103358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43768" y="1571612"/>
            <a:ext cx="1811322" cy="1449058"/>
          </a:xfrm>
          <a:prstGeom prst="rect">
            <a:avLst/>
          </a:prstGeom>
          <a:noFill/>
          <a:ln/>
        </p:spPr>
      </p:pic>
      <p:pic>
        <p:nvPicPr>
          <p:cNvPr id="5" name="Picture 15" descr="P101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1472" y="4857760"/>
            <a:ext cx="1708477" cy="1281125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Typy </a:t>
            </a:r>
            <a:r>
              <a:rPr lang="cs-CZ" dirty="0" err="1" smtClean="0"/>
              <a:t>akromia</a:t>
            </a:r>
            <a:r>
              <a:rPr lang="cs-CZ" dirty="0" smtClean="0"/>
              <a:t> – </a:t>
            </a:r>
            <a:r>
              <a:rPr lang="cs-CZ" dirty="0" err="1" smtClean="0"/>
              <a:t>Bigliani</a:t>
            </a:r>
            <a:r>
              <a:rPr lang="cs-CZ" dirty="0" smtClean="0"/>
              <a:t> </a:t>
            </a:r>
            <a:r>
              <a:rPr lang="cs-CZ" dirty="0" err="1" smtClean="0"/>
              <a:t>Morrison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RTG klasifikace – Y projekce</a:t>
            </a:r>
          </a:p>
          <a:p>
            <a:r>
              <a:rPr lang="cs-CZ" dirty="0" smtClean="0"/>
              <a:t> </a:t>
            </a:r>
            <a:r>
              <a:rPr lang="cs-CZ" i="1" dirty="0" smtClean="0"/>
              <a:t>I. Plochý</a:t>
            </a:r>
            <a:r>
              <a:rPr lang="cs-CZ" dirty="0" smtClean="0"/>
              <a:t> tvar </a:t>
            </a:r>
            <a:r>
              <a:rPr lang="cs-CZ" dirty="0" err="1" smtClean="0"/>
              <a:t>akromia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i="1" dirty="0" smtClean="0"/>
              <a:t>II. Klenutý</a:t>
            </a:r>
            <a:r>
              <a:rPr lang="cs-CZ" dirty="0" smtClean="0"/>
              <a:t> tvar </a:t>
            </a:r>
            <a:r>
              <a:rPr lang="cs-CZ" dirty="0" err="1" smtClean="0"/>
              <a:t>akromia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i="1" dirty="0" smtClean="0"/>
              <a:t>III. Hákovitý</a:t>
            </a:r>
            <a:r>
              <a:rPr lang="cs-CZ" dirty="0" smtClean="0"/>
              <a:t> tvar </a:t>
            </a:r>
            <a:r>
              <a:rPr lang="cs-CZ" dirty="0" err="1" smtClean="0"/>
              <a:t>akromia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786190"/>
            <a:ext cx="62865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Ruptury rotátorové manžety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Primární  traumatické ruptury jsou vzácné - u mladších sportujících pacientů</a:t>
            </a:r>
          </a:p>
          <a:p>
            <a:r>
              <a:rPr lang="cs-CZ" dirty="0" smtClean="0"/>
              <a:t>Nejčastěji  při degenerativním  poškození při </a:t>
            </a:r>
            <a:r>
              <a:rPr lang="cs-CZ" dirty="0" err="1" smtClean="0"/>
              <a:t>impingement</a:t>
            </a:r>
            <a:r>
              <a:rPr lang="cs-CZ" dirty="0" smtClean="0"/>
              <a:t> syndromu </a:t>
            </a:r>
          </a:p>
          <a:p>
            <a:pPr>
              <a:buNone/>
            </a:pPr>
            <a:r>
              <a:rPr lang="cs-CZ" dirty="0" smtClean="0"/>
              <a:t>      - pacienti v 6. </a:t>
            </a:r>
            <a:r>
              <a:rPr lang="cs-CZ" dirty="0" err="1" smtClean="0"/>
              <a:t>deceniu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- u mužů na dominantní končetině</a:t>
            </a:r>
          </a:p>
          <a:p>
            <a:pPr>
              <a:buNone/>
            </a:pPr>
            <a:r>
              <a:rPr lang="cs-CZ" dirty="0" smtClean="0"/>
              <a:t>      - dlouholeté bolesti s postupným funkčním omezením </a:t>
            </a:r>
          </a:p>
          <a:p>
            <a:pPr>
              <a:buNone/>
            </a:pPr>
            <a:r>
              <a:rPr lang="cs-CZ" dirty="0" smtClean="0"/>
              <a:t>      - typickými nočními bolestmi</a:t>
            </a:r>
          </a:p>
          <a:p>
            <a:pPr>
              <a:buNone/>
            </a:pPr>
            <a:r>
              <a:rPr lang="cs-CZ" dirty="0" smtClean="0"/>
              <a:t>      - v klinickém obrazu až </a:t>
            </a:r>
            <a:r>
              <a:rPr lang="cs-CZ" dirty="0" err="1" smtClean="0"/>
              <a:t>pseudoparalýza</a:t>
            </a:r>
            <a:r>
              <a:rPr lang="cs-CZ" dirty="0" smtClean="0"/>
              <a:t> horní končetiny </a:t>
            </a:r>
          </a:p>
          <a:p>
            <a:r>
              <a:rPr lang="cs-CZ" dirty="0" smtClean="0"/>
              <a:t>Dělení - na parciální a totální ruptury</a:t>
            </a:r>
          </a:p>
          <a:p>
            <a:pPr>
              <a:buNone/>
            </a:pPr>
            <a:r>
              <a:rPr lang="cs-CZ" dirty="0" smtClean="0"/>
              <a:t>                  - podle tvaru (podélné, příčné , tvaru)</a:t>
            </a:r>
          </a:p>
          <a:p>
            <a:pPr>
              <a:buNone/>
            </a:pPr>
            <a:r>
              <a:rPr lang="cs-CZ" dirty="0" smtClean="0"/>
              <a:t>                  - podle lokalizace a průběhu.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782762"/>
          </a:xfrm>
        </p:spPr>
        <p:txBody>
          <a:bodyPr/>
          <a:lstStyle/>
          <a:p>
            <a:r>
              <a:rPr lang="cs-CZ"/>
              <a:t>Dělení ruptur RM podle lokalizace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2071678"/>
            <a:ext cx="8229600" cy="3494087"/>
          </a:xfrm>
        </p:spPr>
        <p:txBody>
          <a:bodyPr/>
          <a:lstStyle/>
          <a:p>
            <a:r>
              <a:rPr lang="cs-CZ" dirty="0"/>
              <a:t>Přední – m. </a:t>
            </a:r>
            <a:r>
              <a:rPr lang="cs-CZ" dirty="0" err="1"/>
              <a:t>subscapularis</a:t>
            </a:r>
            <a:r>
              <a:rPr lang="cs-CZ" dirty="0"/>
              <a:t>, rotátorový interval a šlacha bicepsu</a:t>
            </a:r>
          </a:p>
          <a:p>
            <a:r>
              <a:rPr lang="cs-CZ" dirty="0"/>
              <a:t>Horní – m. </a:t>
            </a:r>
            <a:r>
              <a:rPr lang="cs-CZ" dirty="0" err="1"/>
              <a:t>supraspinatus</a:t>
            </a:r>
            <a:endParaRPr lang="cs-CZ" dirty="0"/>
          </a:p>
          <a:p>
            <a:r>
              <a:rPr lang="cs-CZ" dirty="0"/>
              <a:t>Zadní – m. </a:t>
            </a:r>
            <a:r>
              <a:rPr lang="cs-CZ" dirty="0" err="1"/>
              <a:t>infraspinatus</a:t>
            </a:r>
            <a:r>
              <a:rPr lang="cs-CZ" dirty="0"/>
              <a:t>, m. </a:t>
            </a:r>
            <a:r>
              <a:rPr lang="cs-CZ" dirty="0" err="1"/>
              <a:t>teres</a:t>
            </a:r>
            <a:r>
              <a:rPr lang="cs-CZ" dirty="0"/>
              <a:t> </a:t>
            </a:r>
            <a:r>
              <a:rPr lang="cs-CZ" dirty="0" err="1"/>
              <a:t>minor</a:t>
            </a:r>
            <a:endParaRPr lang="cs-CZ" dirty="0"/>
          </a:p>
        </p:txBody>
      </p:sp>
      <p:pic>
        <p:nvPicPr>
          <p:cNvPr id="6" name="Picture 4" descr="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4500570"/>
            <a:ext cx="2564168" cy="1917227"/>
          </a:xfrm>
          <a:prstGeom prst="rect">
            <a:avLst/>
          </a:prstGeom>
          <a:noFill/>
        </p:spPr>
      </p:pic>
      <p:pic>
        <p:nvPicPr>
          <p:cNvPr id="7" name="Picture 4" descr="2133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4572008"/>
            <a:ext cx="2392349" cy="1851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ASK kolene – poloha a přístupy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4709160"/>
          </a:xfrm>
        </p:spPr>
        <p:txBody>
          <a:bodyPr/>
          <a:lstStyle/>
          <a:p>
            <a:r>
              <a:rPr lang="cs-CZ" dirty="0" smtClean="0"/>
              <a:t>AL – </a:t>
            </a:r>
            <a:r>
              <a:rPr lang="cs-CZ" dirty="0" err="1" smtClean="0"/>
              <a:t>anterolaterální</a:t>
            </a:r>
            <a:r>
              <a:rPr lang="cs-CZ" dirty="0" smtClean="0"/>
              <a:t> </a:t>
            </a:r>
          </a:p>
          <a:p>
            <a:r>
              <a:rPr lang="cs-CZ" dirty="0" smtClean="0"/>
              <a:t>AM – </a:t>
            </a:r>
            <a:r>
              <a:rPr lang="cs-CZ" dirty="0" err="1" smtClean="0"/>
              <a:t>anteromediální</a:t>
            </a:r>
            <a:endParaRPr lang="cs-CZ" dirty="0" smtClean="0"/>
          </a:p>
          <a:p>
            <a:r>
              <a:rPr lang="cs-CZ" dirty="0" smtClean="0"/>
              <a:t>SL - </a:t>
            </a:r>
            <a:r>
              <a:rPr lang="cs-CZ" dirty="0" err="1" smtClean="0"/>
              <a:t>suprapatelární</a:t>
            </a:r>
            <a:r>
              <a:rPr lang="cs-CZ" dirty="0" smtClean="0"/>
              <a:t>  laterální </a:t>
            </a:r>
          </a:p>
          <a:p>
            <a:r>
              <a:rPr lang="cs-CZ" dirty="0" smtClean="0"/>
              <a:t>SM - </a:t>
            </a:r>
            <a:r>
              <a:rPr lang="cs-CZ" dirty="0" err="1" smtClean="0"/>
              <a:t>suprapatelární</a:t>
            </a:r>
            <a:r>
              <a:rPr lang="cs-CZ" dirty="0" smtClean="0"/>
              <a:t>  mediální</a:t>
            </a:r>
          </a:p>
          <a:p>
            <a:r>
              <a:rPr lang="cs-CZ" dirty="0" smtClean="0"/>
              <a:t>M – mediální střední patelární</a:t>
            </a:r>
          </a:p>
          <a:p>
            <a:r>
              <a:rPr lang="cs-CZ" dirty="0" smtClean="0"/>
              <a:t> L – laterální střední patelární</a:t>
            </a:r>
          </a:p>
          <a:p>
            <a:r>
              <a:rPr lang="cs-CZ" dirty="0" smtClean="0"/>
              <a:t>C - centrální</a:t>
            </a:r>
            <a:endParaRPr lang="cs-CZ" dirty="0"/>
          </a:p>
        </p:txBody>
      </p:sp>
      <p:pic>
        <p:nvPicPr>
          <p:cNvPr id="82945" name="Picture 1" descr="F:\DCIM\100OLYMP\P520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708" y="1285860"/>
            <a:ext cx="3062292" cy="3411809"/>
          </a:xfrm>
          <a:prstGeom prst="rect">
            <a:avLst/>
          </a:prstGeom>
          <a:noFill/>
        </p:spPr>
      </p:pic>
      <p:pic>
        <p:nvPicPr>
          <p:cNvPr id="6" name="Picture 4" descr="P1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3" y="4929198"/>
            <a:ext cx="2238281" cy="1678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924800" cy="1803400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Dělení ruptur RM podle 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velikosti - </a:t>
            </a:r>
            <a:r>
              <a:rPr lang="cs-CZ" sz="4000" dirty="0" err="1" smtClean="0"/>
              <a:t>Batemann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                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3000372"/>
            <a:ext cx="8229600" cy="3565525"/>
          </a:xfrm>
        </p:spPr>
        <p:txBody>
          <a:bodyPr/>
          <a:lstStyle/>
          <a:p>
            <a:r>
              <a:rPr lang="cs-CZ" dirty="0"/>
              <a:t>A/ malé do 1 cm</a:t>
            </a:r>
          </a:p>
          <a:p>
            <a:r>
              <a:rPr lang="cs-CZ" dirty="0"/>
              <a:t>B/ střední do 3 cm</a:t>
            </a:r>
          </a:p>
          <a:p>
            <a:r>
              <a:rPr lang="cs-CZ" dirty="0"/>
              <a:t>C/ velké do 5 cm</a:t>
            </a:r>
          </a:p>
          <a:p>
            <a:r>
              <a:rPr lang="cs-CZ" dirty="0"/>
              <a:t>D/ masivní nad 5 cm </a:t>
            </a:r>
          </a:p>
        </p:txBody>
      </p:sp>
      <p:pic>
        <p:nvPicPr>
          <p:cNvPr id="4" name="Picture 4" descr="P101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928934"/>
            <a:ext cx="3524243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Gschwendtova</a:t>
            </a:r>
            <a:r>
              <a:rPr lang="cs-CZ" dirty="0" smtClean="0"/>
              <a:t> klasifikace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cs-CZ" dirty="0" smtClean="0"/>
              <a:t>Ruptura postihuje m. </a:t>
            </a:r>
            <a:r>
              <a:rPr lang="cs-CZ" dirty="0" err="1" smtClean="0"/>
              <a:t>supraspinatus</a:t>
            </a:r>
            <a:r>
              <a:rPr lang="cs-CZ" dirty="0" smtClean="0"/>
              <a:t> nebo m. </a:t>
            </a:r>
            <a:r>
              <a:rPr lang="cs-CZ" dirty="0" err="1" smtClean="0"/>
              <a:t>subscapularis</a:t>
            </a:r>
            <a:r>
              <a:rPr lang="cs-CZ" dirty="0" smtClean="0"/>
              <a:t> do velikosti 1 cm</a:t>
            </a:r>
          </a:p>
          <a:p>
            <a:pPr lvl="0"/>
            <a:r>
              <a:rPr lang="cs-CZ" dirty="0" smtClean="0"/>
              <a:t>Ruptura téže lokalizace, ale velikost do 2 cm</a:t>
            </a:r>
          </a:p>
          <a:p>
            <a:pPr lvl="0"/>
            <a:r>
              <a:rPr lang="cs-CZ" dirty="0" smtClean="0"/>
              <a:t>Ruptura zasahuje m. </a:t>
            </a:r>
            <a:r>
              <a:rPr lang="cs-CZ" dirty="0" err="1" smtClean="0"/>
              <a:t>supraspinatus</a:t>
            </a:r>
            <a:r>
              <a:rPr lang="cs-CZ" dirty="0" smtClean="0"/>
              <a:t>  a další šlachy podle jejichž postižení se dělí na podskupiny 	</a:t>
            </a:r>
          </a:p>
          <a:p>
            <a:pPr lvl="1"/>
            <a:r>
              <a:rPr lang="cs-CZ" dirty="0" smtClean="0"/>
              <a:t>A: Je postižen i m. </a:t>
            </a:r>
            <a:r>
              <a:rPr lang="cs-CZ" dirty="0" err="1" smtClean="0"/>
              <a:t>subscapularis</a:t>
            </a:r>
            <a:r>
              <a:rPr lang="cs-CZ" dirty="0" smtClean="0"/>
              <a:t> nebo m. </a:t>
            </a:r>
            <a:r>
              <a:rPr lang="cs-CZ" dirty="0" err="1" smtClean="0"/>
              <a:t>infraspinatus</a:t>
            </a:r>
            <a:r>
              <a:rPr lang="cs-CZ" dirty="0" smtClean="0"/>
              <a:t>, velikost do 4 cm</a:t>
            </a:r>
          </a:p>
          <a:p>
            <a:pPr lvl="1"/>
            <a:r>
              <a:rPr lang="cs-CZ" dirty="0" smtClean="0"/>
              <a:t>B: Je postižena větší část šlachy m. </a:t>
            </a:r>
            <a:r>
              <a:rPr lang="cs-CZ" dirty="0" err="1" smtClean="0"/>
              <a:t>subscapularis</a:t>
            </a:r>
            <a:r>
              <a:rPr lang="cs-CZ" dirty="0" smtClean="0"/>
              <a:t>  a m. </a:t>
            </a:r>
            <a:r>
              <a:rPr lang="cs-CZ" dirty="0" err="1" smtClean="0"/>
              <a:t>infraspinatus</a:t>
            </a:r>
            <a:r>
              <a:rPr lang="cs-CZ" dirty="0" smtClean="0"/>
              <a:t>, velikost ruptury do 5 cm</a:t>
            </a:r>
          </a:p>
          <a:p>
            <a:pPr lvl="1"/>
            <a:r>
              <a:rPr lang="cs-CZ" dirty="0" smtClean="0"/>
              <a:t>C: Jde o masivní rupturu větší než 5 cm zasahující celý m. </a:t>
            </a:r>
            <a:r>
              <a:rPr lang="cs-CZ" dirty="0" err="1" smtClean="0"/>
              <a:t>supraspinatus</a:t>
            </a:r>
            <a:r>
              <a:rPr lang="cs-CZ" dirty="0" smtClean="0"/>
              <a:t>, m. </a:t>
            </a:r>
            <a:r>
              <a:rPr lang="cs-CZ" dirty="0" err="1" smtClean="0"/>
              <a:t>infraspiantus</a:t>
            </a:r>
            <a:r>
              <a:rPr lang="cs-CZ" dirty="0" smtClean="0"/>
              <a:t>, </a:t>
            </a:r>
            <a:r>
              <a:rPr lang="cs-CZ" dirty="0" err="1" smtClean="0"/>
              <a:t>event</a:t>
            </a:r>
            <a:r>
              <a:rPr lang="cs-CZ" dirty="0" smtClean="0"/>
              <a:t>. m. </a:t>
            </a:r>
            <a:r>
              <a:rPr lang="cs-CZ" dirty="0" err="1" smtClean="0"/>
              <a:t>teres</a:t>
            </a:r>
            <a:r>
              <a:rPr lang="cs-CZ" dirty="0" smtClean="0"/>
              <a:t> </a:t>
            </a:r>
            <a:r>
              <a:rPr lang="cs-CZ" dirty="0" err="1" smtClean="0"/>
              <a:t>minor</a:t>
            </a:r>
            <a:r>
              <a:rPr lang="cs-CZ" dirty="0" smtClean="0"/>
              <a:t> a m. </a:t>
            </a:r>
            <a:r>
              <a:rPr lang="cs-CZ" dirty="0" err="1" smtClean="0"/>
              <a:t>subscapularis</a:t>
            </a:r>
            <a:endParaRPr lang="cs-CZ" dirty="0" smtClean="0"/>
          </a:p>
          <a:p>
            <a:pPr lvl="0"/>
            <a:r>
              <a:rPr lang="cs-CZ" dirty="0" smtClean="0"/>
              <a:t>Masivní ruptura celé rotátorové manžety, kdy dochází ke  kompletnímu svlečení hlavice humeru.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428604"/>
            <a:ext cx="7772400" cy="1143000"/>
          </a:xfrm>
        </p:spPr>
        <p:txBody>
          <a:bodyPr/>
          <a:lstStyle/>
          <a:p>
            <a:r>
              <a:rPr lang="cs-CZ" dirty="0"/>
              <a:t>Konzervativní terapie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9138"/>
            <a:ext cx="5986463" cy="4530725"/>
          </a:xfrm>
        </p:spPr>
        <p:txBody>
          <a:bodyPr/>
          <a:lstStyle/>
          <a:p>
            <a:r>
              <a:rPr lang="cs-CZ" sz="2800"/>
              <a:t>anamnéza</a:t>
            </a:r>
          </a:p>
          <a:p>
            <a:r>
              <a:rPr lang="cs-CZ" sz="2800"/>
              <a:t>klinické vyšetření</a:t>
            </a:r>
          </a:p>
          <a:p>
            <a:r>
              <a:rPr lang="cs-CZ" sz="2800"/>
              <a:t>RTG, USG vyšetření</a:t>
            </a:r>
          </a:p>
          <a:p>
            <a:r>
              <a:rPr lang="cs-CZ" sz="2800"/>
              <a:t>NSA, analgetika, rehabilitace</a:t>
            </a:r>
          </a:p>
          <a:p>
            <a:r>
              <a:rPr lang="cs-CZ" sz="2800"/>
              <a:t>instilace kortikoidů do SA prostoru</a:t>
            </a:r>
          </a:p>
          <a:p>
            <a:pPr>
              <a:buFont typeface="Wingdings" pitchFamily="2" charset="2"/>
              <a:buNone/>
            </a:pPr>
            <a:r>
              <a:rPr lang="cs-CZ" sz="2800"/>
              <a:t>    – max. 3x</a:t>
            </a:r>
          </a:p>
          <a:p>
            <a:r>
              <a:rPr lang="cs-CZ" sz="2800"/>
              <a:t>MRI, CT vyšetření – výjimečně</a:t>
            </a:r>
          </a:p>
          <a:p>
            <a:pPr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16388" name="Picture 4" descr="S6R000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72132" y="1500174"/>
            <a:ext cx="3341267" cy="236537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Operační řešení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Za 6-9 měsíců po neúspěšné </a:t>
            </a:r>
            <a:r>
              <a:rPr lang="cs-CZ" sz="2400" dirty="0" err="1"/>
              <a:t>kozervativní</a:t>
            </a:r>
            <a:r>
              <a:rPr lang="cs-CZ" sz="2400" dirty="0"/>
              <a:t> terapii</a:t>
            </a:r>
          </a:p>
          <a:p>
            <a:r>
              <a:rPr lang="cs-CZ" sz="2400" dirty="0"/>
              <a:t>Artroskopické vyšetření </a:t>
            </a:r>
            <a:r>
              <a:rPr lang="cs-CZ" sz="2400" dirty="0" smtClean="0"/>
              <a:t> </a:t>
            </a:r>
            <a:r>
              <a:rPr lang="cs-CZ" sz="2400" dirty="0"/>
              <a:t>– </a:t>
            </a:r>
            <a:r>
              <a:rPr lang="cs-CZ" sz="2400" dirty="0" err="1"/>
              <a:t>ev</a:t>
            </a:r>
            <a:r>
              <a:rPr lang="cs-CZ" sz="2400" dirty="0"/>
              <a:t> sutura </a:t>
            </a:r>
          </a:p>
          <a:p>
            <a:r>
              <a:rPr lang="cs-CZ" sz="2400" dirty="0" err="1"/>
              <a:t>Kessel</a:t>
            </a:r>
            <a:r>
              <a:rPr lang="cs-CZ" sz="2400" dirty="0"/>
              <a:t>-</a:t>
            </a:r>
            <a:r>
              <a:rPr lang="cs-CZ" sz="2400" dirty="0" err="1"/>
              <a:t>Gschwendův</a:t>
            </a:r>
            <a:r>
              <a:rPr lang="cs-CZ" sz="2400" dirty="0"/>
              <a:t> přístup</a:t>
            </a:r>
          </a:p>
          <a:p>
            <a:r>
              <a:rPr lang="cs-CZ" sz="2400" dirty="0" err="1"/>
              <a:t>Neerova</a:t>
            </a:r>
            <a:r>
              <a:rPr lang="cs-CZ" sz="2400" dirty="0"/>
              <a:t> </a:t>
            </a:r>
            <a:r>
              <a:rPr lang="cs-CZ" sz="2400" dirty="0" err="1"/>
              <a:t>acromioplastika</a:t>
            </a:r>
            <a:endParaRPr lang="cs-CZ" sz="2400" dirty="0"/>
          </a:p>
          <a:p>
            <a:r>
              <a:rPr lang="cs-CZ" sz="2400" dirty="0"/>
              <a:t>Sutura RM</a:t>
            </a:r>
          </a:p>
        </p:txBody>
      </p:sp>
      <p:pic>
        <p:nvPicPr>
          <p:cNvPr id="6" name="Picture 4" descr="P1010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00694" y="5167889"/>
            <a:ext cx="2419347" cy="1690111"/>
          </a:xfrm>
          <a:prstGeom prst="rect">
            <a:avLst/>
          </a:prstGeom>
          <a:noFill/>
          <a:ln/>
        </p:spPr>
      </p:pic>
      <p:pic>
        <p:nvPicPr>
          <p:cNvPr id="9" name="Picture 6" descr="P10100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00694" y="3429000"/>
            <a:ext cx="2370141" cy="1689096"/>
          </a:xfrm>
          <a:prstGeom prst="rect">
            <a:avLst/>
          </a:prstGeom>
          <a:noFill/>
          <a:ln/>
        </p:spPr>
      </p:pic>
      <p:pic>
        <p:nvPicPr>
          <p:cNvPr id="10" name="Picture 4" descr="P101002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715140" y="1643050"/>
            <a:ext cx="2214546" cy="1660608"/>
          </a:xfrm>
          <a:noFill/>
          <a:ln/>
        </p:spPr>
      </p:pic>
      <p:pic>
        <p:nvPicPr>
          <p:cNvPr id="101378" name="Picture 2" descr="G:\ASK věž září 04 - květen 05\Rameno\Vapr ASAD\S6R0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1643050"/>
            <a:ext cx="2547257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</a:t>
            </a:r>
            <a:r>
              <a:rPr lang="cs-CZ" dirty="0" smtClean="0"/>
              <a:t>luxací ramene</a:t>
            </a:r>
            <a:endParaRPr lang="cs-CZ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dirty="0"/>
              <a:t>Akutní                           </a:t>
            </a:r>
            <a:endParaRPr lang="cs-CZ" dirty="0">
              <a:cs typeface="Times New Roman" pitchFamily="18" charset="0"/>
            </a:endParaRPr>
          </a:p>
          <a:p>
            <a:r>
              <a:rPr lang="cs-CZ" dirty="0" smtClean="0"/>
              <a:t>Chronické</a:t>
            </a:r>
          </a:p>
          <a:p>
            <a:pPr>
              <a:buNone/>
            </a:pPr>
            <a:endParaRPr lang="cs-CZ" dirty="0"/>
          </a:p>
          <a:p>
            <a:r>
              <a:rPr lang="cs-CZ" dirty="0" smtClean="0"/>
              <a:t>Traumatické</a:t>
            </a:r>
          </a:p>
          <a:p>
            <a:r>
              <a:rPr lang="cs-CZ" dirty="0" smtClean="0"/>
              <a:t>Habituální</a:t>
            </a:r>
          </a:p>
          <a:p>
            <a:pPr>
              <a:buNone/>
            </a:pPr>
            <a:endParaRPr lang="cs-CZ" dirty="0"/>
          </a:p>
          <a:p>
            <a:r>
              <a:rPr lang="cs-CZ" dirty="0" smtClean="0"/>
              <a:t>TUBS</a:t>
            </a:r>
            <a:endParaRPr lang="cs-CZ" dirty="0"/>
          </a:p>
          <a:p>
            <a:r>
              <a:rPr lang="cs-CZ" dirty="0"/>
              <a:t>AMBRI </a:t>
            </a:r>
          </a:p>
          <a:p>
            <a:endParaRPr lang="cs-CZ" dirty="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Přední – 94%</a:t>
            </a:r>
            <a:endParaRPr lang="cs-CZ" dirty="0"/>
          </a:p>
          <a:p>
            <a:r>
              <a:rPr lang="cs-CZ" dirty="0"/>
              <a:t>Zadní</a:t>
            </a:r>
          </a:p>
          <a:p>
            <a:r>
              <a:rPr lang="cs-CZ" dirty="0" smtClean="0"/>
              <a:t>Dolní</a:t>
            </a:r>
          </a:p>
          <a:p>
            <a:r>
              <a:rPr lang="cs-CZ" dirty="0" err="1" smtClean="0"/>
              <a:t>Erecta</a:t>
            </a:r>
            <a:endParaRPr lang="cs-CZ" dirty="0"/>
          </a:p>
        </p:txBody>
      </p:sp>
      <p:pic>
        <p:nvPicPr>
          <p:cNvPr id="5" name="Picture 4" descr="RTG dislokace rame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4143380"/>
            <a:ext cx="2928958" cy="2402114"/>
          </a:xfrm>
          <a:prstGeom prst="rect">
            <a:avLst/>
          </a:prstGeom>
          <a:noFill/>
        </p:spPr>
      </p:pic>
      <p:pic>
        <p:nvPicPr>
          <p:cNvPr id="8" name="Picture 7" descr="lu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726" y="4071942"/>
            <a:ext cx="2890609" cy="2428892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cs-CZ" sz="4400" dirty="0">
                <a:solidFill>
                  <a:schemeClr val="tx2"/>
                </a:solidFill>
              </a:rPr>
              <a:t/>
            </a:r>
            <a:br>
              <a:rPr lang="cs-CZ" sz="4400" dirty="0">
                <a:solidFill>
                  <a:schemeClr val="tx2"/>
                </a:solidFill>
              </a:rPr>
            </a:br>
            <a:r>
              <a:rPr lang="cs-CZ" sz="4000" dirty="0" err="1" smtClean="0">
                <a:solidFill>
                  <a:schemeClr val="accent1"/>
                </a:solidFill>
                <a:latin typeface="+mj-lt"/>
              </a:rPr>
              <a:t>Instability</a:t>
            </a:r>
            <a:r>
              <a:rPr lang="cs-CZ" sz="4000" dirty="0" smtClean="0">
                <a:solidFill>
                  <a:schemeClr val="accent1"/>
                </a:solidFill>
                <a:latin typeface="+mj-lt"/>
              </a:rPr>
              <a:t> ramene</a:t>
            </a:r>
            <a:endParaRPr lang="cs-CZ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85800" y="1524000"/>
            <a:ext cx="7772400" cy="39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/>
              <a:t>TUBS	</a:t>
            </a:r>
            <a:r>
              <a:rPr lang="cs-CZ" b="1" dirty="0" err="1"/>
              <a:t>Traumatic</a:t>
            </a:r>
            <a:endParaRPr lang="cs-CZ" b="1" dirty="0"/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b="1" dirty="0"/>
              <a:t>		</a:t>
            </a:r>
            <a:r>
              <a:rPr lang="cs-CZ" b="1" dirty="0" err="1"/>
              <a:t>Unilateral</a:t>
            </a:r>
            <a:endParaRPr lang="cs-CZ" b="1" dirty="0"/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b="1" dirty="0"/>
              <a:t>		</a:t>
            </a:r>
            <a:r>
              <a:rPr lang="cs-CZ" b="1" dirty="0" err="1"/>
              <a:t>Bankart</a:t>
            </a:r>
            <a:r>
              <a:rPr lang="cs-CZ" b="1" dirty="0"/>
              <a:t> </a:t>
            </a:r>
            <a:r>
              <a:rPr lang="cs-CZ" b="1" dirty="0" err="1"/>
              <a:t>Perthes</a:t>
            </a:r>
            <a:r>
              <a:rPr lang="cs-CZ" b="1" dirty="0"/>
              <a:t> </a:t>
            </a:r>
            <a:r>
              <a:rPr lang="cs-CZ" b="1" dirty="0" err="1"/>
              <a:t>laesion</a:t>
            </a:r>
            <a:endParaRPr lang="cs-CZ" b="1" dirty="0"/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b="1" dirty="0"/>
              <a:t>		</a:t>
            </a:r>
            <a:r>
              <a:rPr lang="cs-CZ" b="1" dirty="0" err="1"/>
              <a:t>Surgery</a:t>
            </a:r>
            <a:endParaRPr lang="cs-CZ" b="1" dirty="0"/>
          </a:p>
          <a:p>
            <a:pPr eaLnBrk="0" hangingPunct="0">
              <a:spcBef>
                <a:spcPct val="50000"/>
              </a:spcBef>
            </a:pPr>
            <a:endParaRPr lang="cs-CZ" dirty="0"/>
          </a:p>
          <a:p>
            <a:pPr eaLnBrk="0" hangingPunct="0">
              <a:spcBef>
                <a:spcPct val="50000"/>
              </a:spcBef>
            </a:pPr>
            <a:r>
              <a:rPr lang="cs-CZ" sz="2800" b="1" dirty="0"/>
              <a:t>AMBRI</a:t>
            </a:r>
            <a:r>
              <a:rPr lang="cs-CZ" sz="2800" dirty="0"/>
              <a:t>	</a:t>
            </a:r>
            <a:r>
              <a:rPr lang="cs-CZ" b="1" dirty="0" err="1"/>
              <a:t>Atraumatic</a:t>
            </a:r>
            <a:endParaRPr lang="cs-CZ" b="1" dirty="0"/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b="1" dirty="0"/>
              <a:t>		</a:t>
            </a:r>
            <a:r>
              <a:rPr lang="cs-CZ" b="1" dirty="0" err="1"/>
              <a:t>Multidirectional</a:t>
            </a:r>
            <a:endParaRPr lang="cs-CZ" b="1" dirty="0"/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b="1" dirty="0"/>
              <a:t>		</a:t>
            </a:r>
            <a:r>
              <a:rPr lang="cs-CZ" b="1" dirty="0" err="1"/>
              <a:t>Bilateral</a:t>
            </a:r>
            <a:endParaRPr lang="cs-CZ" b="1" dirty="0"/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b="1" dirty="0"/>
              <a:t>		</a:t>
            </a:r>
            <a:r>
              <a:rPr lang="cs-CZ" b="1" dirty="0" err="1"/>
              <a:t>Rehabilitation</a:t>
            </a:r>
            <a:endParaRPr lang="cs-CZ" b="1" dirty="0"/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b="1" dirty="0"/>
              <a:t>		</a:t>
            </a:r>
            <a:r>
              <a:rPr lang="cs-CZ" b="1" dirty="0" err="1"/>
              <a:t>Inferior</a:t>
            </a:r>
            <a:r>
              <a:rPr lang="cs-CZ" b="1" dirty="0"/>
              <a:t> </a:t>
            </a:r>
            <a:r>
              <a:rPr lang="cs-CZ" b="1" dirty="0" err="1"/>
              <a:t>Capsular</a:t>
            </a:r>
            <a:r>
              <a:rPr lang="cs-CZ" b="1" dirty="0"/>
              <a:t> Shift </a:t>
            </a:r>
            <a:r>
              <a:rPr lang="cs-CZ" b="1" dirty="0" err="1"/>
              <a:t>Procedure</a:t>
            </a:r>
            <a:endParaRPr lang="cs-CZ" b="1" dirty="0"/>
          </a:p>
        </p:txBody>
      </p:sp>
      <p:pic>
        <p:nvPicPr>
          <p:cNvPr id="95234" name="Picture 2" descr="2007-05-16 08-37-48 8201233854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785926"/>
            <a:ext cx="2428892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 descr="h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4000504"/>
            <a:ext cx="1885943" cy="241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Klinika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Anamnéza - kdy byla první luxace, mechanizmus úrazu, počet luxací</a:t>
            </a:r>
          </a:p>
          <a:p>
            <a:r>
              <a:rPr lang="cs-CZ"/>
              <a:t>Vyšetřit oba ramenní klouby, kloubní hyperlaxita</a:t>
            </a:r>
          </a:p>
          <a:p>
            <a:r>
              <a:rPr lang="cs-CZ"/>
              <a:t>Apprehension test, Jerk test</a:t>
            </a:r>
          </a:p>
          <a:p>
            <a:r>
              <a:rPr lang="cs-CZ"/>
              <a:t>RTG – AP, axiální ( Hill- Sachsův defekt)</a:t>
            </a:r>
          </a:p>
          <a:p>
            <a:r>
              <a:rPr lang="cs-CZ"/>
              <a:t>USG</a:t>
            </a:r>
          </a:p>
          <a:p>
            <a:r>
              <a:rPr lang="cs-CZ"/>
              <a:t>CT, MRI (Bankartova kostní léze)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Repoziční manévry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Kocher</a:t>
            </a:r>
            <a:endParaRPr lang="cs-CZ" dirty="0"/>
          </a:p>
          <a:p>
            <a:r>
              <a:rPr lang="cs-CZ" dirty="0" err="1"/>
              <a:t>Hipokratův</a:t>
            </a:r>
            <a:endParaRPr lang="cs-CZ" dirty="0"/>
          </a:p>
          <a:p>
            <a:r>
              <a:rPr lang="cs-CZ" dirty="0" err="1"/>
              <a:t>Artla</a:t>
            </a:r>
            <a:endParaRPr lang="cs-CZ" dirty="0"/>
          </a:p>
          <a:p>
            <a:endParaRPr lang="cs-CZ" dirty="0" smtClean="0"/>
          </a:p>
          <a:p>
            <a:pPr>
              <a:buNone/>
            </a:pPr>
            <a:endParaRPr lang="cs-CZ" dirty="0"/>
          </a:p>
          <a:p>
            <a:r>
              <a:rPr lang="cs-CZ" dirty="0"/>
              <a:t>Doporučeno: po RTG v celkové anestezii z zabránění sek. poranění, fixace na 3-4 týdny</a:t>
            </a:r>
          </a:p>
          <a:p>
            <a:pPr>
              <a:buFont typeface="Wingdings" pitchFamily="2" charset="2"/>
              <a:buNone/>
            </a:pP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</p:txBody>
      </p:sp>
      <p:pic>
        <p:nvPicPr>
          <p:cNvPr id="4" name="Picture 4" descr="REPOZ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142984"/>
            <a:ext cx="3144837" cy="2674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368425"/>
          </a:xfrm>
        </p:spPr>
        <p:txBody>
          <a:bodyPr/>
          <a:lstStyle/>
          <a:p>
            <a:r>
              <a:rPr lang="cs-CZ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Akutní traumatická luxace ramenního kloubu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9" y="5589588"/>
            <a:ext cx="8031192" cy="8715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dirty="0"/>
              <a:t>nejčastěji přední luxace</a:t>
            </a:r>
          </a:p>
          <a:p>
            <a:pPr>
              <a:lnSpc>
                <a:spcPct val="90000"/>
              </a:lnSpc>
            </a:pP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Bankartův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defekt</a:t>
            </a:r>
            <a:r>
              <a:rPr lang="cs-CZ" sz="2400" dirty="0"/>
              <a:t> </a:t>
            </a:r>
            <a:r>
              <a:rPr lang="cs-CZ" sz="2400" dirty="0" smtClean="0"/>
              <a:t>odtržení </a:t>
            </a:r>
            <a:r>
              <a:rPr lang="cs-CZ" sz="2400" dirty="0" err="1" smtClean="0"/>
              <a:t>anteroinferiorní</a:t>
            </a:r>
            <a:r>
              <a:rPr lang="cs-CZ" sz="2400" dirty="0" smtClean="0"/>
              <a:t> částí labra</a:t>
            </a:r>
            <a:endParaRPr lang="cs-CZ" sz="2400" dirty="0"/>
          </a:p>
        </p:txBody>
      </p:sp>
      <p:pic>
        <p:nvPicPr>
          <p:cNvPr id="410629" name="Picture 5" descr="Bank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060575"/>
            <a:ext cx="1905000" cy="3619500"/>
          </a:xfrm>
          <a:prstGeom prst="rect">
            <a:avLst/>
          </a:prstGeom>
          <a:noFill/>
        </p:spPr>
      </p:pic>
      <p:pic>
        <p:nvPicPr>
          <p:cNvPr id="6" name="Picture 1029" descr="schem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928934"/>
            <a:ext cx="1782583" cy="2395541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7" name="Picture 1031" descr="schema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2928934"/>
            <a:ext cx="1643074" cy="2409841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" name="Picture 1033" descr="schema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2928934"/>
            <a:ext cx="1550990" cy="2423421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063910"/>
            <a:ext cx="1728786" cy="163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Rowe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1/</a:t>
            </a:r>
            <a:r>
              <a:rPr lang="cs-CZ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smtClean="0"/>
              <a:t>odtržení labra a pouzdra od </a:t>
            </a:r>
            <a:r>
              <a:rPr lang="cs-CZ" sz="2400" dirty="0" err="1" smtClean="0"/>
              <a:t>glenoidu</a:t>
            </a:r>
            <a:r>
              <a:rPr lang="cs-CZ" sz="2400" dirty="0" smtClean="0"/>
              <a:t> do 0,5 cm</a:t>
            </a:r>
          </a:p>
          <a:p>
            <a:r>
              <a:rPr lang="cs-CZ" sz="2400" dirty="0" smtClean="0"/>
              <a:t>2/ odtržení labra a pouzdra od </a:t>
            </a:r>
            <a:r>
              <a:rPr lang="cs-CZ" sz="2400" dirty="0" err="1" smtClean="0"/>
              <a:t>glenoidu</a:t>
            </a:r>
            <a:r>
              <a:rPr lang="cs-CZ" sz="2400" dirty="0" smtClean="0"/>
              <a:t> do 1 cm</a:t>
            </a:r>
          </a:p>
          <a:p>
            <a:r>
              <a:rPr lang="cs-CZ" sz="2400" dirty="0" smtClean="0"/>
              <a:t>3/ odtržení labra a pouzdra od </a:t>
            </a:r>
            <a:r>
              <a:rPr lang="cs-CZ" sz="2400" dirty="0" err="1" smtClean="0"/>
              <a:t>glenoidu</a:t>
            </a:r>
            <a:r>
              <a:rPr lang="cs-CZ" sz="2400" dirty="0" smtClean="0"/>
              <a:t> a odtržení labra od pouzdra do 1,5 cm s  </a:t>
            </a:r>
            <a:r>
              <a:rPr lang="cs-CZ" sz="2400" dirty="0" err="1" smtClean="0"/>
              <a:t>eburnizací</a:t>
            </a:r>
            <a:r>
              <a:rPr lang="cs-CZ" sz="2400" dirty="0" smtClean="0"/>
              <a:t> okraje </a:t>
            </a:r>
            <a:r>
              <a:rPr lang="cs-CZ" sz="2400" dirty="0" err="1" smtClean="0"/>
              <a:t>glenoidální</a:t>
            </a:r>
            <a:r>
              <a:rPr lang="cs-CZ" sz="2400" dirty="0" smtClean="0"/>
              <a:t> jamky</a:t>
            </a:r>
          </a:p>
          <a:p>
            <a:r>
              <a:rPr lang="cs-CZ" sz="2400" dirty="0" smtClean="0"/>
              <a:t>4/ - odtržení labra včetně fraktury okraje </a:t>
            </a:r>
            <a:r>
              <a:rPr lang="cs-CZ" sz="2400" dirty="0" err="1" smtClean="0"/>
              <a:t>glenoidu</a:t>
            </a:r>
            <a:endParaRPr lang="cs-CZ" sz="2400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96258" name="Picture 2" descr="2007-05-16 08-37-48 8201233854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429132"/>
            <a:ext cx="2286016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Ob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4143380"/>
            <a:ext cx="1809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Artroskopie - výhody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Miniinvazivní</a:t>
            </a:r>
            <a:r>
              <a:rPr lang="cs-CZ" dirty="0" smtClean="0"/>
              <a:t> technika</a:t>
            </a:r>
          </a:p>
          <a:p>
            <a:r>
              <a:rPr lang="cs-CZ" dirty="0" smtClean="0"/>
              <a:t>Dokonalá vizualizace </a:t>
            </a:r>
            <a:r>
              <a:rPr lang="cs-CZ" dirty="0" err="1" smtClean="0"/>
              <a:t>nitrokloubních</a:t>
            </a:r>
            <a:r>
              <a:rPr lang="cs-CZ" dirty="0" smtClean="0"/>
              <a:t> struktur</a:t>
            </a:r>
          </a:p>
          <a:p>
            <a:r>
              <a:rPr lang="cs-CZ" dirty="0" smtClean="0"/>
              <a:t>Snížení pooperační bolesti</a:t>
            </a:r>
          </a:p>
          <a:p>
            <a:r>
              <a:rPr lang="cs-CZ" dirty="0" smtClean="0"/>
              <a:t>Rychlejší RHB a rekonvalescence</a:t>
            </a:r>
          </a:p>
          <a:p>
            <a:r>
              <a:rPr lang="cs-CZ" dirty="0" smtClean="0"/>
              <a:t>Kosmetický efekt</a:t>
            </a:r>
          </a:p>
          <a:p>
            <a:r>
              <a:rPr lang="cs-CZ" dirty="0" smtClean="0"/>
              <a:t>Zvýšení komfortu pacienta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4" name="Picture 6" descr="S6R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4071942"/>
            <a:ext cx="3122077" cy="2049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Operační </a:t>
            </a:r>
            <a:r>
              <a:rPr lang="cs-CZ" dirty="0" smtClean="0"/>
              <a:t>postup - ASK</a:t>
            </a:r>
            <a:endParaRPr lang="cs-CZ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Celková anestézie + </a:t>
            </a:r>
            <a:r>
              <a:rPr lang="cs-CZ" dirty="0" err="1"/>
              <a:t>interskalenický</a:t>
            </a:r>
            <a:r>
              <a:rPr lang="cs-CZ" dirty="0"/>
              <a:t> blok</a:t>
            </a:r>
          </a:p>
          <a:p>
            <a:r>
              <a:rPr lang="cs-CZ" dirty="0"/>
              <a:t>Poloha na boku</a:t>
            </a:r>
          </a:p>
          <a:p>
            <a:r>
              <a:rPr lang="cs-CZ" dirty="0"/>
              <a:t>Zadní </a:t>
            </a:r>
            <a:r>
              <a:rPr lang="cs-CZ" dirty="0" err="1"/>
              <a:t>glenohumerální</a:t>
            </a:r>
            <a:r>
              <a:rPr lang="cs-CZ" dirty="0"/>
              <a:t> přístup</a:t>
            </a:r>
          </a:p>
          <a:p>
            <a:r>
              <a:rPr lang="cs-CZ" dirty="0"/>
              <a:t>Přední </a:t>
            </a:r>
            <a:r>
              <a:rPr lang="cs-CZ" dirty="0" err="1"/>
              <a:t>gelnohumerální</a:t>
            </a:r>
            <a:r>
              <a:rPr lang="cs-CZ" dirty="0"/>
              <a:t> přístup  (</a:t>
            </a:r>
            <a:r>
              <a:rPr lang="cs-CZ" dirty="0" err="1"/>
              <a:t>Mathews</a:t>
            </a:r>
            <a:r>
              <a:rPr lang="cs-CZ" dirty="0"/>
              <a:t>)</a:t>
            </a:r>
          </a:p>
          <a:p>
            <a:r>
              <a:rPr lang="cs-CZ" dirty="0"/>
              <a:t>Příprava labra a </a:t>
            </a:r>
            <a:r>
              <a:rPr lang="cs-CZ" dirty="0" err="1"/>
              <a:t>glenoidu</a:t>
            </a:r>
            <a:endParaRPr lang="cs-CZ" dirty="0"/>
          </a:p>
          <a:p>
            <a:r>
              <a:rPr lang="cs-CZ" dirty="0"/>
              <a:t>Zavedení implantátu a </a:t>
            </a:r>
            <a:r>
              <a:rPr lang="cs-CZ" dirty="0" err="1"/>
              <a:t>refixace</a:t>
            </a:r>
            <a:r>
              <a:rPr lang="cs-CZ" dirty="0"/>
              <a:t> měkkých tkání</a:t>
            </a:r>
          </a:p>
          <a:p>
            <a:r>
              <a:rPr lang="cs-CZ" dirty="0"/>
              <a:t>„</a:t>
            </a:r>
            <a:r>
              <a:rPr lang="cs-CZ" dirty="0" err="1"/>
              <a:t>Shrinkage</a:t>
            </a:r>
            <a:r>
              <a:rPr lang="cs-CZ" dirty="0"/>
              <a:t>“</a:t>
            </a:r>
          </a:p>
        </p:txBody>
      </p:sp>
      <p:pic>
        <p:nvPicPr>
          <p:cNvPr id="97282" name="Picture 2" descr="C:\Users\NOV\Documents\Ortopedie\fotky\ASK věž září 04 - květen 05\Rameno\R stabilizace II\S6R0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5214950"/>
            <a:ext cx="2251962" cy="1477850"/>
          </a:xfrm>
          <a:prstGeom prst="rect">
            <a:avLst/>
          </a:prstGeom>
          <a:noFill/>
        </p:spPr>
      </p:pic>
      <p:pic>
        <p:nvPicPr>
          <p:cNvPr id="97283" name="Picture 3" descr="C:\Users\NOV\Documents\Ortopedie\fotky\ASK věž září 04 - květen 05\Rameno\R stabilizace II\S6R0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5214950"/>
            <a:ext cx="2295524" cy="1506438"/>
          </a:xfrm>
          <a:prstGeom prst="rect">
            <a:avLst/>
          </a:prstGeom>
          <a:noFill/>
        </p:spPr>
      </p:pic>
      <p:pic>
        <p:nvPicPr>
          <p:cNvPr id="97284" name="Picture 4" descr="C:\Users\NOV\Documents\Ortopedie\fotky\ASK věž září 04 - květen 05\Rameno\R stabilizace III\S6R0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214950"/>
            <a:ext cx="2264210" cy="1485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rezentac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500306"/>
            <a:ext cx="2609850" cy="342900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714480" y="714356"/>
            <a:ext cx="64294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cs-CZ" sz="4000" dirty="0" smtClean="0">
                <a:solidFill>
                  <a:schemeClr val="accent1"/>
                </a:solidFill>
                <a:latin typeface="+mj-lt"/>
              </a:rPr>
              <a:t>    Princip operace </a:t>
            </a:r>
            <a:r>
              <a:rPr lang="cs-CZ" sz="4000" dirty="0" err="1" smtClean="0">
                <a:solidFill>
                  <a:schemeClr val="accent1"/>
                </a:solidFill>
                <a:latin typeface="+mj-lt"/>
              </a:rPr>
              <a:t>Caspariho</a:t>
            </a:r>
            <a:r>
              <a:rPr lang="cs-CZ" sz="4000" dirty="0" smtClean="0">
                <a:solidFill>
                  <a:schemeClr val="accent1"/>
                </a:solidFill>
                <a:latin typeface="+mj-lt"/>
              </a:rPr>
              <a:t> technika</a:t>
            </a:r>
            <a:endParaRPr lang="cs-CZ" sz="4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8436" name="Picture 4" descr="Bankart lé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500306"/>
            <a:ext cx="2589213" cy="342900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99330" name="Picture 2" descr="Ob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4714884"/>
            <a:ext cx="2401905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implantáty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Vstřebatelné</a:t>
            </a:r>
          </a:p>
          <a:p>
            <a:r>
              <a:rPr lang="cs-CZ"/>
              <a:t>Nevstřebatelné</a:t>
            </a:r>
          </a:p>
          <a:p>
            <a:endParaRPr lang="cs-CZ"/>
          </a:p>
          <a:p>
            <a:r>
              <a:rPr lang="cs-CZ"/>
              <a:t>Press fit</a:t>
            </a:r>
          </a:p>
          <a:p>
            <a:r>
              <a:rPr lang="cs-CZ"/>
              <a:t>Rozpěrné</a:t>
            </a:r>
          </a:p>
          <a:p>
            <a:r>
              <a:rPr lang="cs-CZ"/>
              <a:t>Šroubovací</a:t>
            </a:r>
          </a:p>
          <a:p>
            <a:pPr>
              <a:buFont typeface="Wingdings" pitchFamily="2" charset="2"/>
              <a:buNone/>
            </a:pPr>
            <a:endParaRPr lang="cs-CZ"/>
          </a:p>
        </p:txBody>
      </p:sp>
      <p:pic>
        <p:nvPicPr>
          <p:cNvPr id="4" name="Picture 3" descr="Ob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2857496"/>
            <a:ext cx="1396876" cy="193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O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714884"/>
            <a:ext cx="1429714" cy="195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 descr="F:\DCIM\100OLYMP\P5200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785926"/>
            <a:ext cx="3406240" cy="1915421"/>
          </a:xfrm>
          <a:prstGeom prst="rect">
            <a:avLst/>
          </a:prstGeom>
          <a:noFill/>
        </p:spPr>
      </p:pic>
      <p:pic>
        <p:nvPicPr>
          <p:cNvPr id="98307" name="Picture 3" descr="F:\DCIM\100OLYMP\P5200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4429132"/>
            <a:ext cx="3467465" cy="1482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SLAP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Superior Labrum </a:t>
            </a:r>
            <a:r>
              <a:rPr lang="cs-CZ" dirty="0" err="1" smtClean="0"/>
              <a:t>Anterior</a:t>
            </a:r>
            <a:r>
              <a:rPr lang="cs-CZ" dirty="0" smtClean="0"/>
              <a:t> </a:t>
            </a:r>
            <a:r>
              <a:rPr lang="cs-CZ" dirty="0" err="1" smtClean="0"/>
              <a:t>Posterior</a:t>
            </a:r>
            <a:endParaRPr lang="cs-CZ" dirty="0" smtClean="0"/>
          </a:p>
          <a:p>
            <a:r>
              <a:rPr lang="cs-CZ" dirty="0" smtClean="0"/>
              <a:t>Nová </a:t>
            </a:r>
            <a:r>
              <a:rPr lang="cs-CZ" dirty="0" err="1" smtClean="0"/>
              <a:t>nozologická</a:t>
            </a:r>
            <a:r>
              <a:rPr lang="cs-CZ" dirty="0" smtClean="0"/>
              <a:t> jednotka – díky ASK</a:t>
            </a:r>
          </a:p>
          <a:p>
            <a:r>
              <a:rPr lang="cs-CZ" dirty="0" smtClean="0"/>
              <a:t>Zejména u sportovců s „</a:t>
            </a:r>
            <a:r>
              <a:rPr lang="cs-CZ" dirty="0" err="1" smtClean="0"/>
              <a:t>over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r>
              <a:rPr lang="cs-CZ" dirty="0" smtClean="0"/>
              <a:t> aktivity“ </a:t>
            </a:r>
          </a:p>
          <a:p>
            <a:r>
              <a:rPr lang="cs-CZ" dirty="0" smtClean="0"/>
              <a:t>trhliny horního labra a </a:t>
            </a:r>
            <a:r>
              <a:rPr lang="cs-CZ" dirty="0" err="1" smtClean="0"/>
              <a:t>desinserce</a:t>
            </a:r>
            <a:r>
              <a:rPr lang="cs-CZ" dirty="0" smtClean="0"/>
              <a:t> šlachy dlouhé hlavy bicepsu</a:t>
            </a:r>
          </a:p>
          <a:p>
            <a:r>
              <a:rPr lang="cs-CZ" dirty="0" smtClean="0"/>
              <a:t>Speed test</a:t>
            </a:r>
          </a:p>
          <a:p>
            <a:r>
              <a:rPr lang="cs-CZ" dirty="0" err="1" smtClean="0"/>
              <a:t>Snyderova</a:t>
            </a:r>
            <a:r>
              <a:rPr lang="cs-CZ" dirty="0" smtClean="0"/>
              <a:t> klasifikace</a:t>
            </a:r>
            <a:endParaRPr lang="cs-CZ" dirty="0"/>
          </a:p>
        </p:txBody>
      </p:sp>
      <p:pic>
        <p:nvPicPr>
          <p:cNvPr id="4" name="Picture 1030" descr="SLAPI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3929066"/>
            <a:ext cx="2745925" cy="2643182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5" name="Picture 5" descr="labralh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5169203"/>
            <a:ext cx="1549416" cy="1688797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6" name="Picture 7" descr="SLAPIIA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5137143"/>
            <a:ext cx="1720857" cy="1720857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Snyderova</a:t>
            </a:r>
            <a:r>
              <a:rPr lang="cs-CZ" dirty="0" smtClean="0"/>
              <a:t> klasifikace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4324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dirty="0" smtClean="0"/>
              <a:t>I. Horní labrum je zdrsnělé a degenerativní s intaktním ukotvením šlachy dlouhé hlavy bicepsu.</a:t>
            </a:r>
          </a:p>
          <a:p>
            <a:pPr lvl="0"/>
            <a:r>
              <a:rPr lang="cs-CZ" dirty="0" smtClean="0"/>
              <a:t>II. Zdrsnělé labrum je odděleno od své inzerce a trakcí se zvedá od šlachy dlouhé hlavy bicepsu, čímž destabilizuje tento komplex </a:t>
            </a:r>
          </a:p>
          <a:p>
            <a:pPr lvl="0"/>
            <a:r>
              <a:rPr lang="cs-CZ" dirty="0" smtClean="0"/>
              <a:t>III. Horní labrum je odtrženo jako ucho od košíku, intaktní šlacha dlouhé hlavy bicepsu</a:t>
            </a:r>
          </a:p>
          <a:p>
            <a:pPr lvl="0"/>
            <a:r>
              <a:rPr lang="cs-CZ" dirty="0" smtClean="0"/>
              <a:t>IV. Jako 3 ale přidává se podélná trhlina šlachy dlouhé hlavy bicepsu.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4" descr="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500570"/>
            <a:ext cx="1965770" cy="2214554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5" name="Picture 5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4500570"/>
            <a:ext cx="2167961" cy="2233611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6" name="Picture 1029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500570"/>
            <a:ext cx="1960658" cy="2209241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7" name="Picture 13" descr="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4500570"/>
            <a:ext cx="1928826" cy="2228299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Hlezno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5688012" cy="863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Hlezno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686425" cy="41148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Akutní distorze hlezna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cs-CZ"/>
              <a:t>   (více než 95% zevní strana – inverzní mechanismus)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stabilní kloub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minimálně nestabilní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/>
              <a:t>nestabilní kloub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Chronická instabilita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Impingement</a:t>
            </a:r>
          </a:p>
        </p:txBody>
      </p:sp>
      <p:pic>
        <p:nvPicPr>
          <p:cNvPr id="60420" name="Picture 4" descr="ankle-spr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4814888"/>
            <a:ext cx="2378075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 descr="Dis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2673350"/>
            <a:ext cx="2332037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495300"/>
            <a:ext cx="2347913" cy="175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Poranění </a:t>
            </a:r>
            <a:r>
              <a:rPr lang="cs-CZ" dirty="0" err="1" smtClean="0"/>
              <a:t>ligamentóznho</a:t>
            </a:r>
            <a:r>
              <a:rPr lang="cs-CZ" dirty="0" smtClean="0"/>
              <a:t> aparátu </a:t>
            </a:r>
            <a:r>
              <a:rPr lang="cs-CZ" dirty="0" err="1" smtClean="0"/>
              <a:t>hlezna</a:t>
            </a:r>
            <a:endParaRPr lang="cs-CZ" dirty="0"/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Vazy na tibíální straně – </a:t>
            </a:r>
            <a:r>
              <a:rPr lang="cs-CZ" sz="1800" smtClean="0"/>
              <a:t>lig. deltoideum</a:t>
            </a:r>
          </a:p>
          <a:p>
            <a:pPr eaLnBrk="1" hangingPunct="1"/>
            <a:r>
              <a:rPr lang="cs-CZ" smtClean="0"/>
              <a:t>Vazy na fibulární straně – </a:t>
            </a:r>
            <a:r>
              <a:rPr lang="cs-CZ" sz="1800" smtClean="0"/>
              <a:t>LTFA, LTFP, LCF</a:t>
            </a:r>
          </a:p>
          <a:p>
            <a:pPr eaLnBrk="1" hangingPunct="1"/>
            <a:r>
              <a:rPr lang="cs-CZ" smtClean="0"/>
              <a:t>Vazy syndesmosy – </a:t>
            </a:r>
            <a:r>
              <a:rPr lang="cs-CZ" sz="1800" smtClean="0"/>
              <a:t>lig. tibiofibulare interosseum, ant., post.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 - izolované poranění, nebo součást maleolárních fraktur</a:t>
            </a:r>
          </a:p>
        </p:txBody>
      </p:sp>
      <p:pic>
        <p:nvPicPr>
          <p:cNvPr id="61444" name="Picture 3" descr="K:\P5130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25" y="3714750"/>
            <a:ext cx="1981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4" descr="K:\P5130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4071938"/>
            <a:ext cx="3214688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Klasifikace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Watson</a:t>
            </a:r>
            <a:r>
              <a:rPr lang="cs-CZ" dirty="0" smtClean="0">
                <a:solidFill>
                  <a:srgbClr val="FF0000"/>
                </a:solidFill>
              </a:rPr>
              <a:t> - </a:t>
            </a:r>
            <a:r>
              <a:rPr lang="cs-CZ" dirty="0" err="1" smtClean="0">
                <a:solidFill>
                  <a:srgbClr val="FF0000"/>
                </a:solidFill>
              </a:rPr>
              <a:t>jones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7508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Kleiger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2469" name="Zástupný symbol pro obsah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Distorze – </a:t>
            </a:r>
            <a:r>
              <a:rPr lang="cs-CZ" sz="1600" smtClean="0"/>
              <a:t>distenze či parciální ruptura vazu, stabilní</a:t>
            </a:r>
          </a:p>
          <a:p>
            <a:pPr eaLnBrk="1" hangingPunct="1"/>
            <a:r>
              <a:rPr lang="cs-CZ" smtClean="0"/>
              <a:t>Dislokace (luxace) talu z normální polohy ve hlezenní vidlici </a:t>
            </a:r>
            <a:r>
              <a:rPr lang="cs-CZ" sz="1700" smtClean="0"/>
              <a:t>– je způsobena avulzí přední astřední části fibulárního postranního vazu ze zevního kotníku</a:t>
            </a:r>
          </a:p>
        </p:txBody>
      </p:sp>
      <p:sp>
        <p:nvSpPr>
          <p:cNvPr id="62470" name="Zástupný symbol pro obsah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Distorze – </a:t>
            </a:r>
            <a:r>
              <a:rPr lang="cs-CZ" sz="1600" smtClean="0"/>
              <a:t>poranění nevede k instabilitě</a:t>
            </a:r>
          </a:p>
          <a:p>
            <a:pPr eaLnBrk="1" hangingPunct="1"/>
            <a:r>
              <a:rPr lang="cs-CZ" smtClean="0"/>
              <a:t>Akutní nestabilita –</a:t>
            </a:r>
            <a:r>
              <a:rPr lang="cs-CZ" sz="1600" smtClean="0"/>
              <a:t>zvýšená pohyblivost talu, ten ale zůstává ve vidlici (subluxace se spontání repozicí)</a:t>
            </a:r>
          </a:p>
          <a:p>
            <a:pPr eaLnBrk="1" hangingPunct="1"/>
            <a:r>
              <a:rPr lang="cs-CZ" smtClean="0"/>
              <a:t>Luxace – </a:t>
            </a:r>
            <a:r>
              <a:rPr lang="cs-CZ" sz="1600" smtClean="0"/>
              <a:t>dislokace talu z vidlice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Akutní distorze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341438"/>
            <a:ext cx="3454400" cy="41148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Stabilní kloub: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1800" dirty="0"/>
              <a:t>střední bolest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1800" dirty="0"/>
              <a:t>menší otok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1800" dirty="0"/>
              <a:t>lokalizovaná bolestivost</a:t>
            </a:r>
          </a:p>
          <a:p>
            <a:pPr marL="1133856" lvl="2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cs-CZ" sz="1800" dirty="0"/>
              <a:t>LFTA</a:t>
            </a:r>
          </a:p>
          <a:p>
            <a:pPr marL="1133856" lvl="2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cs-CZ" sz="1800" dirty="0"/>
              <a:t>LCF</a:t>
            </a:r>
          </a:p>
          <a:p>
            <a:pPr marL="1133856" lvl="2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cs-CZ" sz="1800" dirty="0"/>
              <a:t>oba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1800" dirty="0"/>
              <a:t>může došlapovat (s kulháním)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1800" dirty="0"/>
              <a:t>negativní RTG vč. stress snímků</a:t>
            </a:r>
          </a:p>
          <a:p>
            <a:pPr marL="1133856" lvl="2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endParaRPr lang="cs-CZ" sz="1800" dirty="0"/>
          </a:p>
          <a:p>
            <a:pPr marL="1133856" lvl="2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endParaRPr lang="cs-CZ" sz="1800" dirty="0"/>
          </a:p>
        </p:txBody>
      </p:sp>
      <p:sp>
        <p:nvSpPr>
          <p:cNvPr id="421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341438"/>
            <a:ext cx="4071937" cy="2376487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Minimální </a:t>
            </a:r>
            <a:r>
              <a:rPr lang="cs-CZ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instabilita</a:t>
            </a:r>
            <a:r>
              <a:rPr lang="cs-CZ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1800" dirty="0"/>
              <a:t>střední až silná bolest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1800" dirty="0"/>
              <a:t>velký otok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1800" dirty="0"/>
              <a:t>difúzní </a:t>
            </a:r>
            <a:r>
              <a:rPr lang="cs-CZ" sz="1800" dirty="0" err="1"/>
              <a:t>palp</a:t>
            </a:r>
            <a:r>
              <a:rPr lang="cs-CZ" sz="1800" dirty="0"/>
              <a:t>. citlivost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1800" dirty="0"/>
              <a:t>nemůže došlapovat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cs-CZ" sz="1800" dirty="0"/>
              <a:t>stress snímek 5 – 15 st. oproti druhé straně</a:t>
            </a:r>
          </a:p>
        </p:txBody>
      </p:sp>
      <p:sp>
        <p:nvSpPr>
          <p:cNvPr id="421893" name="Text Box 5"/>
          <p:cNvSpPr txBox="1">
            <a:spLocks noChangeArrowheads="1"/>
          </p:cNvSpPr>
          <p:nvPr/>
        </p:nvSpPr>
        <p:spPr bwMode="auto">
          <a:xfrm>
            <a:off x="4643438" y="4437063"/>
            <a:ext cx="388937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endParaRPr lang="cs-CZ" sz="44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43438" y="3786188"/>
            <a:ext cx="2954337" cy="278606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Nestabilní distorze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Tx/>
              <a:buChar char="–"/>
              <a:defRPr/>
            </a:pPr>
            <a:r>
              <a:rPr lang="cs-CZ" sz="3300" dirty="0">
                <a:latin typeface="+mn-lt"/>
                <a:cs typeface="+mn-cs"/>
              </a:rPr>
              <a:t>silná bolest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Tx/>
              <a:buChar char="–"/>
              <a:defRPr/>
            </a:pPr>
            <a:r>
              <a:rPr lang="cs-CZ" sz="3300" dirty="0">
                <a:latin typeface="+mn-lt"/>
                <a:cs typeface="+mn-cs"/>
              </a:rPr>
              <a:t>velký otok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Tx/>
              <a:buChar char="–"/>
              <a:defRPr/>
            </a:pPr>
            <a:r>
              <a:rPr lang="cs-CZ" sz="3300" dirty="0">
                <a:latin typeface="+mn-lt"/>
                <a:cs typeface="+mn-cs"/>
              </a:rPr>
              <a:t>difúzní </a:t>
            </a:r>
            <a:r>
              <a:rPr lang="cs-CZ" sz="3300" dirty="0" err="1">
                <a:latin typeface="+mn-lt"/>
                <a:cs typeface="+mn-cs"/>
              </a:rPr>
              <a:t>palp</a:t>
            </a:r>
            <a:r>
              <a:rPr lang="cs-CZ" sz="3300" dirty="0">
                <a:latin typeface="+mn-lt"/>
                <a:cs typeface="+mn-cs"/>
              </a:rPr>
              <a:t>. citlivost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Tx/>
              <a:buChar char="–"/>
              <a:defRPr/>
            </a:pPr>
            <a:r>
              <a:rPr lang="cs-CZ" sz="3300" dirty="0">
                <a:latin typeface="+mn-lt"/>
                <a:cs typeface="+mn-cs"/>
              </a:rPr>
              <a:t>nemůže došlapovat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Tx/>
              <a:buChar char="–"/>
              <a:defRPr/>
            </a:pPr>
            <a:r>
              <a:rPr lang="cs-CZ" sz="3300" dirty="0">
                <a:latin typeface="+mn-lt"/>
                <a:cs typeface="+mn-cs"/>
              </a:rPr>
              <a:t>stress snímek nad 15 st. oproti druhé straně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Tx/>
              <a:buChar char="–"/>
              <a:defRPr/>
            </a:pPr>
            <a:r>
              <a:rPr lang="cs-CZ" sz="3300" dirty="0">
                <a:latin typeface="+mn-lt"/>
                <a:cs typeface="+mn-cs"/>
              </a:rPr>
              <a:t>pozitivní přední zásuvka</a:t>
            </a:r>
          </a:p>
          <a:p>
            <a:pPr marL="548640" indent="-41148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1133856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Wingdings"/>
              <a:buChar char=""/>
              <a:defRPr/>
            </a:pPr>
            <a:endParaRPr lang="cs-CZ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cho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656</TotalTime>
  <Words>2897</Words>
  <PresentationFormat>Předvádění na obrazovce (4:3)</PresentationFormat>
  <Paragraphs>685</Paragraphs>
  <Slides>105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105</vt:i4>
      </vt:variant>
    </vt:vector>
  </HeadingPairs>
  <TitlesOfParts>
    <vt:vector size="109" baseType="lpstr">
      <vt:lpstr>Vrchol</vt:lpstr>
      <vt:lpstr>Rastrový obrázek</vt:lpstr>
      <vt:lpstr>Rastrový obraz</vt:lpstr>
      <vt:lpstr>Fotografie</vt:lpstr>
      <vt:lpstr>Artroskopie</vt:lpstr>
      <vt:lpstr>Historie</vt:lpstr>
      <vt:lpstr>Artroskopie</vt:lpstr>
      <vt:lpstr>Artroskopie – základní vybavení</vt:lpstr>
      <vt:lpstr>Artroskopie – vybavení </vt:lpstr>
      <vt:lpstr>Kolenní kloub</vt:lpstr>
      <vt:lpstr>Koleno - anatomie a biomechanika</vt:lpstr>
      <vt:lpstr>ASK kolene – poloha a přístupy</vt:lpstr>
      <vt:lpstr>Artroskopie - výhody</vt:lpstr>
      <vt:lpstr>Artroskopie - rizika</vt:lpstr>
      <vt:lpstr>Artoskopie - komplikace</vt:lpstr>
      <vt:lpstr>Artroskopie kolene</vt:lpstr>
      <vt:lpstr>Hemartros</vt:lpstr>
      <vt:lpstr>Hemartros - vyšetření</vt:lpstr>
      <vt:lpstr>Klinické vyšetření</vt:lpstr>
      <vt:lpstr>Instabilita anteromediální</vt:lpstr>
      <vt:lpstr>Menisky</vt:lpstr>
      <vt:lpstr>Funkce menisků</vt:lpstr>
      <vt:lpstr>Menisky – typy ruptur</vt:lpstr>
      <vt:lpstr>Ošetření menisků</vt:lpstr>
      <vt:lpstr>Parciální menisektomie</vt:lpstr>
      <vt:lpstr>Subtotální menisektomie</vt:lpstr>
      <vt:lpstr>ASK meniskopexe</vt:lpstr>
      <vt:lpstr>Meniskopexe PDS vláknem</vt:lpstr>
      <vt:lpstr>Vazy</vt:lpstr>
      <vt:lpstr>Základní anatomické dělení</vt:lpstr>
      <vt:lpstr>Průběh fibroplastického zánětu</vt:lpstr>
      <vt:lpstr>Ruptura LCM</vt:lpstr>
      <vt:lpstr>Ruptura LCP</vt:lpstr>
      <vt:lpstr>Ruptura LCA (PZV)</vt:lpstr>
      <vt:lpstr>Akutní ruptura PZV</vt:lpstr>
      <vt:lpstr>Klasifikace akutních instabilit podle Hastingse</vt:lpstr>
      <vt:lpstr>Indikace k rekonstrukci</vt:lpstr>
      <vt:lpstr>Rekonstrukce PZV ve II. době</vt:lpstr>
      <vt:lpstr>Klasifikace chronických nestabilit podle Kenedyho</vt:lpstr>
      <vt:lpstr>Základní principy úspěšné náhrady PZV</vt:lpstr>
      <vt:lpstr>Typy štěpů a fixace  </vt:lpstr>
      <vt:lpstr>Fixace štěpu</vt:lpstr>
      <vt:lpstr>Hamstringy (m. semitendinosus + m. gracilis)</vt:lpstr>
      <vt:lpstr>BTB štěp = zlatý standard</vt:lpstr>
      <vt:lpstr>Techniky operace</vt:lpstr>
      <vt:lpstr>BTB štěp pro press-fit fixaci</vt:lpstr>
      <vt:lpstr>Techniky operace</vt:lpstr>
      <vt:lpstr>Techniky operace</vt:lpstr>
      <vt:lpstr>Femorální kanál</vt:lpstr>
      <vt:lpstr>Tibiální kanál</vt:lpstr>
      <vt:lpstr>Protažení štěpu</vt:lpstr>
      <vt:lpstr>REHABILITACE</vt:lpstr>
      <vt:lpstr>Navigace při rekonstrukci PZV</vt:lpstr>
      <vt:lpstr>Chrupavka</vt:lpstr>
      <vt:lpstr>Degenerativní léze -Outebridge</vt:lpstr>
      <vt:lpstr>Degenerativní léze</vt:lpstr>
      <vt:lpstr>Traumatické léze   Bauer Jackson</vt:lpstr>
      <vt:lpstr>Možnosti řešení ložiskových chondrálních defektů</vt:lpstr>
      <vt:lpstr> Návrty -Pridie</vt:lpstr>
      <vt:lpstr>Mozaiková plastika</vt:lpstr>
      <vt:lpstr>Mozaiková plastika</vt:lpstr>
      <vt:lpstr>Osteochondrální fraktury</vt:lpstr>
      <vt:lpstr>Význam pately</vt:lpstr>
      <vt:lpstr>Chondropatie pately</vt:lpstr>
      <vt:lpstr>Chondropatie pately</vt:lpstr>
      <vt:lpstr>Luxace pately - dělení</vt:lpstr>
      <vt:lpstr>Luxace pately</vt:lpstr>
      <vt:lpstr>Predisponující faktory</vt:lpstr>
      <vt:lpstr>Klinika a vyšetření</vt:lpstr>
      <vt:lpstr>Konzervativní léčba</vt:lpstr>
      <vt:lpstr>Recidivující luxace pately – operace dle Yamamota</vt:lpstr>
      <vt:lpstr>ASK ramene - indikace</vt:lpstr>
      <vt:lpstr>Anatomie</vt:lpstr>
      <vt:lpstr>Ramenní kloub</vt:lpstr>
      <vt:lpstr>Rameno - ligamenta</vt:lpstr>
      <vt:lpstr>ASK ramene – polohy a přístupy</vt:lpstr>
      <vt:lpstr>Klinické vyšetření</vt:lpstr>
      <vt:lpstr>Zobrazovací metody</vt:lpstr>
      <vt:lpstr>Impingement syndrom</vt:lpstr>
      <vt:lpstr>Impingement syndrom –  Neerova klasifikace </vt:lpstr>
      <vt:lpstr>Typy akromia – Bigliani Morrison</vt:lpstr>
      <vt:lpstr>Ruptury rotátorové manžety</vt:lpstr>
      <vt:lpstr>Dělení ruptur RM podle lokalizace</vt:lpstr>
      <vt:lpstr>Dělení ruptur RM podle  velikosti - Batemann                  </vt:lpstr>
      <vt:lpstr>Gschwendtova klasifikace</vt:lpstr>
      <vt:lpstr>Konzervativní terapie</vt:lpstr>
      <vt:lpstr>Operační řešení</vt:lpstr>
      <vt:lpstr>Rozdělení luxací ramene</vt:lpstr>
      <vt:lpstr>Snímek 85</vt:lpstr>
      <vt:lpstr>Klinika</vt:lpstr>
      <vt:lpstr>Repoziční manévry</vt:lpstr>
      <vt:lpstr>Akutní traumatická luxace ramenního kloubu</vt:lpstr>
      <vt:lpstr>Rowe</vt:lpstr>
      <vt:lpstr>Operační postup - ASK</vt:lpstr>
      <vt:lpstr>Snímek 91</vt:lpstr>
      <vt:lpstr>implantáty</vt:lpstr>
      <vt:lpstr>SLAP léze</vt:lpstr>
      <vt:lpstr>Snyderova klasifikace</vt:lpstr>
      <vt:lpstr>Hlezno</vt:lpstr>
      <vt:lpstr>Hlezno</vt:lpstr>
      <vt:lpstr>Poranění ligamentóznho aparátu hlezna</vt:lpstr>
      <vt:lpstr>Klasifikace</vt:lpstr>
      <vt:lpstr>Akutní distorze</vt:lpstr>
      <vt:lpstr>Vyšetření hlezna</vt:lpstr>
      <vt:lpstr>Terapie</vt:lpstr>
      <vt:lpstr>Terapie</vt:lpstr>
      <vt:lpstr>Chronická instabilita</vt:lpstr>
      <vt:lpstr>Impingement</vt:lpstr>
      <vt:lpstr>ASK déza hlezna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Artroskopie</dc:title>
  <dc:creator>NOV</dc:creator>
  <cp:lastModifiedBy>NOV</cp:lastModifiedBy>
  <cp:revision>71</cp:revision>
  <dcterms:created xsi:type="dcterms:W3CDTF">2008-05-02T18:02:08Z</dcterms:created>
  <dcterms:modified xsi:type="dcterms:W3CDTF">2008-05-23T09:19:50Z</dcterms:modified>
</cp:coreProperties>
</file>