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84"/>
  </p:notesMasterIdLst>
  <p:sldIdLst>
    <p:sldId id="362" r:id="rId3"/>
    <p:sldId id="364" r:id="rId4"/>
    <p:sldId id="524" r:id="rId5"/>
    <p:sldId id="365" r:id="rId6"/>
    <p:sldId id="433" r:id="rId7"/>
    <p:sldId id="432" r:id="rId8"/>
    <p:sldId id="517" r:id="rId9"/>
    <p:sldId id="376" r:id="rId10"/>
    <p:sldId id="380" r:id="rId11"/>
    <p:sldId id="383" r:id="rId12"/>
    <p:sldId id="385" r:id="rId13"/>
    <p:sldId id="388" r:id="rId14"/>
    <p:sldId id="387" r:id="rId15"/>
    <p:sldId id="391" r:id="rId16"/>
    <p:sldId id="393" r:id="rId17"/>
    <p:sldId id="400" r:id="rId18"/>
    <p:sldId id="526" r:id="rId19"/>
    <p:sldId id="402" r:id="rId20"/>
    <p:sldId id="406" r:id="rId21"/>
    <p:sldId id="407" r:id="rId22"/>
    <p:sldId id="409" r:id="rId23"/>
    <p:sldId id="411" r:id="rId24"/>
    <p:sldId id="410" r:id="rId25"/>
    <p:sldId id="413" r:id="rId26"/>
    <p:sldId id="418" r:id="rId27"/>
    <p:sldId id="421" r:id="rId28"/>
    <p:sldId id="527" r:id="rId29"/>
    <p:sldId id="528" r:id="rId30"/>
    <p:sldId id="529" r:id="rId31"/>
    <p:sldId id="401" r:id="rId32"/>
    <p:sldId id="466" r:id="rId33"/>
    <p:sldId id="522" r:id="rId34"/>
    <p:sldId id="467" r:id="rId35"/>
    <p:sldId id="348" r:id="rId36"/>
    <p:sldId id="443" r:id="rId37"/>
    <p:sldId id="450" r:id="rId38"/>
    <p:sldId id="452" r:id="rId39"/>
    <p:sldId id="330" r:id="rId40"/>
    <p:sldId id="453" r:id="rId41"/>
    <p:sldId id="454" r:id="rId42"/>
    <p:sldId id="456" r:id="rId43"/>
    <p:sldId id="333" r:id="rId44"/>
    <p:sldId id="519" r:id="rId45"/>
    <p:sldId id="523" r:id="rId46"/>
    <p:sldId id="457" r:id="rId47"/>
    <p:sldId id="459" r:id="rId48"/>
    <p:sldId id="435" r:id="rId49"/>
    <p:sldId id="437" r:id="rId50"/>
    <p:sldId id="436" r:id="rId51"/>
    <p:sldId id="356" r:id="rId52"/>
    <p:sldId id="440" r:id="rId53"/>
    <p:sldId id="353" r:id="rId54"/>
    <p:sldId id="361" r:id="rId55"/>
    <p:sldId id="460" r:id="rId56"/>
    <p:sldId id="483" r:id="rId57"/>
    <p:sldId id="468" r:id="rId58"/>
    <p:sldId id="439" r:id="rId59"/>
    <p:sldId id="470" r:id="rId60"/>
    <p:sldId id="469" r:id="rId61"/>
    <p:sldId id="463" r:id="rId62"/>
    <p:sldId id="501" r:id="rId63"/>
    <p:sldId id="500" r:id="rId64"/>
    <p:sldId id="489" r:id="rId65"/>
    <p:sldId id="491" r:id="rId66"/>
    <p:sldId id="494" r:id="rId67"/>
    <p:sldId id="495" r:id="rId68"/>
    <p:sldId id="520" r:id="rId69"/>
    <p:sldId id="503" r:id="rId70"/>
    <p:sldId id="505" r:id="rId71"/>
    <p:sldId id="509" r:id="rId72"/>
    <p:sldId id="508" r:id="rId73"/>
    <p:sldId id="507" r:id="rId74"/>
    <p:sldId id="504" r:id="rId75"/>
    <p:sldId id="510" r:id="rId76"/>
    <p:sldId id="497" r:id="rId77"/>
    <p:sldId id="498" r:id="rId78"/>
    <p:sldId id="499" r:id="rId79"/>
    <p:sldId id="515" r:id="rId80"/>
    <p:sldId id="492" r:id="rId81"/>
    <p:sldId id="521" r:id="rId82"/>
    <p:sldId id="461" r:id="rId8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FFCCFF"/>
    <a:srgbClr val="CCFFCC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965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F323B-B83A-4A4F-8E1D-AFD8155B2196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B1782-F561-49D2-9277-26FB8DF03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67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DFFF96-849C-468C-9692-DFE26304128D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52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32E2B1-F852-48B9-BCDC-540641C15788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E5F799-5C4E-40C4-936F-1E7CCC258BD8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8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17602-68BF-4692-B0CD-FFC02F24DB18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17602-68BF-4692-B0CD-FFC02F24DB18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3517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C723B9-CFC8-4395-AAA6-DCBF5D435983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38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39268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F8B230-D587-4EEE-B62E-D4069F735013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00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4029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A22B37-071C-4DB9-913D-0E8F7BA02D5D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5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42340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0E8310-0500-4C8C-A854-074EEDF889CF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40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44388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3B19B5-831A-4026-B50C-3D8C67D00DF5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25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43364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6C1308-F532-4ECB-8C65-EBFE77599C54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0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2BEBBF-E32E-4445-B8BB-D8F38648B0B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46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4643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EB4F4-4EB2-41EA-A134-FA79DA62950D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22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5155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F15DEC-7AE6-43B8-8E2E-234CA2166DA7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66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54628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BB4EC4-B2D0-486C-8F32-E4630657E2C7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20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17602-68BF-4692-B0CD-FFC02F24DB18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2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17602-68BF-4692-B0CD-FFC02F24DB18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2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17602-68BF-4692-B0CD-FFC02F24DB18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2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B30C61-EA86-4CEE-BAAD-66AD0EF1FB68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34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F7139A-E6A0-412F-B4D3-F23E25EF838D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31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33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09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/>
              <a:pPr eaLnBrk="1" hangingPunct="1"/>
              <a:t>34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39ECAB-5803-4AF8-99CA-39FEC50527D9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54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/>
              <a:pPr eaLnBrk="1" hangingPunct="1"/>
              <a:t>38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/>
              <a:pPr eaLnBrk="1" hangingPunct="1"/>
              <a:t>39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40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3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23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B9F3852-C67D-4389-8A59-F719F3ADCF7E}" type="slidenum">
              <a:rPr lang="cs-CZ" altLang="cs-CZ" smtClean="0"/>
              <a:pPr eaLnBrk="1" hangingPunct="1"/>
              <a:t>42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45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119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46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11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47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11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48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11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49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119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/>
              <a:pPr eaLnBrk="1" hangingPunct="1"/>
              <a:t>50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89A660-3619-4B31-80DA-CBAC706CC11E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64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>
                <a:solidFill>
                  <a:prstClr val="black"/>
                </a:solidFill>
              </a:rPr>
              <a:pPr eaLnBrk="1" hangingPunct="1"/>
              <a:t>51</a:t>
            </a:fld>
            <a:endParaRPr lang="cs-CZ" alt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/>
              <a:pPr eaLnBrk="1" hangingPunct="1"/>
              <a:t>52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06611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/>
              <a:pPr eaLnBrk="1" hangingPunct="1"/>
              <a:t>53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81175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654329F-9DE5-4A39-BCC2-D9708D08AB7B}" type="slidenum">
              <a:rPr lang="cs-CZ" altLang="cs-CZ" smtClean="0">
                <a:latin typeface="Tahoma" pitchFamily="34" charset="0"/>
              </a:rPr>
              <a:pPr>
                <a:spcBef>
                  <a:spcPct val="0"/>
                </a:spcBef>
              </a:pPr>
              <a:t>70</a:t>
            </a:fld>
            <a:endParaRPr lang="cs-CZ" altLang="cs-CZ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/>
              <a:pPr eaLnBrk="1" hangingPunct="1"/>
              <a:t>73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94ED1-1076-46CB-98B0-B8C384126E0E}" type="slidenum">
              <a:rPr lang="cs-CZ" altLang="cs-CZ" smtClean="0"/>
              <a:pPr eaLnBrk="1" hangingPunct="1"/>
              <a:t>74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B4CFB4-1DF7-4148-8124-87E62E33EFBB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4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8761E2-6E46-4A26-A81F-06217B247C83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6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05D229-6F6C-437C-8A24-E2646C8E675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6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30FB15-C7E7-4332-B306-7073DE8CAF47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22B51-19E6-4057-9729-54C7F74ACE7F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2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4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3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8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20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2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1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93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47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3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7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who.int/" TargetMode="Externa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who.int/" TargetMode="Externa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who.int/" TargetMode="Externa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7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dmail.org/promed-post/?id=20191226.6858941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6000" b="1" smtClean="0">
                <a:solidFill>
                  <a:srgbClr val="003300"/>
                </a:solidFill>
              </a:rPr>
              <a:t>Horečka dengue</a:t>
            </a:r>
          </a:p>
        </p:txBody>
      </p:sp>
      <p:sp>
        <p:nvSpPr>
          <p:cNvPr id="63491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 smtClean="0"/>
              <a:t>Svatava Snopková</a:t>
            </a:r>
          </a:p>
          <a:p>
            <a:r>
              <a:rPr lang="cs-CZ" altLang="cs-CZ" dirty="0" smtClean="0"/>
              <a:t>3/2020</a:t>
            </a:r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EEB15F-34C8-4CB3-BD0E-A281A252E25B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540" y="764704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Mezinárodní obchod </a:t>
            </a:r>
            <a:br>
              <a:rPr lang="cs-CZ" sz="3200" b="1" dirty="0" smtClean="0"/>
            </a:br>
            <a:r>
              <a:rPr lang="cs-CZ" sz="3200" b="1" dirty="0" smtClean="0"/>
              <a:t>s ojetými pneumatikami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55976" cy="2865099"/>
          </a:xfrm>
        </p:spPr>
      </p:pic>
      <p:sp>
        <p:nvSpPr>
          <p:cNvPr id="27653" name="Zástupný symbol pro číslo snímk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01EA57-BEA9-490C-B3A9-6520636CF0C3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84996" name="Picture 4" descr="C:\Users\Svatava\SVATAVA SNOPKOVÁ\AKTUÁLNÍ TVORBA - FINAL\DENGUE\6958_lores-pneumatu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0" y="2420888"/>
            <a:ext cx="45720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Svatava\SVATAVA SNOPKOVÁ\AKTUÁLNÍ TVORBA - FINAL\DENGUE\PHIL_2608_lores - eradik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068960"/>
            <a:ext cx="4427984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7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Riziko nákazy 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79532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rgbClr val="C00000"/>
                </a:solidFill>
              </a:rPr>
              <a:t>Celý rok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solidFill>
                  <a:srgbClr val="003300"/>
                </a:solidFill>
              </a:rPr>
              <a:t>největší riziko - </a:t>
            </a:r>
            <a:r>
              <a:rPr lang="cs-CZ" altLang="cs-CZ" sz="2200" b="1" dirty="0" smtClean="0">
                <a:solidFill>
                  <a:srgbClr val="003300"/>
                </a:solidFill>
              </a:rPr>
              <a:t>období dešťů  </a:t>
            </a:r>
            <a:r>
              <a:rPr lang="cs-CZ" altLang="cs-CZ" sz="2200" dirty="0" smtClean="0">
                <a:solidFill>
                  <a:srgbClr val="003300"/>
                </a:solidFill>
              </a:rPr>
              <a:t>(početná populace    komárů)                    </a:t>
            </a:r>
          </a:p>
          <a:p>
            <a:r>
              <a:rPr lang="cs-CZ" altLang="cs-CZ" b="1" dirty="0" smtClean="0">
                <a:solidFill>
                  <a:srgbClr val="C00000"/>
                </a:solidFill>
              </a:rPr>
              <a:t>Celý den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solidFill>
                  <a:srgbClr val="003300"/>
                </a:solidFill>
              </a:rPr>
              <a:t>největší riziko  </a:t>
            </a:r>
          </a:p>
          <a:p>
            <a:pPr lvl="2"/>
            <a:r>
              <a:rPr lang="cs-CZ" altLang="cs-CZ" b="1" dirty="0" smtClean="0">
                <a:solidFill>
                  <a:srgbClr val="003300"/>
                </a:solidFill>
              </a:rPr>
              <a:t>časně ráno </a:t>
            </a:r>
          </a:p>
          <a:p>
            <a:pPr marL="914400" lvl="2" indent="0">
              <a:buNone/>
            </a:pPr>
            <a:r>
              <a:rPr lang="cs-CZ" altLang="cs-CZ" b="1" dirty="0">
                <a:solidFill>
                  <a:srgbClr val="003300"/>
                </a:solidFill>
              </a:rPr>
              <a:t> </a:t>
            </a:r>
            <a:r>
              <a:rPr lang="cs-CZ" altLang="cs-CZ" b="1" dirty="0" smtClean="0">
                <a:solidFill>
                  <a:srgbClr val="003300"/>
                </a:solidFill>
              </a:rPr>
              <a:t>      </a:t>
            </a:r>
            <a:r>
              <a:rPr lang="cs-CZ" altLang="cs-CZ" dirty="0" smtClean="0">
                <a:solidFill>
                  <a:srgbClr val="003300"/>
                </a:solidFill>
              </a:rPr>
              <a:t>(po rozednění)</a:t>
            </a:r>
          </a:p>
          <a:p>
            <a:pPr lvl="2"/>
            <a:r>
              <a:rPr lang="cs-CZ" altLang="cs-CZ" b="1" dirty="0" smtClean="0">
                <a:solidFill>
                  <a:srgbClr val="003300"/>
                </a:solidFill>
              </a:rPr>
              <a:t>před západem slunce</a:t>
            </a:r>
          </a:p>
          <a:p>
            <a:endParaRPr lang="cs-CZ" altLang="cs-CZ" sz="2200" b="1" dirty="0">
              <a:solidFill>
                <a:srgbClr val="003300"/>
              </a:solidFill>
            </a:endParaRPr>
          </a:p>
          <a:p>
            <a:r>
              <a:rPr lang="cs-CZ" altLang="cs-CZ" sz="2200" b="1" dirty="0" smtClean="0">
                <a:solidFill>
                  <a:srgbClr val="003300"/>
                </a:solidFill>
              </a:rPr>
              <a:t>Ne jen v období dešťů</a:t>
            </a: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A6C4FF-CEE9-4540-B62E-C933DCEDD88C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6" name="Zástupný symbol pro obsah 3" descr="doba dešťů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190" y="2348880"/>
            <a:ext cx="5076056" cy="4509120"/>
          </a:xfrm>
        </p:spPr>
      </p:pic>
    </p:spTree>
    <p:extLst>
      <p:ext uri="{BB962C8B-B14F-4D97-AF65-F5344CB8AC3E}">
        <p14:creationId xmlns:p14="http://schemas.microsoft.com/office/powerpoint/2010/main" val="34191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fontScale="92500" lnSpcReduction="10000"/>
          </a:bodyPr>
          <a:lstStyle/>
          <a:p>
            <a:pPr lvl="4"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C00000"/>
                </a:solidFill>
              </a:rPr>
              <a:t>Infikovaný člověk </a:t>
            </a:r>
            <a:r>
              <a:rPr lang="cs-CZ" altLang="cs-CZ" dirty="0" smtClean="0">
                <a:solidFill>
                  <a:srgbClr val="003300"/>
                </a:solidFill>
              </a:rPr>
              <a:t>(</a:t>
            </a:r>
            <a:r>
              <a:rPr lang="cs-CZ" altLang="cs-CZ" dirty="0" smtClean="0">
                <a:solidFill>
                  <a:srgbClr val="00330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 err="1" smtClean="0">
                <a:solidFill>
                  <a:srgbClr val="003300"/>
                </a:solidFill>
                <a:sym typeface="Symbol" panose="05050102010706020507" pitchFamily="18" charset="2"/>
              </a:rPr>
              <a:t>komárčlověk</a:t>
            </a:r>
            <a:r>
              <a:rPr lang="cs-CZ" altLang="cs-CZ" dirty="0" smtClean="0">
                <a:solidFill>
                  <a:srgbClr val="003300"/>
                </a:solidFill>
                <a:sym typeface="Symbol" panose="05050102010706020507" pitchFamily="18" charset="2"/>
              </a:rPr>
              <a:t>) - nejčastěji</a:t>
            </a:r>
            <a:r>
              <a:rPr lang="cs-CZ" altLang="cs-CZ" dirty="0" smtClean="0">
                <a:solidFill>
                  <a:srgbClr val="003300"/>
                </a:solidFill>
              </a:rPr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b="1" dirty="0" smtClean="0"/>
              <a:t>Krevní transfuze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b="1" dirty="0" smtClean="0"/>
              <a:t>Jehlou kontaminovanou krví</a:t>
            </a:r>
            <a:r>
              <a:rPr lang="cs-CZ" altLang="cs-CZ" dirty="0" smtClean="0"/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b="1" dirty="0" smtClean="0"/>
              <a:t>Transplantace orgánu</a:t>
            </a:r>
            <a:r>
              <a:rPr lang="cs-CZ" altLang="cs-CZ" dirty="0" smtClean="0"/>
              <a:t>                                                       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b="1" dirty="0" smtClean="0"/>
              <a:t>Z matky na plod</a:t>
            </a:r>
          </a:p>
          <a:p>
            <a:pPr>
              <a:buFontTx/>
              <a:buNone/>
            </a:pPr>
            <a:r>
              <a:rPr lang="cs-CZ" altLang="cs-CZ" sz="2000" dirty="0" smtClean="0"/>
              <a:t>      </a:t>
            </a:r>
          </a:p>
          <a:p>
            <a:pPr>
              <a:buFontTx/>
              <a:buNone/>
            </a:pPr>
            <a:r>
              <a:rPr lang="cs-CZ" altLang="cs-CZ" b="1" dirty="0" smtClean="0"/>
              <a:t>Patofyziologie</a:t>
            </a:r>
            <a:r>
              <a:rPr lang="cs-CZ" altLang="cs-CZ" sz="2000" b="1" dirty="0" smtClean="0"/>
              <a:t>  </a:t>
            </a:r>
            <a:r>
              <a:rPr lang="cs-CZ" altLang="cs-CZ" sz="2000" dirty="0" smtClean="0"/>
              <a:t>  </a:t>
            </a:r>
          </a:p>
          <a:p>
            <a:pPr>
              <a:buFontTx/>
              <a:buNone/>
            </a:pPr>
            <a:r>
              <a:rPr lang="cs-CZ" altLang="cs-CZ" sz="2000" dirty="0" smtClean="0"/>
              <a:t>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Přisátí komára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– lymfatickými cévami </a:t>
            </a:r>
            <a:endParaRPr lang="cs-CZ" altLang="cs-CZ" sz="2200" dirty="0" smtClean="0"/>
          </a:p>
          <a:p>
            <a:pPr marL="1257300" lvl="3" indent="0">
              <a:buNone/>
            </a:pPr>
            <a:r>
              <a:rPr lang="cs-CZ" altLang="cs-CZ" sz="2200" dirty="0"/>
              <a:t> </a:t>
            </a:r>
            <a:r>
              <a:rPr lang="cs-CZ" altLang="cs-CZ" sz="2200" dirty="0" smtClean="0"/>
              <a:t>            do </a:t>
            </a:r>
            <a:r>
              <a:rPr lang="cs-CZ" altLang="cs-CZ" sz="2200" dirty="0"/>
              <a:t>regionálních lymfatických uzlin</a:t>
            </a:r>
            <a:r>
              <a:rPr lang="cs-CZ" altLang="cs-CZ" sz="2200" b="1" dirty="0"/>
              <a:t> - </a:t>
            </a:r>
            <a:r>
              <a:rPr lang="cs-CZ" altLang="cs-CZ" sz="2200" dirty="0"/>
              <a:t>virová replikace </a:t>
            </a:r>
            <a:endParaRPr lang="cs-CZ" altLang="cs-CZ" sz="2200" b="1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Za 2-3 dny diseminace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krevním oběhem do různých tkání </a:t>
            </a:r>
            <a:endParaRPr lang="cs-CZ" altLang="cs-CZ" sz="2200" dirty="0" smtClean="0"/>
          </a:p>
          <a:p>
            <a:pPr marL="1371600" lvl="3" indent="0">
              <a:buNone/>
            </a:pPr>
            <a:r>
              <a:rPr lang="cs-CZ" altLang="cs-CZ" sz="2200" dirty="0"/>
              <a:t> </a:t>
            </a:r>
            <a:r>
              <a:rPr lang="cs-CZ" altLang="cs-CZ" sz="2200" dirty="0" smtClean="0"/>
              <a:t>          a orgánů, další </a:t>
            </a:r>
            <a:r>
              <a:rPr lang="cs-CZ" altLang="cs-CZ" sz="2200" dirty="0"/>
              <a:t>replikace viru, symptomatologie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Cirkulace viru 5 dnů v krvi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endParaRPr lang="cs-CZ" altLang="cs-CZ" sz="2200" dirty="0" smtClean="0">
              <a:solidFill>
                <a:srgbClr val="C00000"/>
              </a:solidFill>
            </a:endParaRPr>
          </a:p>
          <a:p>
            <a:pPr marL="1257300" lvl="3" indent="0">
              <a:buNone/>
            </a:pPr>
            <a:r>
              <a:rPr lang="cs-CZ" altLang="cs-CZ" sz="2200" dirty="0">
                <a:solidFill>
                  <a:srgbClr val="003300"/>
                </a:solidFill>
              </a:rPr>
              <a:t> </a:t>
            </a:r>
            <a:r>
              <a:rPr lang="cs-CZ" altLang="cs-CZ" sz="2200" dirty="0" smtClean="0">
                <a:solidFill>
                  <a:srgbClr val="003300"/>
                </a:solidFill>
              </a:rPr>
              <a:t>            </a:t>
            </a:r>
            <a:r>
              <a:rPr lang="cs-CZ" altLang="cs-CZ" sz="2200" dirty="0" smtClean="0"/>
              <a:t>v </a:t>
            </a:r>
            <a:r>
              <a:rPr lang="cs-CZ" altLang="cs-CZ" sz="2200" dirty="0" err="1"/>
              <a:t>bb</a:t>
            </a:r>
            <a:r>
              <a:rPr lang="cs-CZ" altLang="cs-CZ" sz="2200" dirty="0"/>
              <a:t>. </a:t>
            </a:r>
            <a:r>
              <a:rPr lang="cs-CZ" altLang="cs-CZ" sz="2200" dirty="0" err="1"/>
              <a:t>monocyto</a:t>
            </a:r>
            <a:r>
              <a:rPr lang="cs-CZ" altLang="cs-CZ" sz="2200" dirty="0"/>
              <a:t>-makrofágového systému</a:t>
            </a:r>
          </a:p>
          <a:p>
            <a:pPr marL="0" indent="0">
              <a:buNone/>
            </a:pPr>
            <a:endParaRPr lang="cs-CZ" altLang="cs-CZ" sz="2000" dirty="0" smtClean="0"/>
          </a:p>
        </p:txBody>
      </p:sp>
      <p:sp>
        <p:nvSpPr>
          <p:cNvPr id="90115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altLang="cs-CZ" sz="3200" b="1" dirty="0" smtClean="0"/>
              <a:t>Zdroj nákazy </a:t>
            </a:r>
          </a:p>
        </p:txBody>
      </p:sp>
    </p:spTree>
    <p:extLst>
      <p:ext uri="{BB962C8B-B14F-4D97-AF65-F5344CB8AC3E}">
        <p14:creationId xmlns:p14="http://schemas.microsoft.com/office/powerpoint/2010/main" val="3827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Přenos </a:t>
            </a:r>
          </a:p>
        </p:txBody>
      </p:sp>
      <p:sp>
        <p:nvSpPr>
          <p:cNvPr id="31747" name="Zástupný symbol pro číslo snímk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13FEC8-7CBE-4485-9A2F-E8D6AE4364F7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89092" name="Picture 2" descr="C:\Program Files\Microsoft Office\MEDIA\CAGCAT10\j030295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3886200"/>
            <a:ext cx="1000125" cy="1423988"/>
          </a:xfrm>
          <a:noFill/>
        </p:spPr>
      </p:pic>
      <p:pic>
        <p:nvPicPr>
          <p:cNvPr id="89093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Přímá spojovací šipka 23"/>
          <p:cNvCxnSpPr/>
          <p:nvPr/>
        </p:nvCxnSpPr>
        <p:spPr>
          <a:xfrm flipV="1">
            <a:off x="2339754" y="3048000"/>
            <a:ext cx="1013046" cy="1029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5400000">
            <a:off x="3298032" y="3831431"/>
            <a:ext cx="1676400" cy="1095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16200000" flipH="1">
            <a:off x="3755232" y="3559968"/>
            <a:ext cx="1676400" cy="6524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6200000" flipH="1">
            <a:off x="4136232" y="3178968"/>
            <a:ext cx="1676400" cy="14144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>
            <a:off x="4267200" y="2971800"/>
            <a:ext cx="2252663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>
            <a:off x="4191000" y="2971800"/>
            <a:ext cx="3090863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>
            <a:off x="4343400" y="3048000"/>
            <a:ext cx="3700463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106" name="Picture 2" descr="C:\Users\Svatava\Pictures\PRACOVNÍ\HIV\VHH\AEDES AEGYPTI\9257_lores-Aedes aegyp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4" y="1196752"/>
            <a:ext cx="2765646" cy="18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7" name="TextovéPole 46"/>
          <p:cNvSpPr txBox="1">
            <a:spLocks noChangeArrowheads="1"/>
          </p:cNvSpPr>
          <p:nvPr/>
        </p:nvSpPr>
        <p:spPr bwMode="auto">
          <a:xfrm>
            <a:off x="578957" y="5436394"/>
            <a:ext cx="2749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Infikovaný člověk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(virémie)</a:t>
            </a:r>
          </a:p>
        </p:txBody>
      </p:sp>
      <p:sp>
        <p:nvSpPr>
          <p:cNvPr id="89108" name="TextovéPole 47"/>
          <p:cNvSpPr txBox="1">
            <a:spLocks noChangeArrowheads="1"/>
          </p:cNvSpPr>
          <p:nvPr/>
        </p:nvSpPr>
        <p:spPr bwMode="auto">
          <a:xfrm>
            <a:off x="5105400" y="2133600"/>
            <a:ext cx="3890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Virová replikace 8-12 dnů</a:t>
            </a:r>
          </a:p>
        </p:txBody>
      </p:sp>
    </p:spTree>
    <p:extLst>
      <p:ext uri="{BB962C8B-B14F-4D97-AF65-F5344CB8AC3E}">
        <p14:creationId xmlns:p14="http://schemas.microsoft.com/office/powerpoint/2010/main" val="23261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Symptomatologie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88296" cy="5353171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sz="2200" b="1" dirty="0" smtClean="0">
                <a:solidFill>
                  <a:srgbClr val="C00000"/>
                </a:solidFill>
              </a:rPr>
              <a:t>Inkubace</a:t>
            </a:r>
            <a:r>
              <a:rPr lang="cs-CZ" altLang="cs-CZ" sz="2200" b="1" dirty="0">
                <a:solidFill>
                  <a:srgbClr val="C00000"/>
                </a:solidFill>
              </a:rPr>
              <a:t> </a:t>
            </a:r>
            <a:r>
              <a:rPr lang="cs-CZ" altLang="cs-CZ" sz="22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200" dirty="0" smtClean="0">
                <a:solidFill>
                  <a:srgbClr val="003300"/>
                </a:solidFill>
              </a:rPr>
              <a:t> </a:t>
            </a:r>
            <a:r>
              <a:rPr lang="cs-CZ" altLang="cs-CZ" sz="2200" dirty="0">
                <a:solidFill>
                  <a:srgbClr val="003300"/>
                </a:solidFill>
              </a:rPr>
              <a:t>3-10 dnů</a:t>
            </a:r>
          </a:p>
          <a:p>
            <a:r>
              <a:rPr lang="cs-CZ" altLang="cs-CZ" sz="2200" b="1" dirty="0">
                <a:solidFill>
                  <a:srgbClr val="C00000"/>
                </a:solidFill>
              </a:rPr>
              <a:t>Primárních infekce: </a:t>
            </a:r>
          </a:p>
          <a:p>
            <a:pPr lvl="2"/>
            <a:r>
              <a:rPr lang="cs-CZ" altLang="cs-CZ" sz="2200" dirty="0">
                <a:solidFill>
                  <a:srgbClr val="003300"/>
                </a:solidFill>
              </a:rPr>
              <a:t>Asymptomaticky (většina)</a:t>
            </a:r>
          </a:p>
          <a:p>
            <a:pPr lvl="2"/>
            <a:r>
              <a:rPr lang="cs-CZ" altLang="cs-CZ" sz="2200" dirty="0" err="1">
                <a:solidFill>
                  <a:srgbClr val="003300"/>
                </a:solidFill>
              </a:rPr>
              <a:t>Chřipkovité</a:t>
            </a:r>
            <a:r>
              <a:rPr lang="cs-CZ" altLang="cs-CZ" sz="2200" dirty="0">
                <a:solidFill>
                  <a:srgbClr val="003300"/>
                </a:solidFill>
              </a:rPr>
              <a:t> onemocnění</a:t>
            </a:r>
          </a:p>
          <a:p>
            <a:pPr lvl="0">
              <a:buNone/>
            </a:pPr>
            <a:r>
              <a:rPr lang="cs-CZ" altLang="cs-CZ" sz="2200" b="1" dirty="0" err="1">
                <a:solidFill>
                  <a:prstClr val="black"/>
                </a:solidFill>
              </a:rPr>
              <a:t>Kriteria</a:t>
            </a:r>
            <a:r>
              <a:rPr lang="cs-CZ" altLang="cs-CZ" sz="2200" b="1" dirty="0">
                <a:solidFill>
                  <a:prstClr val="black"/>
                </a:solidFill>
              </a:rPr>
              <a:t>:</a:t>
            </a:r>
          </a:p>
          <a:p>
            <a:pPr lvl="0">
              <a:buNone/>
            </a:pPr>
            <a:r>
              <a:rPr lang="cs-CZ" altLang="cs-CZ" sz="2200" b="1" dirty="0">
                <a:solidFill>
                  <a:srgbClr val="C00000"/>
                </a:solidFill>
              </a:rPr>
              <a:t>Akutní horečnaté onemocnění (40 st. C)</a:t>
            </a:r>
          </a:p>
          <a:p>
            <a:pPr lvl="0">
              <a:buNone/>
            </a:pPr>
            <a:r>
              <a:rPr lang="cs-CZ" altLang="cs-CZ" sz="2200" b="1" dirty="0">
                <a:solidFill>
                  <a:srgbClr val="C00000"/>
                </a:solidFill>
              </a:rPr>
              <a:t> + </a:t>
            </a:r>
          </a:p>
          <a:p>
            <a:pPr lvl="0">
              <a:buNone/>
            </a:pPr>
            <a:r>
              <a:rPr lang="cs-CZ" altLang="cs-CZ" sz="2200" b="1" dirty="0">
                <a:solidFill>
                  <a:srgbClr val="C00000"/>
                </a:solidFill>
              </a:rPr>
              <a:t>dva nebo více symptomů:</a:t>
            </a:r>
          </a:p>
          <a:p>
            <a:pPr lvl="0"/>
            <a:r>
              <a:rPr lang="cs-CZ" altLang="cs-CZ" sz="2200" dirty="0">
                <a:solidFill>
                  <a:srgbClr val="003300"/>
                </a:solidFill>
              </a:rPr>
              <a:t>Bolesti hlavy, </a:t>
            </a:r>
            <a:r>
              <a:rPr lang="cs-CZ" altLang="cs-CZ" sz="2200" dirty="0" err="1">
                <a:solidFill>
                  <a:srgbClr val="003300"/>
                </a:solidFill>
              </a:rPr>
              <a:t>retroorbitální</a:t>
            </a:r>
            <a:r>
              <a:rPr lang="cs-CZ" altLang="cs-CZ" sz="2200" dirty="0">
                <a:solidFill>
                  <a:srgbClr val="003300"/>
                </a:solidFill>
              </a:rPr>
              <a:t> bolest</a:t>
            </a:r>
          </a:p>
          <a:p>
            <a:pPr lvl="0"/>
            <a:r>
              <a:rPr lang="cs-CZ" altLang="cs-CZ" sz="2200" dirty="0">
                <a:solidFill>
                  <a:srgbClr val="003300"/>
                </a:solidFill>
              </a:rPr>
              <a:t>Bolesti svalů a </a:t>
            </a:r>
            <a:r>
              <a:rPr lang="cs-CZ" altLang="cs-CZ" sz="2200" dirty="0" smtClean="0">
                <a:solidFill>
                  <a:srgbClr val="003300"/>
                </a:solidFill>
              </a:rPr>
              <a:t>kloubů, Nauzea</a:t>
            </a:r>
            <a:r>
              <a:rPr lang="cs-CZ" altLang="cs-CZ" sz="2200" dirty="0">
                <a:solidFill>
                  <a:srgbClr val="003300"/>
                </a:solidFill>
              </a:rPr>
              <a:t>, zvracení</a:t>
            </a:r>
          </a:p>
          <a:p>
            <a:pPr lvl="0"/>
            <a:r>
              <a:rPr lang="cs-CZ" altLang="cs-CZ" sz="2200" dirty="0">
                <a:solidFill>
                  <a:srgbClr val="003300"/>
                </a:solidFill>
              </a:rPr>
              <a:t>Flush, </a:t>
            </a:r>
            <a:r>
              <a:rPr lang="cs-CZ" altLang="cs-CZ" sz="2200" dirty="0" err="1">
                <a:solidFill>
                  <a:srgbClr val="003300"/>
                </a:solidFill>
              </a:rPr>
              <a:t>rush</a:t>
            </a:r>
            <a:endParaRPr lang="cs-CZ" altLang="cs-CZ" sz="2200" dirty="0">
              <a:solidFill>
                <a:srgbClr val="003300"/>
              </a:solidFill>
            </a:endParaRPr>
          </a:p>
          <a:p>
            <a:pPr lvl="0"/>
            <a:endParaRPr lang="cs-CZ" altLang="cs-CZ" sz="2000" dirty="0">
              <a:solidFill>
                <a:srgbClr val="003300"/>
              </a:solidFill>
            </a:endParaRPr>
          </a:p>
          <a:p>
            <a:pPr lvl="0"/>
            <a:r>
              <a:rPr lang="cs-CZ" altLang="cs-CZ" sz="2200" dirty="0">
                <a:solidFill>
                  <a:srgbClr val="003300"/>
                </a:solidFill>
              </a:rPr>
              <a:t>Symptomy ustoupí za 2–7 </a:t>
            </a:r>
            <a:r>
              <a:rPr lang="cs-CZ" altLang="cs-CZ" sz="2200" dirty="0" smtClean="0">
                <a:solidFill>
                  <a:srgbClr val="003300"/>
                </a:solidFill>
              </a:rPr>
              <a:t>dnů</a:t>
            </a:r>
          </a:p>
          <a:p>
            <a:endParaRPr lang="cs-CZ" altLang="cs-CZ" sz="20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cs-CZ" altLang="cs-CZ" sz="2200" b="1" dirty="0" smtClean="0">
                <a:solidFill>
                  <a:srgbClr val="C00000"/>
                </a:solidFill>
              </a:rPr>
              <a:t>Rekonvalescence </a:t>
            </a:r>
            <a:endParaRPr lang="cs-CZ" altLang="cs-CZ" sz="2200" b="1" dirty="0">
              <a:solidFill>
                <a:srgbClr val="C00000"/>
              </a:solidFill>
            </a:endParaRPr>
          </a:p>
          <a:p>
            <a:r>
              <a:rPr lang="cs-CZ" altLang="cs-CZ" sz="2200" dirty="0" smtClean="0">
                <a:solidFill>
                  <a:srgbClr val="003300"/>
                </a:solidFill>
              </a:rPr>
              <a:t>zdlouhavá, celková </a:t>
            </a:r>
            <a:r>
              <a:rPr lang="cs-CZ" altLang="cs-CZ" sz="2200" dirty="0" err="1" smtClean="0">
                <a:solidFill>
                  <a:srgbClr val="003300"/>
                </a:solidFill>
              </a:rPr>
              <a:t>dekondice</a:t>
            </a:r>
            <a:r>
              <a:rPr lang="cs-CZ" altLang="cs-CZ" sz="2200" dirty="0" smtClean="0">
                <a:solidFill>
                  <a:srgbClr val="003300"/>
                </a:solidFill>
              </a:rPr>
              <a:t>, deprese</a:t>
            </a:r>
            <a:endParaRPr lang="cs-CZ" altLang="cs-CZ" sz="2200" dirty="0">
              <a:solidFill>
                <a:srgbClr val="003300"/>
              </a:solidFill>
            </a:endParaRP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6525344"/>
            <a:ext cx="9144000" cy="33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>
                <a:solidFill>
                  <a:schemeClr val="tx1"/>
                </a:solidFill>
              </a:rPr>
              <a:t>http://www.who.int/en/news-room/fact-sheets/detail/dengue-and-severe-dengue.2018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3" descr="DF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" y="1484784"/>
            <a:ext cx="4643252" cy="4704526"/>
          </a:xfrm>
        </p:spPr>
      </p:pic>
    </p:spTree>
    <p:extLst>
      <p:ext uri="{BB962C8B-B14F-4D97-AF65-F5344CB8AC3E}">
        <p14:creationId xmlns:p14="http://schemas.microsoft.com/office/powerpoint/2010/main" val="29457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Flush</a:t>
            </a:r>
            <a:endParaRPr lang="cs-CZ" altLang="cs-CZ" dirty="0" smtClean="0">
              <a:solidFill>
                <a:srgbClr val="C00000"/>
              </a:solidFill>
            </a:endParaRPr>
          </a:p>
          <a:p>
            <a:pPr lvl="2"/>
            <a:r>
              <a:rPr lang="cs-CZ" altLang="cs-CZ" dirty="0" smtClean="0">
                <a:solidFill>
                  <a:srgbClr val="000066"/>
                </a:solidFill>
              </a:rPr>
              <a:t>prvních 24-48 hod </a:t>
            </a:r>
          </a:p>
          <a:p>
            <a:pPr lvl="2"/>
            <a:r>
              <a:rPr lang="cs-CZ" altLang="cs-CZ" dirty="0" smtClean="0">
                <a:solidFill>
                  <a:srgbClr val="000066"/>
                </a:solidFill>
              </a:rPr>
              <a:t>na obličeji </a:t>
            </a:r>
          </a:p>
          <a:p>
            <a:pPr marL="0" indent="0">
              <a:buNone/>
            </a:pPr>
            <a:endParaRPr lang="cs-CZ" altLang="cs-CZ" b="1" dirty="0" smtClean="0">
              <a:solidFill>
                <a:srgbClr val="000066"/>
              </a:solidFill>
            </a:endParaRPr>
          </a:p>
          <a:p>
            <a:endParaRPr lang="cs-CZ" altLang="cs-CZ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cs-CZ" altLang="cs-CZ" b="1" dirty="0" err="1" smtClean="0">
                <a:solidFill>
                  <a:srgbClr val="C00000"/>
                </a:solidFill>
              </a:rPr>
              <a:t>Makulopapulózní</a:t>
            </a:r>
            <a:r>
              <a:rPr lang="cs-CZ" altLang="cs-CZ" b="1" dirty="0" smtClean="0">
                <a:solidFill>
                  <a:srgbClr val="C00000"/>
                </a:solidFill>
              </a:rPr>
              <a:t> </a:t>
            </a:r>
            <a:r>
              <a:rPr lang="cs-CZ" altLang="cs-CZ" b="1" dirty="0" err="1" smtClean="0">
                <a:solidFill>
                  <a:srgbClr val="C00000"/>
                </a:solidFill>
              </a:rPr>
              <a:t>rush</a:t>
            </a:r>
            <a:endParaRPr lang="cs-CZ" altLang="cs-CZ" b="1" dirty="0" smtClean="0">
              <a:solidFill>
                <a:srgbClr val="C00000"/>
              </a:solidFill>
            </a:endParaRPr>
          </a:p>
          <a:p>
            <a:pPr lvl="2"/>
            <a:r>
              <a:rPr lang="cs-CZ" altLang="cs-CZ" dirty="0" smtClean="0">
                <a:solidFill>
                  <a:srgbClr val="000066"/>
                </a:solidFill>
              </a:rPr>
              <a:t>3.- 5. den</a:t>
            </a:r>
          </a:p>
          <a:p>
            <a:pPr lvl="2"/>
            <a:r>
              <a:rPr lang="cs-CZ" altLang="cs-CZ" dirty="0" smtClean="0">
                <a:solidFill>
                  <a:srgbClr val="000066"/>
                </a:solidFill>
              </a:rPr>
              <a:t>Generalizovaný, splývavý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0066"/>
                </a:solidFill>
              </a:rPr>
              <a:t>trup, obličej, končetiny</a:t>
            </a: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40028F-8BE8-4E17-9A11-0FF10F4E8CBA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5" name="Zástupný symbol pro obsah 5" descr="flush - Kop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-60160"/>
            <a:ext cx="4701430" cy="3345144"/>
          </a:xfrm>
          <a:prstGeom prst="rect">
            <a:avLst/>
          </a:prstGeom>
        </p:spPr>
      </p:pic>
      <p:pic>
        <p:nvPicPr>
          <p:cNvPr id="6" name="Zástupný symbol pro obsah 3" descr="rush dengu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429000"/>
            <a:ext cx="4211961" cy="3429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3" descr="rush dengu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6709" y="4869160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altLang="cs-CZ" sz="3200" b="1" dirty="0" smtClean="0"/>
              <a:t>Laboratorní nález 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altLang="cs-CZ" sz="2000" dirty="0" smtClean="0">
                <a:solidFill>
                  <a:srgbClr val="003300"/>
                </a:solidFill>
              </a:rPr>
              <a:t>Leukopenie s relativní lymfocytózou</a:t>
            </a:r>
          </a:p>
          <a:p>
            <a:pPr lvl="2"/>
            <a:r>
              <a:rPr lang="cs-CZ" altLang="cs-CZ" sz="2000" dirty="0" smtClean="0">
                <a:solidFill>
                  <a:srgbClr val="003300"/>
                </a:solidFill>
              </a:rPr>
              <a:t>Trombocytopenie</a:t>
            </a:r>
          </a:p>
          <a:p>
            <a:pPr lvl="2"/>
            <a:r>
              <a:rPr lang="cs-CZ" altLang="cs-CZ" sz="2000" dirty="0" smtClean="0">
                <a:solidFill>
                  <a:srgbClr val="003300"/>
                </a:solidFill>
              </a:rPr>
              <a:t> AST </a:t>
            </a:r>
            <a:r>
              <a:rPr lang="cs-CZ" altLang="cs-CZ" sz="2000" dirty="0" smtClean="0">
                <a:solidFill>
                  <a:srgbClr val="003300"/>
                </a:solidFill>
                <a:sym typeface="Symbol" panose="05050102010706020507" pitchFamily="18" charset="2"/>
              </a:rPr>
              <a:t> ALT</a:t>
            </a:r>
            <a:endParaRPr lang="cs-CZ" altLang="cs-CZ" sz="2000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cs-CZ" altLang="cs-CZ" dirty="0" smtClean="0"/>
          </a:p>
          <a:p>
            <a:pPr>
              <a:buFontTx/>
              <a:buNone/>
            </a:pPr>
            <a:r>
              <a:rPr lang="cs-CZ" altLang="cs-CZ" b="1" dirty="0" smtClean="0"/>
              <a:t>Laboratorní diagnostika</a:t>
            </a:r>
          </a:p>
          <a:p>
            <a:r>
              <a:rPr lang="cs-CZ" altLang="cs-CZ" sz="2000" b="1" dirty="0">
                <a:solidFill>
                  <a:srgbClr val="C00000"/>
                </a:solidFill>
              </a:rPr>
              <a:t>Akutní fáze: 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</a:rPr>
              <a:t>Izolace </a:t>
            </a:r>
            <a:r>
              <a:rPr lang="cs-CZ" altLang="cs-CZ" sz="2000" b="1" dirty="0">
                <a:solidFill>
                  <a:srgbClr val="003300"/>
                </a:solidFill>
              </a:rPr>
              <a:t>virové RNA </a:t>
            </a:r>
            <a:r>
              <a:rPr lang="cs-CZ" altLang="cs-CZ" sz="2000" dirty="0">
                <a:solidFill>
                  <a:srgbClr val="003300"/>
                </a:solidFill>
              </a:rPr>
              <a:t>(PCR) – sérum, tkáň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</a:rPr>
              <a:t>Specifické </a:t>
            </a:r>
            <a:r>
              <a:rPr lang="cs-CZ" altLang="cs-CZ" sz="2000" b="1" dirty="0">
                <a:solidFill>
                  <a:srgbClr val="003300"/>
                </a:solidFill>
              </a:rPr>
              <a:t>antigeny viru – sérum, tkáň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3300"/>
                </a:solidFill>
              </a:rPr>
              <a:t>od 2. dne nemoci (max. 4. den)</a:t>
            </a:r>
          </a:p>
          <a:p>
            <a:r>
              <a:rPr lang="cs-CZ" altLang="cs-CZ" sz="2000" b="1" dirty="0">
                <a:solidFill>
                  <a:srgbClr val="C00000"/>
                </a:solidFill>
              </a:rPr>
              <a:t>7 dnů – 2 měsíce: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</a:rPr>
              <a:t>Specifické protilátky </a:t>
            </a:r>
            <a:r>
              <a:rPr lang="cs-CZ" altLang="cs-CZ" sz="2000" dirty="0" err="1">
                <a:solidFill>
                  <a:srgbClr val="003300"/>
                </a:solidFill>
              </a:rPr>
              <a:t>IgM</a:t>
            </a:r>
            <a:r>
              <a:rPr lang="cs-CZ" altLang="cs-CZ" sz="2000" dirty="0">
                <a:solidFill>
                  <a:srgbClr val="003300"/>
                </a:solidFill>
              </a:rPr>
              <a:t> (pro dg. akutního onemocnění nevhodné)</a:t>
            </a:r>
          </a:p>
          <a:p>
            <a:pPr>
              <a:buFontTx/>
              <a:buNone/>
            </a:pPr>
            <a:endParaRPr lang="cs-CZ" alt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367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Terapie 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Symptomatická </a:t>
            </a:r>
            <a:endParaRPr lang="cs-CZ" altLang="cs-CZ" b="1" dirty="0">
              <a:solidFill>
                <a:srgbClr val="C00000"/>
              </a:solidFill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300"/>
                </a:solidFill>
              </a:rPr>
              <a:t>Antipyretika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300"/>
                </a:solidFill>
              </a:rPr>
              <a:t>KI: salicyláty, NSA-ibuprofen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C00000"/>
                </a:solidFill>
              </a:rPr>
              <a:t>Rehydratace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300"/>
                </a:solidFill>
              </a:rPr>
              <a:t>Analgetika </a:t>
            </a:r>
            <a:endParaRPr lang="cs-CZ" altLang="cs-CZ" sz="2400" dirty="0" smtClean="0">
              <a:solidFill>
                <a:srgbClr val="003300"/>
              </a:solidFill>
            </a:endParaRPr>
          </a:p>
          <a:p>
            <a:pPr marL="1828800" lvl="4" indent="0">
              <a:buNone/>
            </a:pPr>
            <a:endParaRPr lang="cs-CZ" altLang="cs-CZ" sz="2400" dirty="0">
              <a:solidFill>
                <a:srgbClr val="003300"/>
              </a:solidFill>
            </a:endParaRPr>
          </a:p>
          <a:p>
            <a:pPr lvl="2"/>
            <a:r>
              <a:rPr lang="cs-CZ" altLang="cs-CZ" b="1" dirty="0">
                <a:solidFill>
                  <a:srgbClr val="C00000"/>
                </a:solidFill>
              </a:rPr>
              <a:t>Kauzální terapie není známá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sz="2400" dirty="0" err="1">
                <a:solidFill>
                  <a:srgbClr val="003300"/>
                </a:solidFill>
              </a:rPr>
              <a:t>Antivirotika</a:t>
            </a:r>
            <a:r>
              <a:rPr lang="cs-CZ" altLang="cs-CZ" sz="2400" dirty="0">
                <a:solidFill>
                  <a:srgbClr val="003300"/>
                </a:solidFill>
              </a:rPr>
              <a:t> – neúčinná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271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Zástupný symbol pro obsah 3" descr="moskytiéra 2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9809" r="7795" b="12771"/>
          <a:stretch/>
        </p:blipFill>
        <p:spPr>
          <a:xfrm>
            <a:off x="611560" y="2844140"/>
            <a:ext cx="4488873" cy="401386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Prevence</a:t>
            </a:r>
            <a:br>
              <a:rPr lang="cs-CZ" sz="3200" b="1" dirty="0" smtClean="0"/>
            </a:br>
            <a:r>
              <a:rPr lang="cs-CZ" sz="3200" b="1" dirty="0" smtClean="0"/>
              <a:t>- </a:t>
            </a:r>
            <a:r>
              <a:rPr lang="cs-CZ" sz="3200" dirty="0" smtClean="0"/>
              <a:t>repelenty, insekticidy</a:t>
            </a:r>
            <a:br>
              <a:rPr lang="cs-CZ" sz="3200" dirty="0" smtClean="0"/>
            </a:br>
            <a:r>
              <a:rPr lang="cs-CZ" sz="3200" dirty="0" smtClean="0"/>
              <a:t>- oděv s dlouhými rukávy </a:t>
            </a:r>
            <a:endParaRPr lang="cs-CZ" sz="3200" dirty="0"/>
          </a:p>
        </p:txBody>
      </p:sp>
      <p:pic>
        <p:nvPicPr>
          <p:cNvPr id="6" name="Zástupný symbol pro obsah 3" descr="moskyt. v čepici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160240" cy="225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3" descr="mosky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2"/>
            <a:ext cx="3995936" cy="3861048"/>
          </a:xfrm>
          <a:prstGeom prst="rect">
            <a:avLst/>
          </a:prstGeom>
        </p:spPr>
      </p:pic>
      <p:pic>
        <p:nvPicPr>
          <p:cNvPr id="7" name="Zástupný symbol pro obsah 3" descr="mosk. dí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0"/>
            <a:ext cx="3024335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6000" b="1" smtClean="0">
                <a:solidFill>
                  <a:srgbClr val="003300"/>
                </a:solidFill>
              </a:rPr>
              <a:t>Hemoragická</a:t>
            </a:r>
            <a:br>
              <a:rPr lang="cs-CZ" altLang="cs-CZ" sz="6000" b="1" smtClean="0">
                <a:solidFill>
                  <a:srgbClr val="003300"/>
                </a:solidFill>
              </a:rPr>
            </a:br>
            <a:r>
              <a:rPr lang="cs-CZ" altLang="cs-CZ" sz="6000" b="1" smtClean="0">
                <a:solidFill>
                  <a:srgbClr val="003300"/>
                </a:solidFill>
              </a:rPr>
              <a:t>horečka dengue</a:t>
            </a:r>
          </a:p>
        </p:txBody>
      </p:sp>
      <p:sp>
        <p:nvSpPr>
          <p:cNvPr id="108547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557840-1FBF-45F7-97BD-C1EC0A663E71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Horečka dengue 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err="1" smtClean="0"/>
              <a:t>Etiol</a:t>
            </a:r>
            <a:r>
              <a:rPr lang="cs-CZ" altLang="cs-CZ" sz="2400" b="1" dirty="0" smtClean="0"/>
              <a:t>. Agens: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RNA virus</a:t>
            </a:r>
            <a:r>
              <a:rPr lang="cs-CZ" altLang="cs-CZ" sz="2400" dirty="0" smtClean="0"/>
              <a:t> z čeledi </a:t>
            </a:r>
            <a:r>
              <a:rPr lang="cs-CZ" altLang="cs-CZ" sz="2400" i="1" dirty="0" err="1" smtClean="0"/>
              <a:t>Flaviviridae</a:t>
            </a:r>
            <a:endParaRPr lang="cs-CZ" altLang="cs-CZ" sz="2400" i="1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 smtClean="0"/>
              <a:t>4 sérotypy: dengue-1</a:t>
            </a:r>
          </a:p>
          <a:p>
            <a:pPr marL="1371600" lvl="3" indent="0">
              <a:buNone/>
            </a:pPr>
            <a:r>
              <a:rPr lang="cs-CZ" altLang="cs-CZ" dirty="0" smtClean="0"/>
              <a:t>                         dengue-2</a:t>
            </a:r>
          </a:p>
          <a:p>
            <a:pPr marL="1828800" lvl="4" indent="0">
              <a:buNone/>
            </a:pPr>
            <a:r>
              <a:rPr lang="cs-CZ" altLang="cs-CZ" dirty="0" smtClean="0"/>
              <a:t>                 dengue-3</a:t>
            </a:r>
          </a:p>
          <a:p>
            <a:pPr marL="1828800" lvl="4" indent="0">
              <a:buNone/>
            </a:pPr>
            <a:r>
              <a:rPr lang="cs-CZ" altLang="cs-CZ" dirty="0" smtClean="0"/>
              <a:t>                 dengue-4</a:t>
            </a:r>
          </a:p>
          <a:p>
            <a:pPr marL="685800" indent="-571500"/>
            <a:r>
              <a:rPr lang="cs-CZ" altLang="cs-CZ" sz="2400" dirty="0" smtClean="0"/>
              <a:t>Po prodělání infekci zůstává celoživotní imunita proti konkrétnímu sérotypu.</a:t>
            </a:r>
          </a:p>
          <a:p>
            <a:pPr marL="685800" indent="-571500"/>
            <a:r>
              <a:rPr lang="cs-CZ" altLang="cs-CZ" sz="2400" dirty="0" smtClean="0"/>
              <a:t>Zkřížená imunita je pouze částečná a dočasná.</a:t>
            </a:r>
          </a:p>
          <a:p>
            <a:pPr marL="685800" indent="-571500"/>
            <a:r>
              <a:rPr lang="cs-CZ" altLang="cs-CZ" sz="2400" dirty="0" smtClean="0"/>
              <a:t>Následná infekce jinými sérotypy zvyšuje riziko rozvoje těžké formy dengue.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6405334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200" dirty="0" smtClean="0">
                <a:solidFill>
                  <a:schemeClr val="tx1"/>
                </a:solidFill>
              </a:rPr>
              <a:t>http://www.who.int/en/news-room/fact-sheets/detail/dengue-and-severe-dengue.2018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Hemoragická horečka dengue </a:t>
            </a:r>
          </a:p>
        </p:txBody>
      </p:sp>
      <p:sp>
        <p:nvSpPr>
          <p:cNvPr id="109571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925144"/>
          </a:xfrm>
        </p:spPr>
        <p:txBody>
          <a:bodyPr>
            <a:normAutofit/>
          </a:bodyPr>
          <a:lstStyle/>
          <a:p>
            <a:r>
              <a:rPr lang="cs-CZ" altLang="cs-CZ" sz="2000" dirty="0" smtClean="0"/>
              <a:t>Hemoragická forma horečky dengue</a:t>
            </a:r>
          </a:p>
          <a:p>
            <a:r>
              <a:rPr lang="cs-CZ" altLang="cs-CZ" sz="2000" b="1" dirty="0" smtClean="0">
                <a:solidFill>
                  <a:srgbClr val="C00000"/>
                </a:solidFill>
              </a:rPr>
              <a:t>Letální komplikace se šokovým syndromem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rgbClr val="003300"/>
                </a:solidFill>
              </a:rPr>
              <a:t>Poprvé popsána v r. 1950 během epidemie horečky dengue na Filipínách a v Thajsku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rgbClr val="003300"/>
                </a:solidFill>
              </a:rPr>
              <a:t>V některých asijských a jihoamerických zemích nejčastější příčina hospitalizace i úmrtí dětí i dospělých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300"/>
                </a:solidFill>
              </a:rPr>
              <a:t>Ročně </a:t>
            </a:r>
            <a:r>
              <a:rPr lang="cs-CZ" altLang="cs-CZ" sz="1600" dirty="0">
                <a:solidFill>
                  <a:srgbClr val="003300"/>
                </a:solidFill>
                <a:sym typeface="Symbol" panose="05050102010706020507" pitchFamily="18" charset="2"/>
              </a:rPr>
              <a:t> 500 000 infikovaných</a:t>
            </a:r>
          </a:p>
          <a:p>
            <a:r>
              <a:rPr lang="cs-CZ" altLang="cs-CZ" sz="2000" dirty="0">
                <a:solidFill>
                  <a:srgbClr val="003300"/>
                </a:solidFill>
                <a:sym typeface="Symbol" panose="05050102010706020507" pitchFamily="18" charset="2"/>
              </a:rPr>
              <a:t>Vnímavější: 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  <a:sym typeface="Symbol" panose="05050102010706020507" pitchFamily="18" charset="2"/>
              </a:rPr>
              <a:t>lidé bílé pleti a Asiaté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  <a:sym typeface="Symbol" panose="05050102010706020507" pitchFamily="18" charset="2"/>
              </a:rPr>
              <a:t>ženy  muži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  <a:sym typeface="Symbol" panose="05050102010706020507" pitchFamily="18" charset="2"/>
              </a:rPr>
              <a:t>děti s dobrým stavem nutrice</a:t>
            </a:r>
          </a:p>
          <a:p>
            <a:r>
              <a:rPr lang="cs-CZ" altLang="cs-CZ" sz="2000" dirty="0">
                <a:solidFill>
                  <a:srgbClr val="003300"/>
                </a:solidFill>
                <a:sym typeface="Symbol" panose="05050102010706020507" pitchFamily="18" charset="2"/>
              </a:rPr>
              <a:t>Letalita: 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  <a:sym typeface="Symbol" panose="05050102010706020507" pitchFamily="18" charset="2"/>
              </a:rPr>
              <a:t>bez terapie  20%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  <a:sym typeface="Symbol" panose="05050102010706020507" pitchFamily="18" charset="2"/>
              </a:rPr>
              <a:t>s terapií ˂1% </a:t>
            </a:r>
            <a:endParaRPr lang="cs-CZ" altLang="cs-CZ" sz="2000" dirty="0">
              <a:solidFill>
                <a:srgbClr val="003300"/>
              </a:solidFill>
            </a:endParaRPr>
          </a:p>
          <a:p>
            <a:endParaRPr lang="cs-CZ" altLang="cs-CZ" sz="2000" dirty="0" smtClean="0">
              <a:solidFill>
                <a:srgbClr val="0033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6633934"/>
            <a:ext cx="853244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200" dirty="0" smtClean="0">
                <a:solidFill>
                  <a:schemeClr val="tx1"/>
                </a:solidFill>
              </a:rPr>
              <a:t>http://www.who.int/en/news-room/fact-sheets/detail/dengue-and-severe-dengue.2018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11619" name="Picture 2" descr="5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6858000"/>
          </a:xfrm>
        </p:spPr>
      </p:pic>
      <p:sp>
        <p:nvSpPr>
          <p:cNvPr id="60420" name="Zástupný symbol pro číslo snímk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F4127F-89CB-4928-AE39-5C7BBB500CD7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altLang="cs-CZ" sz="4000" b="1" dirty="0" smtClean="0"/>
              <a:t>Symptomatologie </a:t>
            </a: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b="1" dirty="0" smtClean="0">
                <a:solidFill>
                  <a:srgbClr val="C00000"/>
                </a:solidFill>
              </a:rPr>
              <a:t>První fáze: </a:t>
            </a:r>
          </a:p>
          <a:p>
            <a:pPr>
              <a:buFontTx/>
              <a:buNone/>
            </a:pPr>
            <a:r>
              <a:rPr lang="cs-CZ" altLang="cs-CZ" sz="2400" dirty="0" smtClean="0">
                <a:solidFill>
                  <a:srgbClr val="003300"/>
                </a:solidFill>
              </a:rPr>
              <a:t>          2-7 dnů </a:t>
            </a:r>
            <a:r>
              <a:rPr lang="cs-CZ" altLang="cs-CZ" sz="2400" dirty="0" err="1" smtClean="0">
                <a:solidFill>
                  <a:srgbClr val="003300"/>
                </a:solidFill>
              </a:rPr>
              <a:t>relat</a:t>
            </a:r>
            <a:r>
              <a:rPr lang="cs-CZ" altLang="cs-CZ" sz="2400" dirty="0" smtClean="0">
                <a:solidFill>
                  <a:srgbClr val="003300"/>
                </a:solidFill>
              </a:rPr>
              <a:t>. lehká symptomatologie</a:t>
            </a:r>
          </a:p>
          <a:p>
            <a:pPr>
              <a:buFontTx/>
              <a:buNone/>
            </a:pPr>
            <a:endParaRPr lang="cs-CZ" altLang="cs-CZ" sz="2400" dirty="0" smtClean="0">
              <a:solidFill>
                <a:srgbClr val="003300"/>
              </a:solidFill>
            </a:endParaRPr>
          </a:p>
          <a:p>
            <a:r>
              <a:rPr lang="cs-CZ" altLang="cs-CZ" sz="2400" b="1" dirty="0" smtClean="0">
                <a:solidFill>
                  <a:srgbClr val="C00000"/>
                </a:solidFill>
              </a:rPr>
              <a:t>Druhá fáze: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3300"/>
                </a:solidFill>
              </a:rPr>
              <a:t>Normální teplota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3300"/>
                </a:solidFill>
              </a:rPr>
              <a:t>Vlhká studené končetiny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3300"/>
                </a:solidFill>
              </a:rPr>
              <a:t>Tachykardie, tachypnoe, pokles TK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3300"/>
                </a:solidFill>
                <a:sym typeface="Symbol" panose="05050102010706020507" pitchFamily="18" charset="2"/>
              </a:rPr>
              <a:t> propustnost kapilár – petechie, </a:t>
            </a:r>
            <a:r>
              <a:rPr lang="cs-CZ" altLang="cs-CZ" sz="2400" dirty="0" err="1" smtClean="0">
                <a:solidFill>
                  <a:srgbClr val="003300"/>
                </a:solidFill>
                <a:sym typeface="Symbol" panose="05050102010706020507" pitchFamily="18" charset="2"/>
              </a:rPr>
              <a:t>ekchymozy</a:t>
            </a:r>
            <a:r>
              <a:rPr lang="cs-CZ" altLang="cs-CZ" sz="2400" dirty="0" smtClean="0">
                <a:solidFill>
                  <a:srgbClr val="003300"/>
                </a:solidFill>
                <a:sym typeface="Symbol" panose="05050102010706020507" pitchFamily="18" charset="2"/>
              </a:rPr>
              <a:t>, hematomy, krvácení z míst vpichu, krvácení do GIT…</a:t>
            </a:r>
          </a:p>
          <a:p>
            <a:pPr lvl="1">
              <a:buFontTx/>
              <a:buNone/>
            </a:pPr>
            <a:endParaRPr lang="cs-CZ" altLang="cs-CZ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Dg. hemoragická horečka dengue </a:t>
            </a:r>
          </a:p>
        </p:txBody>
      </p:sp>
      <p:sp>
        <p:nvSpPr>
          <p:cNvPr id="112644" name="Zástupný symbol pro obsah 5"/>
          <p:cNvSpPr>
            <a:spLocks noGrp="1"/>
          </p:cNvSpPr>
          <p:nvPr>
            <p:ph idx="1"/>
          </p:nvPr>
        </p:nvSpPr>
        <p:spPr>
          <a:xfrm>
            <a:off x="1187623" y="1412776"/>
            <a:ext cx="7268989" cy="496855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</a:rPr>
              <a:t>Kriteria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cs-CZ" altLang="cs-CZ" sz="2400" dirty="0" smtClean="0"/>
              <a:t>Horečka nebo horečka v </a:t>
            </a:r>
            <a:r>
              <a:rPr lang="cs-CZ" altLang="cs-CZ" sz="2400" dirty="0" err="1" smtClean="0"/>
              <a:t>poslednácu</a:t>
            </a:r>
            <a:r>
              <a:rPr lang="cs-CZ" altLang="cs-CZ" sz="2400" dirty="0" smtClean="0"/>
              <a:t> 2-7 dnech</a:t>
            </a:r>
          </a:p>
          <a:p>
            <a:r>
              <a:rPr lang="cs-CZ" altLang="cs-CZ" sz="2400" dirty="0" smtClean="0"/>
              <a:t>Projevy krvácení, trombocytopenie</a:t>
            </a:r>
          </a:p>
          <a:p>
            <a:r>
              <a:rPr lang="cs-CZ" altLang="cs-CZ" sz="2400" dirty="0" smtClean="0"/>
              <a:t>Zvýšení cévní permeability – </a:t>
            </a:r>
            <a:r>
              <a:rPr lang="cs-CZ" altLang="cs-CZ" sz="2400" dirty="0" err="1" smtClean="0"/>
              <a:t>hemokoncentrace</a:t>
            </a:r>
            <a:r>
              <a:rPr lang="cs-CZ" altLang="cs-CZ" sz="2400" dirty="0" smtClean="0"/>
              <a:t>, pleurální nebo abdominální výpotky, </a:t>
            </a:r>
            <a:r>
              <a:rPr lang="cs-CZ" altLang="cs-CZ" sz="2400" dirty="0" err="1" smtClean="0"/>
              <a:t>hypoalbuminemie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hypoproteinemie</a:t>
            </a:r>
            <a:endParaRPr lang="cs-CZ" altLang="cs-CZ" sz="2400" dirty="0"/>
          </a:p>
          <a:p>
            <a:pPr marL="0" indent="0">
              <a:buNone/>
            </a:pPr>
            <a:endParaRPr lang="cs-CZ" altLang="cs-CZ" sz="1000" dirty="0" smtClean="0"/>
          </a:p>
          <a:p>
            <a:pPr marL="0" indent="0">
              <a:buNone/>
            </a:pPr>
            <a:r>
              <a:rPr lang="cs-CZ" altLang="cs-CZ" sz="2400" dirty="0" err="1" smtClean="0"/>
              <a:t>Kriteria</a:t>
            </a:r>
            <a:r>
              <a:rPr lang="cs-CZ" altLang="cs-CZ" sz="2400" dirty="0" smtClean="0"/>
              <a:t> VHH dengue </a:t>
            </a:r>
          </a:p>
          <a:p>
            <a:pPr marL="800100" lvl="2" indent="0">
              <a:buNone/>
            </a:pPr>
            <a:r>
              <a:rPr lang="cs-CZ" altLang="cs-CZ" dirty="0" smtClean="0"/>
              <a:t>+ hypovolemie, hypotenze</a:t>
            </a:r>
          </a:p>
          <a:p>
            <a:pPr marL="800100" lvl="2" indent="0">
              <a:buNone/>
            </a:pPr>
            <a:r>
              <a:rPr lang="cs-CZ" altLang="cs-CZ" dirty="0" smtClean="0"/>
              <a:t>+ oběhové selhání, šok</a:t>
            </a:r>
          </a:p>
          <a:p>
            <a:pPr marL="0" indent="0">
              <a:buNone/>
            </a:pPr>
            <a:r>
              <a:rPr lang="cs-CZ" altLang="cs-CZ" sz="2400" dirty="0" smtClean="0"/>
              <a:t>Smrt za 12-24 hodin </a:t>
            </a:r>
          </a:p>
        </p:txBody>
      </p:sp>
    </p:spTree>
    <p:extLst>
      <p:ext uri="{BB962C8B-B14F-4D97-AF65-F5344CB8AC3E}">
        <p14:creationId xmlns:p14="http://schemas.microsoft.com/office/powerpoint/2010/main" val="10146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altLang="cs-CZ" sz="3200" b="1" dirty="0" smtClean="0"/>
              <a:t>Patofyziologie </a:t>
            </a:r>
            <a:r>
              <a:rPr lang="cs-CZ" altLang="cs-CZ" sz="2400" dirty="0" smtClean="0"/>
              <a:t>- není zcela objasněna</a:t>
            </a:r>
            <a:br>
              <a:rPr lang="cs-CZ" altLang="cs-CZ" sz="2400" dirty="0" smtClean="0"/>
            </a:br>
            <a:r>
              <a:rPr lang="cs-CZ" altLang="cs-CZ" sz="2400" dirty="0" smtClean="0"/>
              <a:t>- vs. imunologická reakce</a:t>
            </a:r>
            <a:r>
              <a:rPr lang="cs-CZ" altLang="cs-CZ" sz="3200" dirty="0" smtClean="0"/>
              <a:t> 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" y="1988840"/>
            <a:ext cx="4680520" cy="3355383"/>
          </a:xfrm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435597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2000" dirty="0" smtClean="0">
                <a:solidFill>
                  <a:srgbClr val="003300"/>
                </a:solidFill>
              </a:rPr>
              <a:t>Další </a:t>
            </a:r>
            <a:r>
              <a:rPr lang="cs-CZ" altLang="cs-CZ" sz="2000" dirty="0">
                <a:solidFill>
                  <a:srgbClr val="003300"/>
                </a:solidFill>
              </a:rPr>
              <a:t>infekce virem dengue </a:t>
            </a:r>
            <a:endParaRPr lang="cs-CZ" altLang="cs-CZ" sz="2000" dirty="0" smtClean="0">
              <a:solidFill>
                <a:srgbClr val="003300"/>
              </a:solidFill>
            </a:endParaRPr>
          </a:p>
          <a:p>
            <a:r>
              <a:rPr lang="cs-CZ" altLang="cs-CZ" sz="2000" b="1" dirty="0" smtClean="0">
                <a:solidFill>
                  <a:srgbClr val="C00000"/>
                </a:solidFill>
              </a:rPr>
              <a:t>jiným </a:t>
            </a:r>
            <a:r>
              <a:rPr lang="cs-CZ" altLang="cs-CZ" sz="2000" b="1" dirty="0">
                <a:solidFill>
                  <a:srgbClr val="C00000"/>
                </a:solidFill>
              </a:rPr>
              <a:t>sérotypem</a:t>
            </a:r>
          </a:p>
          <a:p>
            <a:r>
              <a:rPr lang="cs-CZ" altLang="cs-CZ" sz="2000" dirty="0">
                <a:solidFill>
                  <a:srgbClr val="003300"/>
                </a:solidFill>
              </a:rPr>
              <a:t>za přítomnosti </a:t>
            </a:r>
            <a:r>
              <a:rPr lang="cs-CZ" altLang="cs-CZ" sz="2000" dirty="0" smtClean="0">
                <a:solidFill>
                  <a:srgbClr val="003300"/>
                </a:solidFill>
              </a:rPr>
              <a:t>určitého titru </a:t>
            </a:r>
            <a:r>
              <a:rPr lang="cs-CZ" altLang="cs-CZ" sz="2000" dirty="0">
                <a:solidFill>
                  <a:srgbClr val="003300"/>
                </a:solidFill>
              </a:rPr>
              <a:t>protilátek  proti jinému  </a:t>
            </a:r>
            <a:r>
              <a:rPr lang="cs-CZ" altLang="cs-CZ" sz="2000" dirty="0" smtClean="0">
                <a:solidFill>
                  <a:srgbClr val="003300"/>
                </a:solidFill>
              </a:rPr>
              <a:t>sérotypu</a:t>
            </a:r>
          </a:p>
          <a:p>
            <a:pPr>
              <a:buClr>
                <a:srgbClr val="C00000"/>
              </a:buClr>
            </a:pPr>
            <a:r>
              <a:rPr lang="cs-CZ" altLang="cs-CZ" sz="2000" b="1" dirty="0">
                <a:solidFill>
                  <a:srgbClr val="C00000"/>
                </a:solidFill>
              </a:rPr>
              <a:t>Imunologická reakce </a:t>
            </a:r>
            <a:r>
              <a:rPr lang="cs-CZ" altLang="cs-CZ" sz="2000" dirty="0"/>
              <a:t>mezi </a:t>
            </a:r>
            <a:r>
              <a:rPr lang="cs-CZ" altLang="cs-CZ" sz="2000" dirty="0" err="1"/>
              <a:t>Ig</a:t>
            </a:r>
            <a:r>
              <a:rPr lang="cs-CZ" altLang="cs-CZ" sz="2000" dirty="0"/>
              <a:t> jednoho sérotypu a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jiného </a:t>
            </a:r>
            <a:r>
              <a:rPr lang="cs-CZ" altLang="cs-CZ" sz="2000" dirty="0" smtClean="0"/>
              <a:t>sérotypu</a:t>
            </a:r>
          </a:p>
          <a:p>
            <a:pPr>
              <a:buClr>
                <a:srgbClr val="C00000"/>
              </a:buClr>
              <a:buFont typeface="Symbol"/>
              <a:buChar char="Þ"/>
            </a:pPr>
            <a:r>
              <a:rPr lang="cs-CZ" altLang="cs-CZ" sz="2000" dirty="0" err="1" smtClean="0">
                <a:sym typeface="Symbol"/>
              </a:rPr>
              <a:t>imunokomplex</a:t>
            </a:r>
            <a:r>
              <a:rPr lang="cs-CZ" altLang="cs-CZ" sz="2000" dirty="0" smtClean="0">
                <a:sym typeface="Symbol"/>
              </a:rPr>
              <a:t> </a:t>
            </a:r>
            <a:r>
              <a:rPr lang="cs-CZ" altLang="cs-CZ" sz="2000" dirty="0" err="1" smtClean="0">
                <a:sym typeface="Symbol"/>
              </a:rPr>
              <a:t>Ag-Ig</a:t>
            </a:r>
            <a:r>
              <a:rPr lang="cs-CZ" altLang="cs-CZ" sz="2000" dirty="0" smtClean="0">
                <a:sym typeface="Symbol"/>
              </a:rPr>
              <a:t> </a:t>
            </a:r>
          </a:p>
          <a:p>
            <a:pPr>
              <a:buClr>
                <a:srgbClr val="C00000"/>
              </a:buClr>
              <a:buFont typeface="Symbol"/>
              <a:buChar char="Þ"/>
            </a:pPr>
            <a:r>
              <a:rPr lang="cs-CZ" altLang="cs-CZ" sz="2000" dirty="0" smtClean="0">
                <a:sym typeface="Symbol"/>
              </a:rPr>
              <a:t>uvolnění </a:t>
            </a:r>
            <a:r>
              <a:rPr lang="cs-CZ" altLang="cs-CZ" sz="2000" dirty="0" err="1">
                <a:sym typeface="Symbol"/>
              </a:rPr>
              <a:t>cytokinů</a:t>
            </a:r>
            <a:r>
              <a:rPr lang="cs-CZ" altLang="cs-CZ" sz="2000" dirty="0">
                <a:sym typeface="Symbol"/>
              </a:rPr>
              <a:t> – IL-2, TNF, interferon </a:t>
            </a:r>
            <a:r>
              <a:rPr lang="el-GR" altLang="cs-CZ" sz="2000" dirty="0">
                <a:latin typeface="Times New Roman"/>
                <a:cs typeface="Times New Roman"/>
                <a:sym typeface="Symbol"/>
              </a:rPr>
              <a:t>γ</a:t>
            </a:r>
            <a:r>
              <a:rPr lang="cs-CZ" altLang="cs-CZ" sz="2000" dirty="0" smtClean="0">
                <a:latin typeface="Times New Roman"/>
                <a:cs typeface="Times New Roman"/>
                <a:sym typeface="Symbol"/>
              </a:rPr>
              <a:t>…</a:t>
            </a:r>
            <a:endParaRPr lang="cs-CZ" altLang="cs-CZ" sz="2000" dirty="0" smtClean="0">
              <a:sym typeface="Symbol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cs-CZ" altLang="cs-CZ" sz="2000" dirty="0" smtClean="0">
                <a:sym typeface="Symbol"/>
              </a:rPr>
              <a:t> </a:t>
            </a:r>
            <a:r>
              <a:rPr lang="cs-CZ" altLang="cs-CZ" sz="2000" dirty="0">
                <a:sym typeface="Symbol"/>
              </a:rPr>
              <a:t>endoteliální dysfunkce (</a:t>
            </a:r>
            <a:r>
              <a:rPr lang="cs-CZ" altLang="cs-CZ" sz="2000" dirty="0">
                <a:sym typeface="Symbol" panose="05050102010706020507" pitchFamily="18" charset="2"/>
              </a:rPr>
              <a:t> cévní permeability, extravazální </a:t>
            </a:r>
            <a:r>
              <a:rPr lang="cs-CZ" altLang="cs-CZ" sz="2000" dirty="0" smtClean="0">
                <a:sym typeface="Symbol" panose="05050102010706020507" pitchFamily="18" charset="2"/>
              </a:rPr>
              <a:t>únik </a:t>
            </a:r>
            <a:r>
              <a:rPr lang="cs-CZ" altLang="cs-CZ" sz="2000" dirty="0">
                <a:sym typeface="Symbol" panose="05050102010706020507" pitchFamily="18" charset="2"/>
              </a:rPr>
              <a:t>tekutiny a krevních elementů)</a:t>
            </a:r>
          </a:p>
          <a:p>
            <a:pPr>
              <a:buClr>
                <a:srgbClr val="C00000"/>
              </a:buClr>
            </a:pPr>
            <a:r>
              <a:rPr lang="cs-CZ" altLang="cs-CZ" sz="2000" dirty="0" err="1">
                <a:sym typeface="Symbol" panose="05050102010706020507" pitchFamily="18" charset="2"/>
              </a:rPr>
              <a:t>Hemokoncentrace</a:t>
            </a:r>
            <a:r>
              <a:rPr lang="cs-CZ" altLang="cs-CZ" sz="2000" dirty="0">
                <a:sym typeface="Symbol" panose="05050102010706020507" pitchFamily="18" charset="2"/>
              </a:rPr>
              <a:t>, dehydratace, šok</a:t>
            </a:r>
          </a:p>
          <a:p>
            <a:pPr>
              <a:buClr>
                <a:srgbClr val="C00000"/>
              </a:buClr>
              <a:buNone/>
            </a:pPr>
            <a:endParaRPr lang="cs-CZ" altLang="cs-CZ" sz="2000" dirty="0"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</a:pPr>
            <a:r>
              <a:rPr lang="cs-CZ" altLang="cs-CZ" sz="2000" dirty="0" err="1">
                <a:sym typeface="Symbol" panose="05050102010706020507" pitchFamily="18" charset="2"/>
              </a:rPr>
              <a:t>Ig</a:t>
            </a:r>
            <a:r>
              <a:rPr lang="cs-CZ" altLang="cs-CZ" sz="2000" dirty="0">
                <a:sym typeface="Symbol" panose="05050102010706020507" pitchFamily="18" charset="2"/>
              </a:rPr>
              <a:t> přecházejí </a:t>
            </a:r>
            <a:r>
              <a:rPr lang="cs-CZ" altLang="cs-CZ" sz="2000" dirty="0" err="1" smtClean="0">
                <a:sym typeface="Symbol" panose="05050102010706020507" pitchFamily="18" charset="2"/>
              </a:rPr>
              <a:t>transplacentárně</a:t>
            </a:r>
            <a:endParaRPr lang="cs-CZ" altLang="cs-CZ" sz="2000" dirty="0"/>
          </a:p>
          <a:p>
            <a:pPr marL="0" indent="0">
              <a:buNone/>
            </a:pPr>
            <a:endParaRPr lang="cs-CZ" altLang="cs-CZ" sz="2000" dirty="0">
              <a:solidFill>
                <a:srgbClr val="0033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VHH dengue</a:t>
            </a:r>
            <a:endParaRPr lang="cs-CZ" dirty="0"/>
          </a:p>
        </p:txBody>
      </p:sp>
      <p:pic>
        <p:nvPicPr>
          <p:cNvPr id="120836" name="Picture 2" descr="C:\Users\Svatava\Pictures\PRACOVNÍ\dengue\DENGUE\HH dengu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499992" cy="3611753"/>
          </a:xfrm>
          <a:noFill/>
        </p:spPr>
      </p:pic>
      <p:sp>
        <p:nvSpPr>
          <p:cNvPr id="68611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71AC6A-0502-46ED-BB0E-525980358E9D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7" name="Picture 2" descr="C:\Users\Svatava\Pictures\PRACOVNÍ\dengue\DENGUE\HH dengue - Kopi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3356992"/>
            <a:ext cx="4499992" cy="3501008"/>
          </a:xfrm>
          <a:noFill/>
        </p:spPr>
      </p:pic>
      <p:pic>
        <p:nvPicPr>
          <p:cNvPr id="8" name="Zástupný symbol pro obsah 3" descr="dengue e.jpg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116632"/>
            <a:ext cx="4680520" cy="3240360"/>
          </a:xfrm>
        </p:spPr>
      </p:pic>
    </p:spTree>
    <p:extLst>
      <p:ext uri="{BB962C8B-B14F-4D97-AF65-F5344CB8AC3E}">
        <p14:creationId xmlns:p14="http://schemas.microsoft.com/office/powerpoint/2010/main" val="7424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VHH dengue</a:t>
            </a:r>
            <a:endParaRPr lang="cs-CZ" dirty="0"/>
          </a:p>
        </p:txBody>
      </p:sp>
      <p:pic>
        <p:nvPicPr>
          <p:cNvPr id="123907" name="Zástupný symbol pro obsah 3" descr="DHH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600400" cy="3456384"/>
          </a:xfrm>
        </p:spPr>
      </p:pic>
      <p:pic>
        <p:nvPicPr>
          <p:cNvPr id="6" name="Zástupný symbol pro obsah 3" descr="dengue 44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838" y="3645024"/>
            <a:ext cx="4283968" cy="3106416"/>
          </a:xfrm>
        </p:spPr>
      </p:pic>
      <p:pic>
        <p:nvPicPr>
          <p:cNvPr id="5" name="Zástupný symbol pro obsah 3" descr="pulmonary hemorrhage dengu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2816"/>
            <a:ext cx="478802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altLang="cs-CZ" sz="3200" b="1" dirty="0" smtClean="0"/>
              <a:t>Laboratorní nález 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cs-CZ" altLang="cs-CZ" sz="2000" dirty="0" smtClean="0">
                <a:solidFill>
                  <a:srgbClr val="003300"/>
                </a:solidFill>
              </a:rPr>
              <a:t>Leukopenie s relativní lymfocytózou</a:t>
            </a:r>
          </a:p>
          <a:p>
            <a:pPr lvl="2"/>
            <a:r>
              <a:rPr lang="cs-CZ" altLang="cs-CZ" sz="2000" dirty="0" smtClean="0">
                <a:solidFill>
                  <a:srgbClr val="003300"/>
                </a:solidFill>
              </a:rPr>
              <a:t>Trombocytopenie, </a:t>
            </a:r>
            <a:r>
              <a:rPr lang="cs-CZ" altLang="cs-CZ" sz="2000" dirty="0" err="1" smtClean="0">
                <a:solidFill>
                  <a:srgbClr val="003300"/>
                </a:solidFill>
              </a:rPr>
              <a:t>anemizace</a:t>
            </a:r>
            <a:endParaRPr lang="cs-CZ" altLang="cs-CZ" sz="2000" dirty="0" smtClean="0">
              <a:solidFill>
                <a:srgbClr val="003300"/>
              </a:solidFill>
            </a:endParaRPr>
          </a:p>
          <a:p>
            <a:pPr lvl="2"/>
            <a:r>
              <a:rPr lang="cs-CZ" altLang="cs-CZ" sz="2000" dirty="0" err="1" smtClean="0">
                <a:solidFill>
                  <a:srgbClr val="003300"/>
                </a:solidFill>
              </a:rPr>
              <a:t>Hemokoncentrace</a:t>
            </a:r>
            <a:r>
              <a:rPr lang="cs-CZ" altLang="cs-CZ" sz="2000" dirty="0" smtClean="0">
                <a:solidFill>
                  <a:srgbClr val="003300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3300"/>
                </a:solidFill>
              </a:rPr>
              <a:t>hyposaturace</a:t>
            </a:r>
            <a:endParaRPr lang="cs-CZ" altLang="cs-CZ" sz="2000" dirty="0" smtClean="0">
              <a:solidFill>
                <a:srgbClr val="003300"/>
              </a:solidFill>
            </a:endParaRPr>
          </a:p>
          <a:p>
            <a:pPr lvl="2"/>
            <a:r>
              <a:rPr lang="cs-CZ" altLang="cs-CZ" sz="2000" dirty="0" smtClean="0">
                <a:solidFill>
                  <a:srgbClr val="003300"/>
                </a:solidFill>
              </a:rPr>
              <a:t>DIC</a:t>
            </a:r>
          </a:p>
          <a:p>
            <a:pPr lvl="2"/>
            <a:r>
              <a:rPr lang="cs-CZ" altLang="cs-CZ" sz="2000" dirty="0" smtClean="0">
                <a:solidFill>
                  <a:srgbClr val="003300"/>
                </a:solidFill>
              </a:rPr>
              <a:t> AST </a:t>
            </a:r>
            <a:r>
              <a:rPr lang="cs-CZ" altLang="cs-CZ" sz="2000" dirty="0" smtClean="0">
                <a:solidFill>
                  <a:srgbClr val="003300"/>
                </a:solidFill>
                <a:sym typeface="Symbol" panose="05050102010706020507" pitchFamily="18" charset="2"/>
              </a:rPr>
              <a:t> ALT</a:t>
            </a:r>
            <a:endParaRPr lang="cs-CZ" altLang="cs-CZ" sz="2000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cs-CZ" altLang="cs-CZ" dirty="0" smtClean="0"/>
          </a:p>
          <a:p>
            <a:pPr>
              <a:buFontTx/>
              <a:buNone/>
            </a:pPr>
            <a:r>
              <a:rPr lang="cs-CZ" altLang="cs-CZ" b="1" dirty="0" smtClean="0"/>
              <a:t>Laboratorní diagnostika</a:t>
            </a:r>
          </a:p>
          <a:p>
            <a:r>
              <a:rPr lang="cs-CZ" altLang="cs-CZ" sz="2000" b="1" dirty="0">
                <a:solidFill>
                  <a:srgbClr val="C00000"/>
                </a:solidFill>
              </a:rPr>
              <a:t>Akutní fáze: 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</a:rPr>
              <a:t>Izolace </a:t>
            </a:r>
            <a:r>
              <a:rPr lang="cs-CZ" altLang="cs-CZ" sz="2000" b="1" dirty="0">
                <a:solidFill>
                  <a:srgbClr val="003300"/>
                </a:solidFill>
              </a:rPr>
              <a:t>virové RNA </a:t>
            </a:r>
            <a:r>
              <a:rPr lang="cs-CZ" altLang="cs-CZ" sz="2000" dirty="0">
                <a:solidFill>
                  <a:srgbClr val="003300"/>
                </a:solidFill>
              </a:rPr>
              <a:t>(PCR) – sérum, tkáň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</a:rPr>
              <a:t>Specifické </a:t>
            </a:r>
            <a:r>
              <a:rPr lang="cs-CZ" altLang="cs-CZ" sz="2000" b="1" dirty="0">
                <a:solidFill>
                  <a:srgbClr val="003300"/>
                </a:solidFill>
              </a:rPr>
              <a:t>antigeny viru – sérum, tkáň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3300"/>
                </a:solidFill>
              </a:rPr>
              <a:t>od 2. dne nemoci (max. 4. den)</a:t>
            </a:r>
          </a:p>
          <a:p>
            <a:r>
              <a:rPr lang="cs-CZ" altLang="cs-CZ" sz="2000" b="1" dirty="0">
                <a:solidFill>
                  <a:srgbClr val="C00000"/>
                </a:solidFill>
              </a:rPr>
              <a:t>7 dnů – 2 měsíce:</a:t>
            </a:r>
          </a:p>
          <a:p>
            <a:pPr lvl="2"/>
            <a:r>
              <a:rPr lang="cs-CZ" altLang="cs-CZ" sz="2000" dirty="0">
                <a:solidFill>
                  <a:srgbClr val="003300"/>
                </a:solidFill>
              </a:rPr>
              <a:t>Specifické protilátky </a:t>
            </a:r>
            <a:r>
              <a:rPr lang="cs-CZ" altLang="cs-CZ" sz="2000" dirty="0" err="1">
                <a:solidFill>
                  <a:srgbClr val="003300"/>
                </a:solidFill>
              </a:rPr>
              <a:t>IgM</a:t>
            </a:r>
            <a:r>
              <a:rPr lang="cs-CZ" altLang="cs-CZ" sz="2000" dirty="0">
                <a:solidFill>
                  <a:srgbClr val="003300"/>
                </a:solidFill>
              </a:rPr>
              <a:t> (pro dg. akutního onemocnění nevhodné)</a:t>
            </a:r>
          </a:p>
          <a:p>
            <a:pPr>
              <a:buFontTx/>
              <a:buNone/>
            </a:pPr>
            <a:endParaRPr lang="cs-CZ" alt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803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Terapie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68552" cy="50691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altLang="cs-CZ" sz="3200" dirty="0">
                <a:solidFill>
                  <a:srgbClr val="003300"/>
                </a:solidFill>
              </a:rPr>
              <a:t>Okamžitá intenzivní </a:t>
            </a:r>
            <a:r>
              <a:rPr lang="cs-CZ" altLang="cs-CZ" sz="3200" b="1" dirty="0">
                <a:solidFill>
                  <a:srgbClr val="C00000"/>
                </a:solidFill>
              </a:rPr>
              <a:t>REHYDRATACE </a:t>
            </a:r>
            <a:r>
              <a:rPr lang="cs-CZ" altLang="cs-CZ" sz="3200" dirty="0">
                <a:solidFill>
                  <a:srgbClr val="C00000"/>
                </a:solidFill>
              </a:rPr>
              <a:t>!!!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003300"/>
                </a:solidFill>
              </a:rPr>
              <a:t>Izotonické krystaloidy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003300"/>
                </a:solidFill>
              </a:rPr>
              <a:t>Koloidy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003300"/>
                </a:solidFill>
              </a:rPr>
              <a:t>Transfuze krve a krevních destiček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003300"/>
                </a:solidFill>
              </a:rPr>
              <a:t>Mražená plazma </a:t>
            </a:r>
            <a:endParaRPr lang="cs-CZ" altLang="cs-CZ" sz="3200" b="1" dirty="0">
              <a:solidFill>
                <a:srgbClr val="003300"/>
              </a:solidFill>
            </a:endParaRPr>
          </a:p>
          <a:p>
            <a:pPr lvl="0"/>
            <a:r>
              <a:rPr lang="cs-CZ" altLang="cs-CZ" sz="3200" b="1" dirty="0">
                <a:solidFill>
                  <a:srgbClr val="C00000"/>
                </a:solidFill>
              </a:rPr>
              <a:t>Komplexní zajištění vitálních funkcí</a:t>
            </a:r>
          </a:p>
          <a:p>
            <a:pPr lvl="0"/>
            <a:r>
              <a:rPr lang="cs-CZ" altLang="cs-CZ" sz="3200" dirty="0" err="1">
                <a:solidFill>
                  <a:srgbClr val="003300"/>
                </a:solidFill>
              </a:rPr>
              <a:t>Methylprednisolon</a:t>
            </a:r>
            <a:r>
              <a:rPr lang="cs-CZ" altLang="cs-CZ" sz="3200" dirty="0">
                <a:solidFill>
                  <a:srgbClr val="003300"/>
                </a:solidFill>
              </a:rPr>
              <a:t> (30 mg/kg)</a:t>
            </a:r>
          </a:p>
          <a:p>
            <a:pPr marL="114300" indent="0">
              <a:buNone/>
            </a:pPr>
            <a:endParaRPr lang="cs-CZ" altLang="cs-CZ" sz="2000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cs-CZ" altLang="cs-CZ" sz="2900" b="1" dirty="0" smtClean="0">
                <a:solidFill>
                  <a:srgbClr val="C00000"/>
                </a:solidFill>
              </a:rPr>
              <a:t>Symptomatická </a:t>
            </a:r>
            <a:endParaRPr lang="cs-CZ" altLang="cs-CZ" sz="2900" b="1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900" dirty="0">
                <a:solidFill>
                  <a:srgbClr val="003300"/>
                </a:solidFill>
              </a:rPr>
              <a:t>Antipyretika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900" dirty="0">
                <a:solidFill>
                  <a:srgbClr val="003300"/>
                </a:solidFill>
              </a:rPr>
              <a:t>KI: </a:t>
            </a:r>
            <a:r>
              <a:rPr lang="cs-CZ" altLang="cs-CZ" sz="2900" dirty="0" smtClean="0">
                <a:solidFill>
                  <a:srgbClr val="003300"/>
                </a:solidFill>
              </a:rPr>
              <a:t>salicyláty – podpora krvácení, </a:t>
            </a:r>
            <a:r>
              <a:rPr lang="cs-CZ" altLang="cs-CZ" sz="2900" dirty="0" err="1" smtClean="0">
                <a:solidFill>
                  <a:srgbClr val="003300"/>
                </a:solidFill>
              </a:rPr>
              <a:t>Reyův</a:t>
            </a:r>
            <a:r>
              <a:rPr lang="cs-CZ" altLang="cs-CZ" sz="2900" dirty="0" smtClean="0">
                <a:solidFill>
                  <a:srgbClr val="003300"/>
                </a:solidFill>
              </a:rPr>
              <a:t> </a:t>
            </a:r>
            <a:r>
              <a:rPr lang="cs-CZ" altLang="cs-CZ" sz="2900" dirty="0" err="1" smtClean="0">
                <a:solidFill>
                  <a:srgbClr val="003300"/>
                </a:solidFill>
              </a:rPr>
              <a:t>sy</a:t>
            </a:r>
            <a:r>
              <a:rPr lang="cs-CZ" altLang="cs-CZ" sz="2900" dirty="0" smtClean="0">
                <a:solidFill>
                  <a:srgbClr val="003300"/>
                </a:solidFill>
              </a:rPr>
              <a:t> u dětí, NSA-ibuprofen – podpora krvácení – antikoagulační aktivita</a:t>
            </a:r>
            <a:endParaRPr lang="cs-CZ" altLang="cs-CZ" sz="2900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900" dirty="0">
                <a:solidFill>
                  <a:srgbClr val="003300"/>
                </a:solidFill>
              </a:rPr>
              <a:t>Analgetika </a:t>
            </a:r>
          </a:p>
          <a:p>
            <a:pPr marL="1828800" lvl="4" indent="0">
              <a:buNone/>
            </a:pPr>
            <a:endParaRPr lang="cs-CZ" altLang="cs-CZ" sz="2000" dirty="0">
              <a:solidFill>
                <a:srgbClr val="003300"/>
              </a:solidFill>
            </a:endParaRPr>
          </a:p>
          <a:p>
            <a:r>
              <a:rPr lang="cs-CZ" altLang="cs-CZ" sz="2900" b="1" dirty="0">
                <a:solidFill>
                  <a:srgbClr val="C00000"/>
                </a:solidFill>
              </a:rPr>
              <a:t>Kauzální terapie není </a:t>
            </a:r>
            <a:r>
              <a:rPr lang="cs-CZ" altLang="cs-CZ" sz="2900" b="1" dirty="0" smtClean="0">
                <a:solidFill>
                  <a:srgbClr val="C00000"/>
                </a:solidFill>
              </a:rPr>
              <a:t>známa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500" dirty="0" err="1" smtClean="0">
                <a:solidFill>
                  <a:srgbClr val="003300"/>
                </a:solidFill>
              </a:rPr>
              <a:t>Antivirotika</a:t>
            </a:r>
            <a:r>
              <a:rPr lang="cs-CZ" altLang="cs-CZ" sz="2500" dirty="0" smtClean="0">
                <a:solidFill>
                  <a:srgbClr val="003300"/>
                </a:solidFill>
              </a:rPr>
              <a:t> </a:t>
            </a:r>
            <a:r>
              <a:rPr lang="cs-CZ" altLang="cs-CZ" sz="2500" dirty="0">
                <a:solidFill>
                  <a:srgbClr val="003300"/>
                </a:solidFill>
              </a:rPr>
              <a:t>– neúčinná</a:t>
            </a:r>
            <a:endParaRPr lang="cs-CZ" altLang="cs-CZ" sz="2500" dirty="0"/>
          </a:p>
          <a:p>
            <a:endParaRPr lang="cs-CZ" dirty="0"/>
          </a:p>
        </p:txBody>
      </p:sp>
      <p:pic>
        <p:nvPicPr>
          <p:cNvPr id="5" name="Zástupný symbol pro obsah 3" descr="dítě dengu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484784"/>
            <a:ext cx="4032448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Terapie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68552" cy="5069160"/>
          </a:xfrm>
        </p:spPr>
        <p:txBody>
          <a:bodyPr>
            <a:normAutofit/>
          </a:bodyPr>
          <a:lstStyle/>
          <a:p>
            <a:r>
              <a:rPr lang="cs-CZ" altLang="cs-CZ" sz="2400" dirty="0">
                <a:solidFill>
                  <a:srgbClr val="003300"/>
                </a:solidFill>
                <a:sym typeface="Symbol" panose="05050102010706020507" pitchFamily="18" charset="2"/>
              </a:rPr>
              <a:t>Letalita: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3300"/>
                </a:solidFill>
                <a:sym typeface="Symbol" panose="05050102010706020507" pitchFamily="18" charset="2"/>
              </a:rPr>
              <a:t>  20% nakažených (bez terapie)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3300"/>
                </a:solidFill>
                <a:sym typeface="Symbol" panose="05050102010706020507" pitchFamily="18" charset="2"/>
              </a:rPr>
              <a:t> 1% nakažených ( s terapií)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3300"/>
                </a:solidFill>
                <a:sym typeface="Symbol" panose="05050102010706020507" pitchFamily="18" charset="2"/>
              </a:rPr>
              <a:t>22 000 úmrtí/rok (většinou děti)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3300"/>
                </a:solidFill>
                <a:sym typeface="Symbol" panose="05050102010706020507" pitchFamily="18" charset="2"/>
              </a:rPr>
              <a:t>Nejčastější příčina úmrtí malých dětí v J a JV Asii</a:t>
            </a:r>
          </a:p>
          <a:p>
            <a:endParaRPr lang="cs-CZ" dirty="0"/>
          </a:p>
        </p:txBody>
      </p:sp>
      <p:pic>
        <p:nvPicPr>
          <p:cNvPr id="5" name="Zástupný symbol pro obsah 3" descr="dítě dengu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484784"/>
            <a:ext cx="4032448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5_PŘEDNÁŠKY_LF_17.12.2019_NOVÉ\Arboviry, hemoragické horečky\distribuční obl. aedes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29600" cy="44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-18311"/>
            <a:ext cx="9144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800" b="1" dirty="0" smtClean="0">
                <a:latin typeface="Calibri"/>
              </a:rPr>
              <a:t>Rozšiřování přirozeného prostředí 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smtClean="0">
                <a:latin typeface="Calibri"/>
              </a:rPr>
              <a:t>výskytu komára </a:t>
            </a:r>
            <a:r>
              <a:rPr lang="cs-CZ" sz="2800" b="1" i="1" dirty="0" err="1" smtClean="0">
                <a:latin typeface="Calibri"/>
              </a:rPr>
              <a:t>Aedes</a:t>
            </a:r>
            <a:r>
              <a:rPr lang="cs-CZ" sz="2800" b="1" i="1" dirty="0" smtClean="0">
                <a:latin typeface="Calibri"/>
              </a:rPr>
              <a:t> </a:t>
            </a:r>
            <a:r>
              <a:rPr lang="cs-CZ" sz="2800" b="1" i="1" dirty="0" err="1" smtClean="0">
                <a:latin typeface="Calibri"/>
              </a:rPr>
              <a:t>aegypti</a:t>
            </a:r>
            <a:endParaRPr lang="cs-CZ" sz="2800" b="1" i="1" dirty="0"/>
          </a:p>
        </p:txBody>
      </p:sp>
      <p:sp>
        <p:nvSpPr>
          <p:cNvPr id="2" name="Obdélník 1"/>
          <p:cNvSpPr/>
          <p:nvPr/>
        </p:nvSpPr>
        <p:spPr>
          <a:xfrm>
            <a:off x="395536" y="4509120"/>
            <a:ext cx="8748464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i="1" dirty="0" err="1" smtClean="0">
                <a:solidFill>
                  <a:prstClr val="black"/>
                </a:solidFill>
              </a:rPr>
              <a:t>Ae</a:t>
            </a:r>
            <a:r>
              <a:rPr lang="cs-CZ" sz="2000" b="1" i="1" dirty="0" smtClean="0">
                <a:solidFill>
                  <a:prstClr val="black"/>
                </a:solidFill>
              </a:rPr>
              <a:t>. </a:t>
            </a:r>
            <a:r>
              <a:rPr lang="cs-CZ" sz="2000" b="1" i="1" dirty="0" err="1">
                <a:solidFill>
                  <a:prstClr val="black"/>
                </a:solidFill>
              </a:rPr>
              <a:t>a</a:t>
            </a:r>
            <a:r>
              <a:rPr lang="cs-CZ" sz="2000" b="1" i="1" dirty="0" err="1" smtClean="0">
                <a:solidFill>
                  <a:prstClr val="black"/>
                </a:solidFill>
              </a:rPr>
              <a:t>egypti</a:t>
            </a:r>
            <a:r>
              <a:rPr lang="cs-CZ" sz="2000" b="1" i="1" dirty="0" smtClean="0">
                <a:solidFill>
                  <a:prstClr val="black"/>
                </a:solidFill>
              </a:rPr>
              <a:t> </a:t>
            </a:r>
            <a:endParaRPr lang="cs-CZ" sz="20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prstClr val="black"/>
                </a:solidFill>
              </a:rPr>
              <a:t>přenašeč viru horečky dengue, zika, </a:t>
            </a:r>
            <a:r>
              <a:rPr lang="cs-CZ" sz="2000" b="1" dirty="0" err="1" smtClean="0">
                <a:solidFill>
                  <a:prstClr val="black"/>
                </a:solidFill>
              </a:rPr>
              <a:t>chikungunya</a:t>
            </a:r>
            <a:r>
              <a:rPr lang="cs-CZ" sz="2000" b="1" dirty="0" smtClean="0">
                <a:solidFill>
                  <a:prstClr val="black"/>
                </a:solidFill>
              </a:rPr>
              <a:t>, žlutá zimnice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Samička komára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40. st. </a:t>
            </a:r>
            <a:r>
              <a:rPr lang="cs-CZ" sz="2000" dirty="0" err="1" smtClean="0">
                <a:solidFill>
                  <a:prstClr val="black"/>
                </a:solidFill>
              </a:rPr>
              <a:t>s.š</a:t>
            </a:r>
            <a:r>
              <a:rPr lang="cs-CZ" sz="2000" dirty="0" smtClean="0">
                <a:solidFill>
                  <a:prstClr val="black"/>
                </a:solidFill>
              </a:rPr>
              <a:t>.  - 40. st. j. š.</a:t>
            </a:r>
          </a:p>
          <a:p>
            <a:r>
              <a:rPr lang="cs-CZ" sz="2000" b="1" i="1" dirty="0" err="1" smtClean="0">
                <a:solidFill>
                  <a:prstClr val="black"/>
                </a:solidFill>
              </a:rPr>
              <a:t>Ae</a:t>
            </a:r>
            <a:r>
              <a:rPr lang="cs-CZ" sz="2000" b="1" i="1" dirty="0" smtClean="0">
                <a:solidFill>
                  <a:prstClr val="black"/>
                </a:solidFill>
              </a:rPr>
              <a:t>. </a:t>
            </a:r>
            <a:r>
              <a:rPr lang="cs-CZ" sz="2000" b="1" i="1" dirty="0" err="1" smtClean="0">
                <a:solidFill>
                  <a:prstClr val="black"/>
                </a:solidFill>
              </a:rPr>
              <a:t>Albopictus</a:t>
            </a:r>
            <a:r>
              <a:rPr lang="cs-CZ" sz="2000" b="1" i="1" dirty="0" smtClean="0">
                <a:solidFill>
                  <a:prstClr val="black"/>
                </a:solidFill>
              </a:rPr>
              <a:t> - </a:t>
            </a:r>
            <a:r>
              <a:rPr lang="cs-CZ" altLang="cs-CZ" sz="2000" dirty="0" smtClean="0">
                <a:solidFill>
                  <a:srgbClr val="003300"/>
                </a:solidFill>
              </a:rPr>
              <a:t>Asie</a:t>
            </a:r>
            <a:r>
              <a:rPr lang="cs-CZ" altLang="cs-CZ" sz="2000" dirty="0">
                <a:solidFill>
                  <a:srgbClr val="003300"/>
                </a:solidFill>
              </a:rPr>
              <a:t>, S Amerika, </a:t>
            </a:r>
            <a:r>
              <a:rPr lang="cs-CZ" altLang="cs-CZ" sz="2000" dirty="0" smtClean="0">
                <a:solidFill>
                  <a:srgbClr val="003300"/>
                </a:solidFill>
              </a:rPr>
              <a:t>Evropa</a:t>
            </a:r>
            <a:endParaRPr lang="cs-CZ" altLang="cs-CZ" sz="2000" dirty="0">
              <a:solidFill>
                <a:srgbClr val="003300"/>
              </a:solidFill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003300"/>
                </a:solidFill>
              </a:rPr>
              <a:t>Vysoce </a:t>
            </a:r>
            <a:r>
              <a:rPr lang="cs-CZ" altLang="cs-CZ" sz="2000" dirty="0" smtClean="0">
                <a:solidFill>
                  <a:srgbClr val="003300"/>
                </a:solidFill>
              </a:rPr>
              <a:t>adaptivní</a:t>
            </a:r>
            <a:r>
              <a:rPr lang="cs-CZ" altLang="cs-CZ" sz="2000" dirty="0">
                <a:solidFill>
                  <a:srgbClr val="003300"/>
                </a:solidFill>
              </a:rPr>
              <a:t>, toleruje nižší </a:t>
            </a:r>
            <a:r>
              <a:rPr lang="cs-CZ" altLang="cs-CZ" sz="2000" dirty="0" smtClean="0">
                <a:solidFill>
                  <a:srgbClr val="003300"/>
                </a:solidFill>
              </a:rPr>
              <a:t>teplotu</a:t>
            </a:r>
            <a:endParaRPr lang="cs-CZ" sz="2000" b="1" dirty="0">
              <a:solidFill>
                <a:prstClr val="black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6525344"/>
            <a:ext cx="8532440" cy="33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200" dirty="0" smtClean="0">
                <a:solidFill>
                  <a:schemeClr val="tx1"/>
                </a:solidFill>
              </a:rPr>
              <a:t>http://www.who.int/en/news-room/fact-sheets/detail/dengue-and-severe-dengue.2018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Prevence - vakcinace  </a:t>
            </a: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>
          <a:xfrm>
            <a:off x="445324" y="130331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DENGVAXIA </a:t>
            </a:r>
            <a:r>
              <a:rPr lang="en-US" dirty="0"/>
              <a:t>is a vaccine indicated for the prevention of dengue disease caused by dengue virus serotypes 1, 2, 3 and 4. </a:t>
            </a:r>
            <a:endParaRPr lang="cs-CZ" dirty="0" smtClean="0"/>
          </a:p>
          <a:p>
            <a:r>
              <a:rPr lang="en-US" dirty="0" smtClean="0"/>
              <a:t>for </a:t>
            </a:r>
            <a:r>
              <a:rPr lang="en-US" dirty="0"/>
              <a:t>use in individuals 9 through 16 years of age with laboratory-confirmed previous dengue infection and living in endemic areas. </a:t>
            </a:r>
            <a:endParaRPr lang="cs-CZ" dirty="0" smtClean="0"/>
          </a:p>
          <a:p>
            <a:r>
              <a:rPr lang="en-US" dirty="0" smtClean="0"/>
              <a:t>DENGVAXIA </a:t>
            </a:r>
            <a:r>
              <a:rPr lang="en-US" dirty="0"/>
              <a:t>is not approved for use in individuals not previously infected by any dengue virus serotype or for whom this information is unknown. </a:t>
            </a:r>
            <a:endParaRPr lang="cs-CZ" dirty="0" smtClean="0"/>
          </a:p>
          <a:p>
            <a:r>
              <a:rPr lang="en-US" dirty="0" smtClean="0"/>
              <a:t>Those </a:t>
            </a:r>
            <a:r>
              <a:rPr lang="en-US" dirty="0"/>
              <a:t>not previously infected are at increased risk for severe dengue disease when vaccinated and subsequently infected with dengue </a:t>
            </a:r>
            <a:r>
              <a:rPr lang="en-US" dirty="0" smtClean="0"/>
              <a:t>virus.</a:t>
            </a:r>
            <a:endParaRPr lang="cs-CZ" dirty="0" smtClean="0"/>
          </a:p>
          <a:p>
            <a:r>
              <a:rPr lang="en-US" dirty="0" smtClean="0"/>
              <a:t>Previous </a:t>
            </a:r>
            <a:r>
              <a:rPr lang="en-US" dirty="0"/>
              <a:t>dengue infection can be assessed through a medical record of a previous laboratory-confirmed dengue infection or through serological testing prior to vaccination. </a:t>
            </a:r>
            <a:endParaRPr lang="cs-CZ" dirty="0"/>
          </a:p>
          <a:p>
            <a:r>
              <a:rPr lang="en-US" dirty="0" smtClean="0"/>
              <a:t>The </a:t>
            </a:r>
            <a:r>
              <a:rPr lang="en-US" dirty="0"/>
              <a:t>safety and effectiveness of DENGVAXIA have not been established in individuals living in dengue non-endemic areas who travel to dengue endemic areas. </a:t>
            </a:r>
            <a:endParaRPr lang="cs-CZ" altLang="cs-CZ" dirty="0" smtClean="0">
              <a:solidFill>
                <a:srgbClr val="0033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525344"/>
            <a:ext cx="911442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>
                <a:solidFill>
                  <a:schemeClr val="tx1"/>
                </a:solidFill>
              </a:rPr>
              <a:t>http://www.who.int/en/news-room/fact-sheets/detail/dengue-and-severe-dengue.2018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97152"/>
            <a:ext cx="468052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7"/>
          <p:cNvSpPr>
            <a:spLocks noGrp="1"/>
          </p:cNvSpPr>
          <p:nvPr>
            <p:ph type="ctrTitle"/>
          </p:nvPr>
        </p:nvSpPr>
        <p:spPr>
          <a:xfrm>
            <a:off x="609600" y="2895600"/>
            <a:ext cx="7810500" cy="1470025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/>
              <a:t>Virové hemoragické horečky</a:t>
            </a:r>
            <a:br>
              <a:rPr lang="cs-CZ" altLang="cs-CZ" b="1" dirty="0" smtClean="0"/>
            </a:br>
            <a:r>
              <a:rPr lang="cs-CZ" altLang="cs-CZ" b="1" dirty="0" smtClean="0"/>
              <a:t>- reální riziko epidemického šíření </a:t>
            </a: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Snopková Svatava</a:t>
            </a:r>
          </a:p>
          <a:p>
            <a:pPr>
              <a:defRPr/>
            </a:pPr>
            <a:r>
              <a:rPr lang="cs-CZ" dirty="0" smtClean="0"/>
              <a:t>3/2020 </a:t>
            </a:r>
            <a:endParaRPr lang="cs-CZ" sz="2300" dirty="0"/>
          </a:p>
        </p:txBody>
      </p:sp>
      <p:pic>
        <p:nvPicPr>
          <p:cNvPr id="2052" name="Picture 16" descr="VEN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25"/>
            <a:ext cx="757238" cy="703263"/>
          </a:xfrm>
          <a:noFill/>
        </p:spPr>
      </p:pic>
      <p:graphicFrame>
        <p:nvGraphicFramePr>
          <p:cNvPr id="2053" name="Objekt 3"/>
          <p:cNvGraphicFramePr>
            <a:graphicFrameLocks noChangeAspect="1"/>
          </p:cNvGraphicFramePr>
          <p:nvPr/>
        </p:nvGraphicFramePr>
        <p:xfrm>
          <a:off x="0" y="33338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7" name="Fotografie" r:id="rId5" imgW="8685714" imgH="8647619" progId="MSPhotoEd.3">
                  <p:embed/>
                </p:oleObj>
              </mc:Choice>
              <mc:Fallback>
                <p:oleObj name="Fotografie" r:id="rId5" imgW="8685714" imgH="8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8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7696200" y="6591300"/>
            <a:ext cx="1447800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Změna epidemiologických souvislostí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519936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V posledních letech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</a:rPr>
              <a:t>Narušení  přirozených ekosystémů různými zásahy lidské činnosti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Rozsáhlá likvidace tropických pralesů</a:t>
            </a:r>
            <a:r>
              <a:rPr lang="cs-CZ" sz="2000" dirty="0"/>
              <a:t>, těžba </a:t>
            </a:r>
            <a:r>
              <a:rPr lang="cs-CZ" sz="2000" dirty="0" smtClean="0"/>
              <a:t>dřeva, těžba nerostného bohatství, změna klimatu…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</a:rPr>
              <a:t>Masový </a:t>
            </a:r>
            <a:r>
              <a:rPr lang="cs-CZ" sz="2000" b="1" dirty="0">
                <a:solidFill>
                  <a:srgbClr val="C00000"/>
                </a:solidFill>
              </a:rPr>
              <a:t>nárůst </a:t>
            </a:r>
            <a:r>
              <a:rPr lang="cs-CZ" sz="2000" b="1" dirty="0" smtClean="0">
                <a:solidFill>
                  <a:srgbClr val="C00000"/>
                </a:solidFill>
              </a:rPr>
              <a:t>turistiky </a:t>
            </a:r>
            <a:r>
              <a:rPr lang="cs-CZ" sz="2000" dirty="0"/>
              <a:t>do exotických </a:t>
            </a:r>
            <a:r>
              <a:rPr lang="cs-CZ" sz="2000" dirty="0" smtClean="0"/>
              <a:t>destinací 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</a:rPr>
              <a:t>Profesionální působení příslušníků ozbrojených složek  i civilistů </a:t>
            </a:r>
            <a:r>
              <a:rPr lang="cs-CZ" sz="2000" dirty="0" smtClean="0"/>
              <a:t>v rámci humanitárních misí v některých rizikových oblastech…</a:t>
            </a:r>
            <a:endParaRPr lang="cs-CZ" sz="2000" dirty="0"/>
          </a:p>
          <a:p>
            <a:pPr marL="0" lvl="1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Důsledek - zvýšená četnost </a:t>
            </a:r>
            <a:r>
              <a:rPr lang="cs-CZ" sz="2000" b="1" dirty="0">
                <a:solidFill>
                  <a:srgbClr val="C00000"/>
                </a:solidFill>
              </a:rPr>
              <a:t>kontaktů </a:t>
            </a:r>
            <a:r>
              <a:rPr lang="cs-CZ" sz="2000" dirty="0"/>
              <a:t>mezi lidmi a přirozenými rezervoáry některých závažných infekčních onemocnění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Intenzivní </a:t>
            </a:r>
            <a:r>
              <a:rPr lang="cs-CZ" sz="2000" dirty="0"/>
              <a:t>mezinárodní doprava, </a:t>
            </a:r>
            <a:r>
              <a:rPr lang="cs-CZ" sz="2000" dirty="0" smtClean="0"/>
              <a:t>narůstající </a:t>
            </a:r>
            <a:r>
              <a:rPr lang="cs-CZ" sz="2000" dirty="0"/>
              <a:t>celosvětová migrace </a:t>
            </a:r>
            <a:r>
              <a:rPr lang="cs-CZ" sz="2000" dirty="0" smtClean="0"/>
              <a:t>obyvatelstva a rychlá progresivní urbanizace  </a:t>
            </a:r>
            <a:endParaRPr lang="cs-CZ" sz="1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Dál zvyšují </a:t>
            </a:r>
            <a:r>
              <a:rPr lang="cs-CZ" sz="2000" b="1" dirty="0">
                <a:solidFill>
                  <a:srgbClr val="C00000"/>
                </a:solidFill>
              </a:rPr>
              <a:t>riziko mezinárodního </a:t>
            </a:r>
            <a:r>
              <a:rPr lang="cs-CZ" sz="2000" b="1" dirty="0" smtClean="0">
                <a:solidFill>
                  <a:srgbClr val="C00000"/>
                </a:solidFill>
              </a:rPr>
              <a:t>rozšíření </a:t>
            </a:r>
            <a:r>
              <a:rPr lang="cs-CZ" sz="2000" dirty="0" smtClean="0"/>
              <a:t>těchto infekcí s </a:t>
            </a:r>
            <a:r>
              <a:rPr lang="cs-CZ" sz="2000" dirty="0"/>
              <a:t>epidemickým, </a:t>
            </a:r>
            <a:r>
              <a:rPr lang="cs-CZ" sz="2000" dirty="0" smtClean="0"/>
              <a:t>event. </a:t>
            </a:r>
            <a:r>
              <a:rPr lang="cs-CZ" sz="2000" dirty="0"/>
              <a:t>pandemickým </a:t>
            </a:r>
            <a:r>
              <a:rPr lang="cs-CZ" sz="2000" dirty="0" smtClean="0"/>
              <a:t>potenciálem do původně neendemických oblastí</a:t>
            </a:r>
            <a:endParaRPr lang="cs-CZ" sz="2000" dirty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612140"/>
            <a:ext cx="9144000" cy="230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>
                <a:solidFill>
                  <a:schemeClr val="tx1"/>
                </a:solidFill>
                <a:hlinkClick r:id="rId2"/>
              </a:rPr>
              <a:t>Prokeš Z, et al. První importovaný případ žluté zimnice do České republiky. </a:t>
            </a:r>
            <a:r>
              <a:rPr lang="cs-CZ" sz="800" dirty="0" err="1" smtClean="0">
                <a:solidFill>
                  <a:schemeClr val="tx1"/>
                </a:solidFill>
                <a:hlinkClick r:id="rId2"/>
              </a:rPr>
              <a:t>Vakcinologie</a:t>
            </a:r>
            <a:r>
              <a:rPr lang="cs-CZ" sz="800" dirty="0" smtClean="0">
                <a:solidFill>
                  <a:schemeClr val="tx1"/>
                </a:solidFill>
                <a:hlinkClick r:id="rId2"/>
              </a:rPr>
              <a:t> 2019;2:74-79; www.who.int</a:t>
            </a:r>
            <a:r>
              <a:rPr lang="cs-CZ" sz="800" dirty="0">
                <a:solidFill>
                  <a:schemeClr val="tx1"/>
                </a:solidFill>
              </a:rPr>
              <a:t>.</a:t>
            </a:r>
            <a:r>
              <a:rPr lang="cs-CZ" sz="800" dirty="0" smtClean="0">
                <a:solidFill>
                  <a:schemeClr val="tx1"/>
                </a:solidFill>
              </a:rPr>
              <a:t>https</a:t>
            </a:r>
            <a:r>
              <a:rPr lang="cs-CZ" sz="800" dirty="0">
                <a:solidFill>
                  <a:schemeClr val="tx1"/>
                </a:solidFill>
              </a:rPr>
              <a:t>://www.uptodate.com/contents/yellow-fever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92" y="6530141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r>
              <a:rPr lang="cs-CZ" sz="1000" dirty="0">
                <a:solidFill>
                  <a:schemeClr val="tx1"/>
                </a:solidFill>
              </a:rPr>
              <a:t> https://www.uptodate.com/contents/yellow-fever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Virové hemoragické horečky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781128"/>
          </a:xfrm>
          <a:noFill/>
        </p:spPr>
        <p:txBody>
          <a:bodyPr>
            <a:normAutofit/>
          </a:bodyPr>
          <a:lstStyle/>
          <a:p>
            <a:pPr marL="457200"/>
            <a:r>
              <a:rPr lang="cs-CZ" altLang="cs-CZ" sz="2000" dirty="0" smtClean="0">
                <a:cs typeface="Tahoma" pitchFamily="34" charset="0"/>
              </a:rPr>
              <a:t>Nejzávažnější klinické formy infekčních nákaz s epidemickým a pandemickým potenciálem</a:t>
            </a:r>
          </a:p>
          <a:p>
            <a:pPr marL="114300" indent="0">
              <a:buNone/>
            </a:pPr>
            <a:endParaRPr lang="cs-CZ" altLang="cs-CZ" sz="2000" dirty="0" smtClean="0">
              <a:cs typeface="Tahoma" pitchFamily="34" charset="0"/>
            </a:endParaRPr>
          </a:p>
          <a:p>
            <a:pPr marL="457200" lvl="2" indent="-342900"/>
            <a:r>
              <a:rPr lang="cs-CZ" altLang="cs-CZ" sz="2000" dirty="0">
                <a:cs typeface="Tahoma" pitchFamily="34" charset="0"/>
              </a:rPr>
              <a:t>Celková horečnatá onemocnění obvykle s dvoufázovým </a:t>
            </a:r>
            <a:r>
              <a:rPr lang="cs-CZ" altLang="cs-CZ" sz="2000" dirty="0" smtClean="0">
                <a:cs typeface="Tahoma" pitchFamily="34" charset="0"/>
              </a:rPr>
              <a:t>a </a:t>
            </a:r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extrémně </a:t>
            </a: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těžkým klinickým </a:t>
            </a:r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 průběhem, </a:t>
            </a: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krvácením a vysokou letalitou</a:t>
            </a:r>
            <a:endParaRPr lang="cs-CZ" altLang="cs-CZ" sz="2000" dirty="0">
              <a:cs typeface="Tahoma" pitchFamily="34" charset="0"/>
            </a:endParaRPr>
          </a:p>
          <a:p>
            <a:pPr marL="457200" lvl="2" indent="-342900"/>
            <a:endParaRPr lang="cs-CZ" altLang="cs-CZ" sz="2000" dirty="0">
              <a:cs typeface="Tahoma" pitchFamily="34" charset="0"/>
            </a:endParaRPr>
          </a:p>
          <a:p>
            <a:pPr marL="457200" lvl="2" indent="-342900"/>
            <a:r>
              <a:rPr lang="cs-CZ" altLang="cs-CZ" sz="2000" dirty="0" err="1" smtClean="0">
                <a:cs typeface="Tahoma" pitchFamily="34" charset="0"/>
              </a:rPr>
              <a:t>Etiol</a:t>
            </a:r>
            <a:r>
              <a:rPr lang="cs-CZ" altLang="cs-CZ" sz="2000" dirty="0" smtClean="0">
                <a:cs typeface="Tahoma" pitchFamily="34" charset="0"/>
              </a:rPr>
              <a:t>. agens </a:t>
            </a:r>
          </a:p>
          <a:p>
            <a:pPr marL="1371600" lvl="4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cs typeface="Tahoma" pitchFamily="34" charset="0"/>
              </a:rPr>
              <a:t>více </a:t>
            </a:r>
            <a:r>
              <a:rPr lang="cs-CZ" altLang="cs-CZ" dirty="0">
                <a:cs typeface="Tahoma" pitchFamily="34" charset="0"/>
              </a:rPr>
              <a:t>druhů obalených RNA </a:t>
            </a:r>
            <a:r>
              <a:rPr lang="cs-CZ" altLang="cs-CZ" dirty="0" smtClean="0">
                <a:cs typeface="Tahoma" pitchFamily="34" charset="0"/>
              </a:rPr>
              <a:t>virů</a:t>
            </a:r>
            <a:endParaRPr lang="cs-CZ" altLang="cs-CZ" sz="2400" dirty="0" smtClean="0">
              <a:cs typeface="Tahoma" pitchFamily="34" charset="0"/>
            </a:endParaRPr>
          </a:p>
          <a:p>
            <a:pPr marL="457200"/>
            <a:endParaRPr lang="cs-CZ" altLang="cs-CZ" sz="2400" dirty="0">
              <a:cs typeface="Tahoma" pitchFamily="34" charset="0"/>
            </a:endParaRPr>
          </a:p>
          <a:p>
            <a:pPr marL="114300" indent="0">
              <a:buNone/>
            </a:pPr>
            <a:endParaRPr lang="cs-CZ" altLang="cs-CZ" sz="2400" dirty="0"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6669360"/>
            <a:ext cx="9144000" cy="17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>
                <a:solidFill>
                  <a:prstClr val="black"/>
                </a:solidFill>
              </a:rPr>
              <a:t>Kuhn JH, </a:t>
            </a:r>
            <a:r>
              <a:rPr lang="cs-CZ" sz="800" dirty="0" err="1" smtClean="0">
                <a:solidFill>
                  <a:prstClr val="black"/>
                </a:solidFill>
              </a:rPr>
              <a:t>Calisher</a:t>
            </a:r>
            <a:r>
              <a:rPr lang="cs-CZ" sz="800" dirty="0" smtClean="0">
                <a:solidFill>
                  <a:prstClr val="black"/>
                </a:solidFill>
              </a:rPr>
              <a:t> CH. </a:t>
            </a:r>
            <a:r>
              <a:rPr lang="cs-CZ" sz="800" dirty="0" err="1" smtClean="0">
                <a:solidFill>
                  <a:prstClr val="black"/>
                </a:solidFill>
              </a:rPr>
              <a:t>Filoviruses</a:t>
            </a:r>
            <a:r>
              <a:rPr lang="cs-CZ" sz="800" dirty="0" smtClean="0">
                <a:solidFill>
                  <a:prstClr val="black"/>
                </a:solidFill>
              </a:rPr>
              <a:t>. A </a:t>
            </a:r>
            <a:r>
              <a:rPr lang="cs-CZ" sz="800" dirty="0" err="1" smtClean="0">
                <a:solidFill>
                  <a:prstClr val="black"/>
                </a:solidFill>
              </a:rPr>
              <a:t>Compendium</a:t>
            </a:r>
            <a:r>
              <a:rPr lang="cs-CZ" sz="800" dirty="0" smtClean="0">
                <a:solidFill>
                  <a:prstClr val="black"/>
                </a:solidFill>
              </a:rPr>
              <a:t> </a:t>
            </a:r>
            <a:r>
              <a:rPr lang="cs-CZ" sz="800" dirty="0" err="1" smtClean="0">
                <a:solidFill>
                  <a:prstClr val="black"/>
                </a:solidFill>
              </a:rPr>
              <a:t>of</a:t>
            </a:r>
            <a:r>
              <a:rPr lang="cs-CZ" sz="800" dirty="0" smtClean="0">
                <a:solidFill>
                  <a:prstClr val="black"/>
                </a:solidFill>
              </a:rPr>
              <a:t> 40 </a:t>
            </a:r>
            <a:r>
              <a:rPr lang="cs-CZ" sz="800" dirty="0" err="1" smtClean="0">
                <a:solidFill>
                  <a:prstClr val="black"/>
                </a:solidFill>
              </a:rPr>
              <a:t>Years</a:t>
            </a:r>
            <a:r>
              <a:rPr lang="cs-CZ" sz="800" dirty="0" smtClean="0">
                <a:solidFill>
                  <a:prstClr val="black"/>
                </a:solidFill>
              </a:rPr>
              <a:t> </a:t>
            </a:r>
            <a:r>
              <a:rPr lang="cs-CZ" sz="800" dirty="0" err="1" smtClean="0">
                <a:solidFill>
                  <a:prstClr val="black"/>
                </a:solidFill>
              </a:rPr>
              <a:t>of</a:t>
            </a:r>
            <a:r>
              <a:rPr lang="cs-CZ" sz="800" dirty="0" smtClean="0">
                <a:solidFill>
                  <a:prstClr val="black"/>
                </a:solidFill>
              </a:rPr>
              <a:t> </a:t>
            </a:r>
            <a:r>
              <a:rPr lang="cs-CZ" sz="800" dirty="0" err="1" smtClean="0">
                <a:solidFill>
                  <a:prstClr val="black"/>
                </a:solidFill>
              </a:rPr>
              <a:t>Epidemiological</a:t>
            </a:r>
            <a:r>
              <a:rPr lang="cs-CZ" sz="800" dirty="0" smtClean="0">
                <a:solidFill>
                  <a:prstClr val="black"/>
                </a:solidFill>
              </a:rPr>
              <a:t>, </a:t>
            </a:r>
            <a:r>
              <a:rPr lang="cs-CZ" sz="800" dirty="0" err="1" smtClean="0">
                <a:solidFill>
                  <a:prstClr val="black"/>
                </a:solidFill>
              </a:rPr>
              <a:t>Clinical</a:t>
            </a:r>
            <a:r>
              <a:rPr lang="cs-CZ" sz="800" dirty="0" smtClean="0">
                <a:solidFill>
                  <a:prstClr val="black"/>
                </a:solidFill>
              </a:rPr>
              <a:t>, and  </a:t>
            </a:r>
            <a:r>
              <a:rPr lang="cs-CZ" sz="800" dirty="0" err="1" smtClean="0">
                <a:solidFill>
                  <a:prstClr val="black"/>
                </a:solidFill>
              </a:rPr>
              <a:t>Laboratory</a:t>
            </a:r>
            <a:r>
              <a:rPr lang="cs-CZ" sz="800" dirty="0" smtClean="0">
                <a:solidFill>
                  <a:prstClr val="black"/>
                </a:solidFill>
              </a:rPr>
              <a:t> </a:t>
            </a:r>
            <a:r>
              <a:rPr lang="cs-CZ" sz="800" dirty="0" err="1" smtClean="0">
                <a:solidFill>
                  <a:prstClr val="black"/>
                </a:solidFill>
              </a:rPr>
              <a:t>Studies</a:t>
            </a:r>
            <a:r>
              <a:rPr lang="cs-CZ" sz="800" dirty="0" smtClean="0">
                <a:solidFill>
                  <a:prstClr val="black"/>
                </a:solidFill>
              </a:rPr>
              <a:t>. </a:t>
            </a:r>
            <a:r>
              <a:rPr lang="cs-CZ" sz="800" dirty="0" err="1" smtClean="0">
                <a:solidFill>
                  <a:prstClr val="black"/>
                </a:solidFill>
              </a:rPr>
              <a:t>Springer</a:t>
            </a:r>
            <a:r>
              <a:rPr lang="cs-CZ" sz="800" dirty="0" smtClean="0">
                <a:solidFill>
                  <a:prstClr val="black"/>
                </a:solidFill>
              </a:rPr>
              <a:t> 2008.</a:t>
            </a:r>
            <a:endParaRPr lang="cs-CZ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kt 3"/>
          <p:cNvGraphicFramePr>
            <a:graphicFrameLocks noChangeAspect="1"/>
          </p:cNvGraphicFramePr>
          <p:nvPr/>
        </p:nvGraphicFramePr>
        <p:xfrm>
          <a:off x="0" y="33338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" name="Fotografie" r:id="rId4" imgW="8685714" imgH="8647619" progId="MSPhotoEd.3">
                  <p:embed/>
                </p:oleObj>
              </mc:Choice>
              <mc:Fallback>
                <p:oleObj name="Fotografie" r:id="rId4" imgW="8685714" imgH="8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8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Zástupný symbol pro obsah 10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4925144"/>
          </a:xfrm>
        </p:spPr>
        <p:txBody>
          <a:bodyPr>
            <a:normAutofit/>
          </a:bodyPr>
          <a:lstStyle/>
          <a:p>
            <a:pPr marL="457200"/>
            <a:r>
              <a:rPr lang="cs-CZ" altLang="cs-CZ" sz="2000" dirty="0" smtClean="0">
                <a:cs typeface="Tahoma" pitchFamily="34" charset="0"/>
              </a:rPr>
              <a:t>Jedna z nejzávažnějších VHH, na kterou je aktuálně soustředěna velká pozornost </a:t>
            </a:r>
          </a:p>
          <a:p>
            <a:pPr marL="114300" indent="0">
              <a:buNone/>
            </a:pPr>
            <a:endParaRPr lang="cs-CZ" altLang="cs-CZ" sz="2000" dirty="0" smtClean="0">
              <a:cs typeface="Tahoma" pitchFamily="34" charset="0"/>
            </a:endParaRPr>
          </a:p>
          <a:p>
            <a:pPr marL="457200"/>
            <a:r>
              <a:rPr lang="cs-CZ" altLang="cs-CZ" sz="2000" dirty="0" smtClean="0">
                <a:cs typeface="Tahoma" pitchFamily="34" charset="0"/>
              </a:rPr>
              <a:t>Akutní, celkové onemocnění s krvácením a vysokou mortalitou</a:t>
            </a:r>
          </a:p>
          <a:p>
            <a:pPr marL="457200"/>
            <a:r>
              <a:rPr lang="cs-CZ" altLang="cs-CZ" sz="2000" dirty="0" err="1">
                <a:cs typeface="Tahoma" pitchFamily="34" charset="0"/>
              </a:rPr>
              <a:t>Etiol</a:t>
            </a:r>
            <a:r>
              <a:rPr lang="cs-CZ" altLang="cs-CZ" sz="2000" dirty="0">
                <a:cs typeface="Tahoma" pitchFamily="34" charset="0"/>
              </a:rPr>
              <a:t>. </a:t>
            </a:r>
            <a:r>
              <a:rPr lang="cs-CZ" altLang="cs-CZ" sz="2000" dirty="0" smtClean="0">
                <a:cs typeface="Tahoma" pitchFamily="34" charset="0"/>
              </a:rPr>
              <a:t>agens</a:t>
            </a:r>
            <a:endParaRPr lang="cs-CZ" altLang="cs-CZ" sz="2000" dirty="0">
              <a:cs typeface="Tahoma" pitchFamily="34" charset="0"/>
            </a:endParaRP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Tahoma" pitchFamily="34" charset="0"/>
              </a:rPr>
              <a:t>RNA virus čeledi </a:t>
            </a:r>
            <a:r>
              <a:rPr lang="cs-CZ" altLang="cs-CZ" sz="2000" b="1" i="1" dirty="0" err="1" smtClean="0">
                <a:solidFill>
                  <a:srgbClr val="C00000"/>
                </a:solidFill>
                <a:cs typeface="Tahoma" pitchFamily="34" charset="0"/>
              </a:rPr>
              <a:t>Fraviviridae</a:t>
            </a:r>
            <a:endParaRPr lang="cs-CZ" altLang="cs-CZ" sz="2000" b="1" i="1" dirty="0" smtClean="0">
              <a:solidFill>
                <a:srgbClr val="C00000"/>
              </a:solidFill>
              <a:cs typeface="Tahoma" pitchFamily="34" charset="0"/>
            </a:endParaRPr>
          </a:p>
          <a:p>
            <a:pPr marL="1257300" lvl="2"/>
            <a:r>
              <a:rPr lang="cs-CZ" altLang="cs-CZ" sz="2000" dirty="0" smtClean="0">
                <a:cs typeface="Tahoma" pitchFamily="34" charset="0"/>
              </a:rPr>
              <a:t>R. 1927 první izolovaný lidský virus </a:t>
            </a:r>
            <a:endParaRPr lang="cs-CZ" altLang="cs-CZ" sz="2000" dirty="0">
              <a:cs typeface="Tahoma" pitchFamily="34" charset="0"/>
            </a:endParaRPr>
          </a:p>
          <a:p>
            <a:pPr marL="1257300" lvl="2"/>
            <a:r>
              <a:rPr lang="cs-CZ" altLang="cs-CZ" sz="2000" dirty="0" smtClean="0">
                <a:cs typeface="Tahoma" pitchFamily="34" charset="0"/>
              </a:rPr>
              <a:t>u prvního viru v dějinách byl u něj prokázán přenos komárem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cs typeface="Tahoma" pitchFamily="34" charset="0"/>
              </a:rPr>
              <a:t>Postihuje lidi a opice (rezervoár infekce)</a:t>
            </a:r>
          </a:p>
          <a:p>
            <a:pPr marL="571500" lvl="1" indent="0">
              <a:buNone/>
            </a:pPr>
            <a:endParaRPr lang="cs-CZ" altLang="cs-CZ" sz="2000" dirty="0" smtClean="0">
              <a:cs typeface="Tahoma" pitchFamily="34" charset="0"/>
            </a:endParaRPr>
          </a:p>
          <a:p>
            <a:pPr marL="457200"/>
            <a:r>
              <a:rPr lang="cs-CZ" altLang="cs-CZ" sz="2000" dirty="0" smtClean="0">
                <a:cs typeface="Tahoma" pitchFamily="34" charset="0"/>
              </a:rPr>
              <a:t>Po </a:t>
            </a:r>
            <a:r>
              <a:rPr lang="cs-CZ" altLang="cs-CZ" sz="2000" dirty="0">
                <a:cs typeface="Tahoma" pitchFamily="34" charset="0"/>
              </a:rPr>
              <a:t>první infekci </a:t>
            </a:r>
            <a:r>
              <a:rPr lang="cs-CZ" altLang="cs-CZ" sz="2000" dirty="0" smtClean="0">
                <a:cs typeface="Tahoma" pitchFamily="34" charset="0"/>
              </a:rPr>
              <a:t>zůstává </a:t>
            </a:r>
            <a:r>
              <a:rPr lang="cs-CZ" altLang="cs-CZ" sz="2000" dirty="0">
                <a:cs typeface="Tahoma" pitchFamily="34" charset="0"/>
              </a:rPr>
              <a:t>člověk doživotně </a:t>
            </a:r>
            <a:r>
              <a:rPr lang="cs-CZ" altLang="cs-CZ" sz="2000" dirty="0" smtClean="0">
                <a:cs typeface="Tahoma" pitchFamily="34" charset="0"/>
              </a:rPr>
              <a:t>imunní</a:t>
            </a: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pPr marL="457200"/>
            <a:endParaRPr lang="cs-CZ" altLang="cs-CZ" sz="1600" dirty="0" smtClean="0">
              <a:cs typeface="Tahoma" pitchFamily="34" charset="0"/>
            </a:endParaRPr>
          </a:p>
        </p:txBody>
      </p:sp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 smtClean="0">
                <a:solidFill>
                  <a:schemeClr val="tx1"/>
                </a:solidFill>
                <a:hlinkClick r:id="rId6"/>
              </a:rPr>
              <a:t>www.who.int</a:t>
            </a:r>
            <a:r>
              <a:rPr lang="cs-CZ" sz="800" dirty="0" smtClean="0">
                <a:solidFill>
                  <a:schemeClr val="tx1"/>
                </a:solidFill>
              </a:rPr>
              <a:t>; https</a:t>
            </a:r>
            <a:r>
              <a:rPr lang="cs-CZ" sz="800" dirty="0">
                <a:solidFill>
                  <a:schemeClr val="tx1"/>
                </a:solidFill>
              </a:rPr>
              <a:t>://www.uptodate.com/contents/yellow-fever</a:t>
            </a:r>
          </a:p>
        </p:txBody>
      </p:sp>
    </p:spTree>
    <p:extLst>
      <p:ext uri="{BB962C8B-B14F-4D97-AF65-F5344CB8AC3E}">
        <p14:creationId xmlns:p14="http://schemas.microsoft.com/office/powerpoint/2010/main" val="30292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schemeClr val="tx1"/>
                </a:solidFill>
              </a:rPr>
              <a:t>A </a:t>
            </a:r>
            <a:r>
              <a:rPr lang="cs-CZ" sz="1000" dirty="0" err="1" smtClean="0">
                <a:solidFill>
                  <a:schemeClr val="tx1"/>
                </a:solidFill>
              </a:rPr>
              <a:t>global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strategy</a:t>
            </a:r>
            <a:r>
              <a:rPr lang="cs-CZ" sz="1000" dirty="0" smtClean="0">
                <a:solidFill>
                  <a:schemeClr val="tx1"/>
                </a:solidFill>
              </a:rPr>
              <a:t> to </a:t>
            </a:r>
            <a:r>
              <a:rPr lang="cs-CZ" sz="1000" dirty="0" err="1" smtClean="0">
                <a:solidFill>
                  <a:schemeClr val="tx1"/>
                </a:solidFill>
              </a:rPr>
              <a:t>Eliminate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Yellow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fever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Epidemics</a:t>
            </a:r>
            <a:r>
              <a:rPr lang="cs-CZ" sz="1000" dirty="0" smtClean="0">
                <a:solidFill>
                  <a:schemeClr val="tx1"/>
                </a:solidFill>
              </a:rPr>
              <a:t> (EYE) 2017-2026. WHO 2018. ISBN 978-92-4-151366-1.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/>
              <a:t>Endemický výskyt žluté zimnice</a:t>
            </a:r>
            <a:br>
              <a:rPr lang="cs-CZ" sz="3200" b="1" dirty="0" smtClean="0"/>
            </a:br>
            <a:r>
              <a:rPr lang="cs-CZ" sz="2200" dirty="0" smtClean="0"/>
              <a:t>(1 miliarda světové populace)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83568" y="5661248"/>
            <a:ext cx="3752156" cy="6397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1900" dirty="0" smtClean="0"/>
          </a:p>
          <a:p>
            <a:pPr algn="ctr"/>
            <a:r>
              <a:rPr lang="cs-CZ" sz="1900" dirty="0" smtClean="0"/>
              <a:t>13 zemí střední a J Ameriky</a:t>
            </a:r>
          </a:p>
          <a:p>
            <a:endParaRPr lang="cs-CZ" sz="1900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572000" y="5733256"/>
            <a:ext cx="4041775" cy="639762"/>
          </a:xfrm>
        </p:spPr>
        <p:txBody>
          <a:bodyPr>
            <a:normAutofit fontScale="40000" lnSpcReduction="20000"/>
          </a:bodyPr>
          <a:lstStyle/>
          <a:p>
            <a:r>
              <a:rPr lang="cs-CZ" sz="4500" dirty="0" smtClean="0"/>
              <a:t>35 zemí Afriky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4500" b="0" dirty="0" smtClean="0"/>
              <a:t>27 zemí vysoce ohrožených</a:t>
            </a:r>
            <a:endParaRPr lang="cs-CZ" sz="4500" b="0" dirty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9604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1764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3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6597352"/>
            <a:ext cx="9144000" cy="278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800" dirty="0" smtClean="0">
                <a:solidFill>
                  <a:schemeClr val="tx1"/>
                </a:solidFill>
              </a:rPr>
              <a:t>A </a:t>
            </a:r>
            <a:r>
              <a:rPr lang="cs-CZ" sz="800" dirty="0" err="1" smtClean="0">
                <a:solidFill>
                  <a:schemeClr val="tx1"/>
                </a:solidFill>
              </a:rPr>
              <a:t>global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strategy</a:t>
            </a:r>
            <a:r>
              <a:rPr lang="cs-CZ" sz="800" dirty="0" smtClean="0">
                <a:solidFill>
                  <a:schemeClr val="tx1"/>
                </a:solidFill>
              </a:rPr>
              <a:t> to </a:t>
            </a:r>
            <a:r>
              <a:rPr lang="cs-CZ" sz="800" dirty="0" err="1" smtClean="0">
                <a:solidFill>
                  <a:schemeClr val="tx1"/>
                </a:solidFill>
              </a:rPr>
              <a:t>Eliminate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Yellow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fever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Epidemics</a:t>
            </a:r>
            <a:r>
              <a:rPr lang="cs-CZ" sz="800" dirty="0" smtClean="0">
                <a:solidFill>
                  <a:schemeClr val="tx1"/>
                </a:solidFill>
              </a:rPr>
              <a:t> (EYE) 2017-2026. WHO 2018. ISBN 978-92-4-151366-1. </a:t>
            </a:r>
            <a:r>
              <a:rPr lang="cs-CZ" sz="800" dirty="0" err="1">
                <a:solidFill>
                  <a:prstClr val="black"/>
                </a:solidFill>
              </a:rPr>
              <a:t>Bryant</a:t>
            </a:r>
            <a:r>
              <a:rPr lang="cs-CZ" sz="800" dirty="0">
                <a:solidFill>
                  <a:prstClr val="black"/>
                </a:solidFill>
              </a:rPr>
              <a:t> JE. </a:t>
            </a:r>
            <a:r>
              <a:rPr lang="cs-CZ" sz="800" dirty="0" err="1">
                <a:solidFill>
                  <a:prstClr val="black"/>
                </a:solidFill>
              </a:rPr>
              <a:t>Out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of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Africa</a:t>
            </a:r>
            <a:r>
              <a:rPr lang="cs-CZ" sz="800" dirty="0">
                <a:solidFill>
                  <a:prstClr val="black"/>
                </a:solidFill>
              </a:rPr>
              <a:t>. </a:t>
            </a:r>
            <a:r>
              <a:rPr lang="cs-CZ" sz="800" dirty="0" smtClean="0">
                <a:solidFill>
                  <a:prstClr val="black"/>
                </a:solidFill>
              </a:rPr>
              <a:t>www.ncbi.nlm.nih.gov/pmc/articles/PMC1868956</a:t>
            </a:r>
            <a:endParaRPr lang="cs-CZ" sz="800" dirty="0">
              <a:solidFill>
                <a:prstClr val="black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Rozšíření žluté zimnice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2000" b="1" dirty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9604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1764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5229200"/>
            <a:ext cx="914400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17. </a:t>
            </a: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b="1" dirty="0" smtClean="0">
                <a:solidFill>
                  <a:schemeClr val="tx1"/>
                </a:solidFill>
              </a:rPr>
              <a:t>t. - transatlantický obchod s otroky </a:t>
            </a:r>
            <a:r>
              <a:rPr lang="cs-CZ" dirty="0" smtClean="0">
                <a:solidFill>
                  <a:schemeClr val="tx1"/>
                </a:solidFill>
              </a:rPr>
              <a:t>= hlavní příčina z Afriky na západní polokouli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r. 1648  </a:t>
            </a:r>
            <a:r>
              <a:rPr lang="cs-CZ" dirty="0" err="1" smtClean="0">
                <a:solidFill>
                  <a:schemeClr val="tx1"/>
                </a:solidFill>
              </a:rPr>
              <a:t>Yukatan</a:t>
            </a:r>
            <a:r>
              <a:rPr lang="cs-CZ" dirty="0" smtClean="0">
                <a:solidFill>
                  <a:schemeClr val="tx1"/>
                </a:solidFill>
              </a:rPr>
              <a:t> – 1. epidemie na západní polokouli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17. – 19. století – vícečetné epidemie v </a:t>
            </a:r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ev</a:t>
            </a:r>
            <a:r>
              <a:rPr lang="cs-CZ" b="1" dirty="0" smtClean="0">
                <a:solidFill>
                  <a:schemeClr val="tx1"/>
                </a:solidFill>
              </a:rPr>
              <a:t>. Americe a v Evropě </a:t>
            </a:r>
            <a:r>
              <a:rPr lang="cs-CZ" dirty="0" smtClean="0">
                <a:solidFill>
                  <a:schemeClr val="tx1"/>
                </a:solidFill>
              </a:rPr>
              <a:t>(v přístavních městech)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jedno z největších nebezpečí lidstva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r. 1793 – Philadelphia – </a:t>
            </a:r>
            <a:r>
              <a:rPr lang="cs-CZ" dirty="0" err="1" smtClean="0">
                <a:solidFill>
                  <a:schemeClr val="tx1"/>
                </a:solidFill>
              </a:rPr>
              <a:t>zemř</a:t>
            </a:r>
            <a:r>
              <a:rPr lang="cs-CZ" dirty="0" smtClean="0">
                <a:solidFill>
                  <a:schemeClr val="tx1"/>
                </a:solidFill>
              </a:rPr>
              <a:t>. 10 % obyvatel města; 1880 – </a:t>
            </a:r>
            <a:r>
              <a:rPr lang="cs-CZ" dirty="0" err="1" smtClean="0">
                <a:solidFill>
                  <a:schemeClr val="tx1"/>
                </a:solidFill>
              </a:rPr>
              <a:t>epid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ři stavbě </a:t>
            </a:r>
            <a:r>
              <a:rPr lang="cs-CZ" dirty="0" err="1" smtClean="0">
                <a:solidFill>
                  <a:schemeClr val="tx1"/>
                </a:solidFill>
              </a:rPr>
              <a:t>panam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průpl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3491880" y="3140968"/>
            <a:ext cx="266429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0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6597352"/>
            <a:ext cx="9144000" cy="278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>
                <a:solidFill>
                  <a:prstClr val="black"/>
                </a:solidFill>
              </a:rPr>
              <a:t>A </a:t>
            </a:r>
            <a:r>
              <a:rPr lang="cs-CZ" sz="800" dirty="0" err="1" smtClean="0">
                <a:solidFill>
                  <a:prstClr val="black"/>
                </a:solidFill>
              </a:rPr>
              <a:t>global</a:t>
            </a:r>
            <a:r>
              <a:rPr lang="cs-CZ" sz="800" dirty="0" smtClean="0">
                <a:solidFill>
                  <a:prstClr val="black"/>
                </a:solidFill>
              </a:rPr>
              <a:t> </a:t>
            </a:r>
            <a:r>
              <a:rPr lang="cs-CZ" sz="800" dirty="0" err="1" smtClean="0">
                <a:solidFill>
                  <a:prstClr val="black"/>
                </a:solidFill>
              </a:rPr>
              <a:t>strategy</a:t>
            </a:r>
            <a:r>
              <a:rPr lang="cs-CZ" sz="800" dirty="0" smtClean="0">
                <a:solidFill>
                  <a:prstClr val="black"/>
                </a:solidFill>
              </a:rPr>
              <a:t> to </a:t>
            </a:r>
            <a:r>
              <a:rPr lang="cs-CZ" sz="800" dirty="0" err="1" smtClean="0">
                <a:solidFill>
                  <a:prstClr val="black"/>
                </a:solidFill>
              </a:rPr>
              <a:t>Eliminate</a:t>
            </a:r>
            <a:r>
              <a:rPr lang="cs-CZ" sz="800" dirty="0" smtClean="0">
                <a:solidFill>
                  <a:prstClr val="black"/>
                </a:solidFill>
              </a:rPr>
              <a:t> </a:t>
            </a:r>
            <a:r>
              <a:rPr lang="cs-CZ" sz="800" dirty="0" err="1" smtClean="0">
                <a:solidFill>
                  <a:prstClr val="black"/>
                </a:solidFill>
              </a:rPr>
              <a:t>Yellow</a:t>
            </a:r>
            <a:r>
              <a:rPr lang="cs-CZ" sz="800" dirty="0" smtClean="0">
                <a:solidFill>
                  <a:prstClr val="black"/>
                </a:solidFill>
              </a:rPr>
              <a:t> </a:t>
            </a:r>
            <a:r>
              <a:rPr lang="cs-CZ" sz="800" dirty="0" err="1" smtClean="0">
                <a:solidFill>
                  <a:prstClr val="black"/>
                </a:solidFill>
              </a:rPr>
              <a:t>fever</a:t>
            </a:r>
            <a:r>
              <a:rPr lang="cs-CZ" sz="800" dirty="0" smtClean="0">
                <a:solidFill>
                  <a:prstClr val="black"/>
                </a:solidFill>
              </a:rPr>
              <a:t> </a:t>
            </a:r>
            <a:r>
              <a:rPr lang="cs-CZ" sz="800" dirty="0" err="1" smtClean="0">
                <a:solidFill>
                  <a:prstClr val="black"/>
                </a:solidFill>
              </a:rPr>
              <a:t>Epidemics</a:t>
            </a:r>
            <a:r>
              <a:rPr lang="cs-CZ" sz="800" dirty="0" smtClean="0">
                <a:solidFill>
                  <a:prstClr val="black"/>
                </a:solidFill>
              </a:rPr>
              <a:t> (EYE) 2017-2026. WHO 2018. ISBN 978-92-4-151366-1. </a:t>
            </a:r>
            <a:r>
              <a:rPr lang="cs-CZ" sz="800" dirty="0" err="1">
                <a:solidFill>
                  <a:prstClr val="black"/>
                </a:solidFill>
              </a:rPr>
              <a:t>Bryant</a:t>
            </a:r>
            <a:r>
              <a:rPr lang="cs-CZ" sz="800" dirty="0">
                <a:solidFill>
                  <a:prstClr val="black"/>
                </a:solidFill>
              </a:rPr>
              <a:t> JE. </a:t>
            </a:r>
            <a:r>
              <a:rPr lang="cs-CZ" sz="800" dirty="0" err="1">
                <a:solidFill>
                  <a:prstClr val="black"/>
                </a:solidFill>
              </a:rPr>
              <a:t>Out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of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Africa</a:t>
            </a:r>
            <a:r>
              <a:rPr lang="cs-CZ" sz="800" dirty="0">
                <a:solidFill>
                  <a:prstClr val="black"/>
                </a:solidFill>
              </a:rPr>
              <a:t>. </a:t>
            </a:r>
            <a:r>
              <a:rPr lang="cs-CZ" sz="800" dirty="0" smtClean="0">
                <a:solidFill>
                  <a:prstClr val="black"/>
                </a:solidFill>
              </a:rPr>
              <a:t>www.ncbi.nlm.nih.gov/pmc/articles/PMC1868956</a:t>
            </a:r>
          </a:p>
          <a:p>
            <a:r>
              <a:rPr lang="cs-CZ" sz="800" dirty="0">
                <a:solidFill>
                  <a:schemeClr val="tx1"/>
                </a:solidFill>
              </a:rPr>
              <a:t>www.who.int/mediacentre/factsheets/fs100/en/</a:t>
            </a:r>
          </a:p>
          <a:p>
            <a:endParaRPr lang="cs-CZ" sz="800" dirty="0">
              <a:solidFill>
                <a:prstClr val="black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Rozšíření žluté zimnice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2000" b="1" dirty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9604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1764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4941168"/>
            <a:ext cx="9144000" cy="193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b="1" dirty="0" smtClean="0">
                <a:solidFill>
                  <a:prstClr val="black"/>
                </a:solidFill>
              </a:rPr>
              <a:t>WHO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Od r. 1980 – celosvětově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↑ počet onemocnění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200 000 hlášených případů/rok (reálně 10 – 250x více)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ea typeface="Tahoma"/>
                <a:cs typeface="Tahoma"/>
              </a:rPr>
              <a:t>˃ 60 000 úmrtí/rok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ea typeface="Tahoma"/>
                <a:cs typeface="Tahoma"/>
              </a:rPr>
              <a:t>90 % z celkového počtu případů – africký kontinent (</a:t>
            </a:r>
            <a:r>
              <a:rPr lang="cs-CZ" dirty="0" smtClean="0">
                <a:solidFill>
                  <a:prstClr val="black"/>
                </a:solidFill>
                <a:latin typeface="Calibri"/>
                <a:ea typeface="Tahoma"/>
                <a:cs typeface="Tahoma"/>
              </a:rPr>
              <a:t>↑počet obyvatel v městských aglomeracích + ↑ %infikovaných komárů + ↓ míra </a:t>
            </a:r>
            <a:r>
              <a:rPr lang="cs-CZ" dirty="0" err="1" smtClean="0">
                <a:solidFill>
                  <a:prstClr val="black"/>
                </a:solidFill>
                <a:latin typeface="Calibri"/>
                <a:ea typeface="Tahoma"/>
                <a:cs typeface="Tahoma"/>
              </a:rPr>
              <a:t>proočkovanosti</a:t>
            </a:r>
            <a:r>
              <a:rPr lang="cs-CZ" dirty="0" smtClean="0">
                <a:solidFill>
                  <a:prstClr val="black"/>
                </a:solidFill>
                <a:latin typeface="Calibri"/>
                <a:ea typeface="Tahoma"/>
                <a:cs typeface="Tahoma"/>
              </a:rPr>
              <a:t>)</a:t>
            </a:r>
            <a:endParaRPr lang="cs-CZ" dirty="0" smtClean="0">
              <a:solidFill>
                <a:prstClr val="black"/>
              </a:solidFill>
            </a:endParaRPr>
          </a:p>
          <a:p>
            <a:pPr lvl="1"/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3491880" y="3140968"/>
            <a:ext cx="266429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-22460" y="6597352"/>
            <a:ext cx="9144000" cy="278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800" dirty="0" smtClean="0">
                <a:solidFill>
                  <a:schemeClr val="tx1"/>
                </a:solidFill>
              </a:rPr>
              <a:t>A </a:t>
            </a:r>
            <a:r>
              <a:rPr lang="cs-CZ" sz="800" dirty="0" err="1" smtClean="0">
                <a:solidFill>
                  <a:schemeClr val="tx1"/>
                </a:solidFill>
              </a:rPr>
              <a:t>global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strategy</a:t>
            </a:r>
            <a:r>
              <a:rPr lang="cs-CZ" sz="800" dirty="0" smtClean="0">
                <a:solidFill>
                  <a:schemeClr val="tx1"/>
                </a:solidFill>
              </a:rPr>
              <a:t> to </a:t>
            </a:r>
            <a:r>
              <a:rPr lang="cs-CZ" sz="800" dirty="0" err="1" smtClean="0">
                <a:solidFill>
                  <a:schemeClr val="tx1"/>
                </a:solidFill>
              </a:rPr>
              <a:t>Eliminate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Yellow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fever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Epidemics</a:t>
            </a:r>
            <a:r>
              <a:rPr lang="cs-CZ" sz="800" dirty="0" smtClean="0">
                <a:solidFill>
                  <a:schemeClr val="tx1"/>
                </a:solidFill>
              </a:rPr>
              <a:t> (EYE) 2017-2026. WHO 2018. ISBN 978-92-4-151366-1. </a:t>
            </a:r>
            <a:r>
              <a:rPr lang="cs-CZ" sz="800" dirty="0" err="1">
                <a:solidFill>
                  <a:prstClr val="black"/>
                </a:solidFill>
              </a:rPr>
              <a:t>Bryant</a:t>
            </a:r>
            <a:r>
              <a:rPr lang="cs-CZ" sz="800" dirty="0">
                <a:solidFill>
                  <a:prstClr val="black"/>
                </a:solidFill>
              </a:rPr>
              <a:t> JE. </a:t>
            </a:r>
            <a:r>
              <a:rPr lang="cs-CZ" sz="800" dirty="0" err="1">
                <a:solidFill>
                  <a:prstClr val="black"/>
                </a:solidFill>
              </a:rPr>
              <a:t>Out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of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Africa</a:t>
            </a:r>
            <a:r>
              <a:rPr lang="cs-CZ" sz="800" dirty="0">
                <a:solidFill>
                  <a:prstClr val="black"/>
                </a:solidFill>
              </a:rPr>
              <a:t>. </a:t>
            </a:r>
            <a:r>
              <a:rPr lang="cs-CZ" sz="800" dirty="0" smtClean="0">
                <a:solidFill>
                  <a:prstClr val="black"/>
                </a:solidFill>
              </a:rPr>
              <a:t>www.ncbi.nlm.nih.gov/pmc/articles/PMC1868956</a:t>
            </a:r>
            <a:endParaRPr lang="cs-CZ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 smtClean="0"/>
              <a:t>Potenciál pandemického šíření žluté zimnice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schemeClr val="tx1"/>
                </a:solidFill>
              </a:rPr>
              <a:t>A </a:t>
            </a:r>
            <a:r>
              <a:rPr lang="cs-CZ" sz="1000" dirty="0" err="1" smtClean="0">
                <a:solidFill>
                  <a:schemeClr val="tx1"/>
                </a:solidFill>
              </a:rPr>
              <a:t>global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strategy</a:t>
            </a:r>
            <a:r>
              <a:rPr lang="cs-CZ" sz="1000" dirty="0" smtClean="0">
                <a:solidFill>
                  <a:schemeClr val="tx1"/>
                </a:solidFill>
              </a:rPr>
              <a:t> to </a:t>
            </a:r>
            <a:r>
              <a:rPr lang="cs-CZ" sz="1000" dirty="0" err="1" smtClean="0">
                <a:solidFill>
                  <a:schemeClr val="tx1"/>
                </a:solidFill>
              </a:rPr>
              <a:t>Eliminate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Yellow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fever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Epidemics</a:t>
            </a:r>
            <a:r>
              <a:rPr lang="cs-CZ" sz="1000" dirty="0" smtClean="0">
                <a:solidFill>
                  <a:schemeClr val="tx1"/>
                </a:solidFill>
              </a:rPr>
              <a:t> (EYE) 2017-2026. WHO 2018. ISBN 978-92-4-151366-1.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005064"/>
            <a:ext cx="1440160" cy="700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r. 2016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001081"/>
            <a:ext cx="6408712" cy="3704793"/>
          </a:xfrm>
        </p:spPr>
      </p:pic>
      <p:sp>
        <p:nvSpPr>
          <p:cNvPr id="4" name="Obdélník 3"/>
          <p:cNvSpPr/>
          <p:nvPr/>
        </p:nvSpPr>
        <p:spPr>
          <a:xfrm>
            <a:off x="179512" y="4653136"/>
            <a:ext cx="89644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Velké ohnisko onemocnění </a:t>
            </a:r>
            <a:r>
              <a:rPr lang="cs-CZ" b="1" dirty="0" smtClean="0">
                <a:solidFill>
                  <a:schemeClr val="tx1"/>
                </a:solidFill>
              </a:rPr>
              <a:t>v </a:t>
            </a:r>
            <a:r>
              <a:rPr lang="cs-CZ" b="1" dirty="0">
                <a:solidFill>
                  <a:schemeClr val="tx1"/>
                </a:solidFill>
              </a:rPr>
              <a:t>L</a:t>
            </a:r>
            <a:r>
              <a:rPr lang="cs-CZ" b="1" dirty="0" smtClean="0">
                <a:solidFill>
                  <a:schemeClr val="tx1"/>
                </a:solidFill>
              </a:rPr>
              <a:t>uandě v Angole </a:t>
            </a:r>
            <a:r>
              <a:rPr lang="cs-CZ" b="1" dirty="0" smtClean="0">
                <a:solidFill>
                  <a:schemeClr val="tx1"/>
                </a:solidFill>
                <a:latin typeface="Calibri"/>
              </a:rPr>
              <a:t>→</a:t>
            </a:r>
            <a:r>
              <a:rPr lang="cs-CZ" b="1" dirty="0" smtClean="0">
                <a:solidFill>
                  <a:schemeClr val="tx1"/>
                </a:solidFill>
              </a:rPr>
              <a:t> šíření do Kinshasy (DRK) a do Číny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první výskyt nemoci v Asii) </a:t>
            </a:r>
            <a:r>
              <a:rPr lang="cs-CZ" dirty="0" smtClean="0">
                <a:solidFill>
                  <a:schemeClr val="tx1"/>
                </a:solidFill>
              </a:rPr>
              <a:t>- 11 případů nemoci u čínských dělníků, kteří se vrátili z Angoly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Reálné nebezpečí rychlého šíření v Asii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Letecky, prostřednictvím neimunizovaných cestujících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 r. 2016 v Číně nedošlo k dalšímu šíření – teploty ovzduší byly nižší, než jsou nutné pro aktivitu vektoru – komára </a:t>
            </a:r>
            <a:r>
              <a:rPr lang="cs-CZ" i="1" dirty="0" err="1">
                <a:solidFill>
                  <a:schemeClr val="tx1"/>
                </a:solidFill>
              </a:rPr>
              <a:t>Ae</a:t>
            </a:r>
            <a:r>
              <a:rPr lang="cs-CZ" i="1" dirty="0">
                <a:solidFill>
                  <a:schemeClr val="tx1"/>
                </a:solidFill>
              </a:rPr>
              <a:t>. </a:t>
            </a:r>
            <a:r>
              <a:rPr lang="cs-CZ" i="1" dirty="0" err="1">
                <a:solidFill>
                  <a:schemeClr val="tx1"/>
                </a:solidFill>
              </a:rPr>
              <a:t>aegyptii</a:t>
            </a:r>
            <a:r>
              <a:rPr lang="cs-CZ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2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 smtClean="0"/>
              <a:t>Potenciál pandemického šíření žluté zimnice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4509120"/>
            <a:ext cx="8964488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Nepřítomnost přirozené imunity u asijské populace + vysoká hustota osídlení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= faktory, které významně přispívají k rychlému šíření infekce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Asie (2 miliardy lidí) = přirozené prostředí a široká distribuce </a:t>
            </a:r>
            <a:r>
              <a:rPr lang="cs-CZ" i="1" dirty="0" err="1">
                <a:solidFill>
                  <a:schemeClr val="tx1"/>
                </a:solidFill>
              </a:rPr>
              <a:t>Ae</a:t>
            </a:r>
            <a:r>
              <a:rPr lang="cs-CZ" i="1" dirty="0">
                <a:solidFill>
                  <a:schemeClr val="tx1"/>
                </a:solidFill>
              </a:rPr>
              <a:t>. </a:t>
            </a:r>
            <a:r>
              <a:rPr lang="cs-CZ" i="1" dirty="0" err="1">
                <a:solidFill>
                  <a:schemeClr val="tx1"/>
                </a:solidFill>
              </a:rPr>
              <a:t>aegypti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(komár – přenašeč – adaptován na městské prostředí, saje infikovanou krev od nakaženého člověka a infikuje další lidi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i="1" dirty="0" smtClean="0">
              <a:solidFill>
                <a:schemeClr val="tx1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Jasný potenciální možnosti šíření nemoci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schemeClr val="tx1"/>
                </a:solidFill>
              </a:rPr>
              <a:t>A </a:t>
            </a:r>
            <a:r>
              <a:rPr lang="cs-CZ" sz="1000" dirty="0" err="1" smtClean="0">
                <a:solidFill>
                  <a:schemeClr val="tx1"/>
                </a:solidFill>
              </a:rPr>
              <a:t>global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strategy</a:t>
            </a:r>
            <a:r>
              <a:rPr lang="cs-CZ" sz="1000" dirty="0" smtClean="0">
                <a:solidFill>
                  <a:schemeClr val="tx1"/>
                </a:solidFill>
              </a:rPr>
              <a:t> to </a:t>
            </a:r>
            <a:r>
              <a:rPr lang="cs-CZ" sz="1000" dirty="0" err="1" smtClean="0">
                <a:solidFill>
                  <a:schemeClr val="tx1"/>
                </a:solidFill>
              </a:rPr>
              <a:t>Eliminate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Yellow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fever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 err="1" smtClean="0">
                <a:solidFill>
                  <a:schemeClr val="tx1"/>
                </a:solidFill>
              </a:rPr>
              <a:t>Epidemics</a:t>
            </a:r>
            <a:r>
              <a:rPr lang="cs-CZ" sz="1000" dirty="0" smtClean="0">
                <a:solidFill>
                  <a:schemeClr val="tx1"/>
                </a:solidFill>
              </a:rPr>
              <a:t> (EYE) 2017-2026. WHO 2018. ISBN 978-92-4-151366-1.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005064"/>
            <a:ext cx="1440160" cy="700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r. 2016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001081"/>
            <a:ext cx="6408712" cy="3704793"/>
          </a:xfrm>
        </p:spPr>
      </p:pic>
    </p:spTree>
    <p:extLst>
      <p:ext uri="{BB962C8B-B14F-4D97-AF65-F5344CB8AC3E}">
        <p14:creationId xmlns:p14="http://schemas.microsoft.com/office/powerpoint/2010/main" val="36612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Virus dengue </a:t>
            </a: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Původní rezervoár -  opice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b="1" dirty="0" smtClean="0"/>
              <a:t>Překonání mezidruhové bariéry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v Africe a JV Asii před 200-800 lety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alt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Celosvětové rozšíření – pol. 20. století - nákladní doprava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/>
              <a:t>První dokumentované epidemie:</a:t>
            </a:r>
          </a:p>
          <a:p>
            <a:pPr lvl="3"/>
            <a:r>
              <a:rPr lang="cs-CZ" altLang="cs-CZ" sz="1400" dirty="0"/>
              <a:t>R. 1779-1780 v Asie, Afrika, </a:t>
            </a:r>
            <a:r>
              <a:rPr lang="cs-CZ" altLang="cs-CZ" sz="1400" dirty="0" err="1"/>
              <a:t>Sev</a:t>
            </a:r>
            <a:r>
              <a:rPr lang="cs-CZ" altLang="cs-CZ" sz="1400" dirty="0"/>
              <a:t>. </a:t>
            </a:r>
            <a:r>
              <a:rPr lang="cs-CZ" altLang="cs-CZ" sz="1400" dirty="0" smtClean="0"/>
              <a:t>Amerika</a:t>
            </a:r>
            <a:endParaRPr lang="cs-CZ" altLang="cs-CZ" sz="1400" dirty="0">
              <a:sym typeface="Symbol" panose="05050102010706020507" pitchFamily="18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ym typeface="Symbol" panose="05050102010706020507" pitchFamily="18" charset="2"/>
              </a:rPr>
              <a:t>Velké epidemie – </a:t>
            </a:r>
            <a:r>
              <a:rPr lang="cs-CZ" altLang="cs-CZ" sz="2200" b="1" dirty="0" smtClean="0">
                <a:sym typeface="Symbol" panose="05050102010706020507" pitchFamily="18" charset="2"/>
              </a:rPr>
              <a:t>pandemie (</a:t>
            </a:r>
            <a:r>
              <a:rPr lang="cs-CZ" altLang="cs-CZ" sz="2200" dirty="0" smtClean="0">
                <a:sym typeface="Symbol" panose="05050102010706020507" pitchFamily="18" charset="2"/>
              </a:rPr>
              <a:t>10-40 let)</a:t>
            </a:r>
            <a:r>
              <a:rPr lang="cs-CZ" altLang="cs-CZ" sz="2200" dirty="0" smtClean="0"/>
              <a:t> </a:t>
            </a:r>
          </a:p>
          <a:p>
            <a:r>
              <a:rPr lang="cs-CZ" altLang="cs-CZ" sz="2000" dirty="0">
                <a:sym typeface="Symbol" panose="05050102010706020507" pitchFamily="18" charset="2"/>
              </a:rPr>
              <a:t>Během epidemie 40-70% místní populace infikováno během krátké doby</a:t>
            </a:r>
          </a:p>
          <a:p>
            <a:r>
              <a:rPr lang="cs-CZ" altLang="cs-CZ" sz="2000" dirty="0">
                <a:sym typeface="Symbol" panose="05050102010706020507" pitchFamily="18" charset="2"/>
              </a:rPr>
              <a:t>V </a:t>
            </a:r>
            <a:r>
              <a:rPr lang="cs-CZ" altLang="cs-CZ" sz="2000" dirty="0" err="1">
                <a:sym typeface="Symbol" panose="05050102010706020507" pitchFamily="18" charset="2"/>
              </a:rPr>
              <a:t>záp</a:t>
            </a:r>
            <a:r>
              <a:rPr lang="cs-CZ" altLang="cs-CZ" sz="2000" dirty="0">
                <a:sym typeface="Symbol" panose="05050102010706020507" pitchFamily="18" charset="2"/>
              </a:rPr>
              <a:t>. Evropě  </a:t>
            </a:r>
            <a:r>
              <a:rPr lang="cs-CZ" altLang="cs-CZ" sz="2000" dirty="0" err="1">
                <a:sym typeface="Symbol" panose="05050102010706020507" pitchFamily="18" charset="2"/>
              </a:rPr>
              <a:t>Sev</a:t>
            </a:r>
            <a:r>
              <a:rPr lang="cs-CZ" altLang="cs-CZ" sz="2000" dirty="0">
                <a:sym typeface="Symbol" panose="05050102010706020507" pitchFamily="18" charset="2"/>
              </a:rPr>
              <a:t>. Americe 2. nejčastější importované virové onemocnění</a:t>
            </a:r>
            <a:endParaRPr lang="cs-CZ" alt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 </a:t>
            </a:r>
            <a:endParaRPr lang="cs-CZ" altLang="cs-CZ" sz="2200" dirty="0"/>
          </a:p>
          <a:p>
            <a:pPr>
              <a:buFontTx/>
              <a:buNone/>
            </a:pPr>
            <a:endParaRPr lang="cs-CZ" altLang="cs-CZ" sz="2400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cs-CZ" altLang="cs-CZ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 smtClean="0"/>
              <a:t>Potenciál pandemického šíření žluté zimnice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4509120"/>
            <a:ext cx="8964488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Mnoho odborníků předpokládá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žlutá zimnice se rozšíří i na asijský kontinent </a:t>
            </a:r>
          </a:p>
          <a:p>
            <a:pPr lvl="2"/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     a bude místní (autochtonní) infekcí, </a:t>
            </a:r>
          </a:p>
          <a:p>
            <a:pPr lvl="2"/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     nikoli importovanou nákazou, jako v r. 2016.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endParaRPr lang="cs-CZ" sz="1000" dirty="0">
              <a:solidFill>
                <a:prstClr val="black"/>
              </a:solidFill>
            </a:endParaRPr>
          </a:p>
        </p:txBody>
      </p:sp>
      <p:pic>
        <p:nvPicPr>
          <p:cNvPr id="8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001081"/>
            <a:ext cx="6408712" cy="3704793"/>
          </a:xfrm>
        </p:spPr>
      </p:pic>
    </p:spTree>
    <p:extLst>
      <p:ext uri="{BB962C8B-B14F-4D97-AF65-F5344CB8AC3E}">
        <p14:creationId xmlns:p14="http://schemas.microsoft.com/office/powerpoint/2010/main" val="27163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Globální strategie k eliminaci šíření žluté zimnice 2017 - 2026</a:t>
            </a:r>
            <a:endParaRPr lang="cs-CZ" sz="32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60851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200" dirty="0" smtClean="0">
                <a:solidFill>
                  <a:prstClr val="black"/>
                </a:solidFill>
              </a:rPr>
              <a:t>WHO a více než 50 různých institucí a organizací v reakci na epidemii v Angole 2016 a případy zavlečení nemoci do Číny</a:t>
            </a:r>
          </a:p>
          <a:p>
            <a:pPr lvl="0"/>
            <a:r>
              <a:rPr lang="cs-CZ" sz="2200" dirty="0" smtClean="0">
                <a:solidFill>
                  <a:prstClr val="black"/>
                </a:solidFill>
              </a:rPr>
              <a:t>Strategie zahrnuje </a:t>
            </a:r>
            <a:r>
              <a:rPr lang="cs-CZ" sz="2200" b="1" dirty="0" smtClean="0">
                <a:solidFill>
                  <a:srgbClr val="C00000"/>
                </a:solidFill>
              </a:rPr>
              <a:t>programy prevence, detekce a léčby žluté zimnice</a:t>
            </a:r>
          </a:p>
          <a:p>
            <a:pPr marL="0" lvl="0" indent="0">
              <a:buNone/>
            </a:pPr>
            <a:endParaRPr lang="cs-CZ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Cíl </a:t>
            </a:r>
            <a:r>
              <a:rPr lang="cs-CZ" sz="2200" dirty="0">
                <a:solidFill>
                  <a:prstClr val="black"/>
                </a:solidFill>
              </a:rPr>
              <a:t>programu </a:t>
            </a:r>
            <a:endParaRPr lang="cs-CZ" sz="2200" dirty="0" smtClean="0">
              <a:solidFill>
                <a:prstClr val="black"/>
              </a:solidFill>
            </a:endParaRPr>
          </a:p>
          <a:p>
            <a:r>
              <a:rPr lang="cs-CZ" sz="2200" dirty="0" smtClean="0">
                <a:solidFill>
                  <a:prstClr val="black"/>
                </a:solidFill>
              </a:rPr>
              <a:t>Zaměřen na endemické země Afriky, </a:t>
            </a:r>
            <a:r>
              <a:rPr lang="cs-CZ" sz="2200" dirty="0">
                <a:solidFill>
                  <a:prstClr val="black"/>
                </a:solidFill>
              </a:rPr>
              <a:t>l</a:t>
            </a:r>
            <a:r>
              <a:rPr lang="cs-CZ" sz="2200" dirty="0" smtClean="0">
                <a:solidFill>
                  <a:prstClr val="black"/>
                </a:solidFill>
              </a:rPr>
              <a:t>atinské Ameriky a Karibiku</a:t>
            </a:r>
          </a:p>
          <a:p>
            <a:pPr lvl="0"/>
            <a:r>
              <a:rPr lang="cs-CZ" sz="2200" dirty="0">
                <a:solidFill>
                  <a:prstClr val="black"/>
                </a:solidFill>
              </a:rPr>
              <a:t>Strategie by měla omezit riziko šíření infekce ochranou místních obyvatel a ochranou cestovatelů, kteří by infekci mohli </a:t>
            </a:r>
            <a:r>
              <a:rPr lang="cs-CZ" sz="2200" dirty="0" smtClean="0">
                <a:solidFill>
                  <a:prstClr val="black"/>
                </a:solidFill>
              </a:rPr>
              <a:t>šířit.</a:t>
            </a:r>
            <a:endParaRPr lang="cs-CZ" sz="2200" dirty="0">
              <a:solidFill>
                <a:prstClr val="black"/>
              </a:solidFill>
            </a:endParaRPr>
          </a:p>
          <a:p>
            <a:pPr lvl="0"/>
            <a:r>
              <a:rPr lang="cs-CZ" sz="2200" dirty="0" smtClean="0">
                <a:solidFill>
                  <a:prstClr val="black"/>
                </a:solidFill>
              </a:rPr>
              <a:t>Minimalizovat nemocnost, úmrtnost,       a zabránit postižení veřejného zdravotnictví, stejně tak ekonomického    a sociálního rozvoje, který je epidemiemi významně ovlivněn.</a:t>
            </a:r>
            <a:endParaRPr lang="cs-CZ" sz="2200" dirty="0">
              <a:solidFill>
                <a:prstClr val="black"/>
              </a:solidFill>
            </a:endParaRPr>
          </a:p>
          <a:p>
            <a:pPr lvl="0"/>
            <a:endParaRPr lang="cs-CZ" sz="22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444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Dokumenty\presentace\medici\obrázky scan1\žlutá zimnice-epidemiolo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-15938"/>
            <a:ext cx="6167606" cy="685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41325" y="955675"/>
            <a:ext cx="186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2400">
                <a:solidFill>
                  <a:schemeClr val="bg1"/>
                </a:solidFill>
                <a:latin typeface="Times New Roman" charset="0"/>
              </a:rPr>
              <a:t>Žlutá zimnice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schemeClr val="tx1"/>
                </a:solidFill>
              </a:rPr>
              <a:t>https://www.uptodate.com/contents/yellow-fever</a:t>
            </a:r>
          </a:p>
        </p:txBody>
      </p:sp>
      <p:sp>
        <p:nvSpPr>
          <p:cNvPr id="2" name="Obdélník 1"/>
          <p:cNvSpPr/>
          <p:nvPr/>
        </p:nvSpPr>
        <p:spPr>
          <a:xfrm>
            <a:off x="5012432" y="0"/>
            <a:ext cx="4131568" cy="2975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tx1"/>
                </a:solidFill>
              </a:rPr>
              <a:t>Primární přenos </a:t>
            </a:r>
            <a:r>
              <a:rPr lang="cs-CZ" dirty="0" smtClean="0">
                <a:solidFill>
                  <a:schemeClr val="tx1"/>
                </a:solidFill>
              </a:rPr>
              <a:t>mezi primáty (různé druhy </a:t>
            </a:r>
            <a:r>
              <a:rPr lang="cs-CZ" i="1" dirty="0" err="1" smtClean="0">
                <a:solidFill>
                  <a:schemeClr val="tx1"/>
                </a:solidFill>
              </a:rPr>
              <a:t>Aedes</a:t>
            </a:r>
            <a:r>
              <a:rPr lang="cs-CZ" dirty="0" smtClean="0">
                <a:solidFill>
                  <a:schemeClr val="tx1"/>
                </a:solidFill>
              </a:rPr>
              <a:t>); u některých druhů opic – onemocnění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Opice - rezervoár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Tento způsob přenosu nemůže být eradikován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3716288" y="2060848"/>
            <a:ext cx="5580112" cy="120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2. Džunglová forma </a:t>
            </a:r>
            <a:r>
              <a:rPr lang="cs-CZ" dirty="0" smtClean="0">
                <a:solidFill>
                  <a:schemeClr val="tx1"/>
                </a:solidFill>
              </a:rPr>
              <a:t>= příležitostný přenos z primáta na člověka (jinými druhy komárů) – lesní dělníci, turisté…</a:t>
            </a:r>
            <a:r>
              <a:rPr lang="cs-CZ" dirty="0" smtClean="0">
                <a:solidFill>
                  <a:schemeClr val="tx1"/>
                </a:solidFill>
                <a:latin typeface="Calibri"/>
              </a:rPr>
              <a:t>→ zavlečení infekce do městské aglomerace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56176" y="3263279"/>
            <a:ext cx="2987824" cy="3579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3. a 4. městský cyklus (městská forma) - </a:t>
            </a:r>
            <a:r>
              <a:rPr lang="cs-CZ" dirty="0" smtClean="0">
                <a:solidFill>
                  <a:schemeClr val="tx1"/>
                </a:solidFill>
              </a:rPr>
              <a:t>vázán na přítomnost adaptovaného </a:t>
            </a:r>
            <a:r>
              <a:rPr lang="cs-CZ" i="1" dirty="0" err="1" smtClean="0">
                <a:solidFill>
                  <a:schemeClr val="tx1"/>
                </a:solidFill>
              </a:rPr>
              <a:t>Ae</a:t>
            </a:r>
            <a:r>
              <a:rPr lang="cs-CZ" i="1" dirty="0" smtClean="0">
                <a:solidFill>
                  <a:schemeClr val="tx1"/>
                </a:solidFill>
              </a:rPr>
              <a:t>. </a:t>
            </a:r>
            <a:r>
              <a:rPr lang="cs-CZ" i="1" dirty="0" err="1">
                <a:solidFill>
                  <a:schemeClr val="tx1"/>
                </a:solidFill>
              </a:rPr>
              <a:t>a</a:t>
            </a:r>
            <a:r>
              <a:rPr lang="cs-CZ" i="1" dirty="0" err="1" smtClean="0">
                <a:solidFill>
                  <a:schemeClr val="tx1"/>
                </a:solidFill>
              </a:rPr>
              <a:t>egypti</a:t>
            </a:r>
            <a:r>
              <a:rPr lang="cs-CZ" dirty="0" smtClean="0">
                <a:solidFill>
                  <a:schemeClr val="tx1"/>
                </a:solidFill>
              </a:rPr>
              <a:t> (přenos také horečky dengue, zika a </a:t>
            </a:r>
            <a:r>
              <a:rPr lang="cs-CZ" dirty="0" err="1">
                <a:solidFill>
                  <a:schemeClr val="tx1"/>
                </a:solidFill>
              </a:rPr>
              <a:t>c</a:t>
            </a:r>
            <a:r>
              <a:rPr lang="cs-CZ" dirty="0" err="1" smtClean="0">
                <a:solidFill>
                  <a:schemeClr val="tx1"/>
                </a:solidFill>
              </a:rPr>
              <a:t>hikungunya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Infikovaný člověk - rezervoár</a:t>
            </a:r>
          </a:p>
          <a:p>
            <a:endParaRPr lang="cs-CZ" sz="800" dirty="0" smtClean="0">
              <a:solidFill>
                <a:schemeClr val="tx1"/>
              </a:solidFill>
            </a:endParaRPr>
          </a:p>
          <a:p>
            <a:r>
              <a:rPr lang="cs-CZ" b="1" dirty="0" err="1" smtClean="0">
                <a:solidFill>
                  <a:schemeClr val="tx1"/>
                </a:solidFill>
              </a:rPr>
              <a:t>Transovariální</a:t>
            </a:r>
            <a:r>
              <a:rPr lang="cs-CZ" b="1" dirty="0" smtClean="0">
                <a:solidFill>
                  <a:schemeClr val="tx1"/>
                </a:solidFill>
              </a:rPr>
              <a:t> přenos </a:t>
            </a:r>
            <a:r>
              <a:rPr lang="cs-CZ" dirty="0" smtClean="0">
                <a:solidFill>
                  <a:schemeClr val="tx1"/>
                </a:solidFill>
              </a:rPr>
              <a:t>viru ze samičky komára na vajíčka (líhnoucí se v blízkosti obydlí – stojaté vody) – urychluje šíření infekce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Přenos infekce 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51920" y="1407056"/>
            <a:ext cx="4896544" cy="4470216"/>
          </a:xfrm>
        </p:spPr>
        <p:txBody>
          <a:bodyPr>
            <a:normAutofit/>
          </a:bodyPr>
          <a:lstStyle/>
          <a:p>
            <a:pPr marL="628650" indent="-457200">
              <a:buFont typeface="+mj-lt"/>
              <a:buAutoNum type="arabicPeriod"/>
            </a:pPr>
            <a:r>
              <a:rPr lang="cs-CZ" altLang="cs-CZ" sz="2400" b="1" dirty="0">
                <a:solidFill>
                  <a:srgbClr val="C00000"/>
                </a:solidFill>
                <a:cs typeface="Tahoma" pitchFamily="34" charset="0"/>
              </a:rPr>
              <a:t>Přenos na člověka při sání komára</a:t>
            </a:r>
            <a:r>
              <a:rPr lang="cs-CZ" altLang="cs-CZ" sz="2400" dirty="0">
                <a:cs typeface="Tahoma" pitchFamily="34" charset="0"/>
              </a:rPr>
              <a:t> z jeho slinných </a:t>
            </a:r>
            <a:r>
              <a:rPr lang="cs-CZ" altLang="cs-CZ" sz="2400" dirty="0" smtClean="0">
                <a:cs typeface="Tahoma" pitchFamily="34" charset="0"/>
              </a:rPr>
              <a:t>žláz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Samička komára inokuluje 1000 – 100 000 virových partikulí intradermálně během sání krve infikovaného </a:t>
            </a:r>
            <a:r>
              <a:rPr lang="cs-CZ" sz="2000" dirty="0" smtClean="0"/>
              <a:t>člověka</a:t>
            </a:r>
          </a:p>
          <a:p>
            <a:pPr marL="628650" indent="-457200">
              <a:buFont typeface="+mj-lt"/>
              <a:buAutoNum type="arabicPeriod" startAt="2"/>
            </a:pPr>
            <a:r>
              <a:rPr lang="cs-CZ" altLang="cs-CZ" sz="2400" b="1" dirty="0" err="1" smtClean="0">
                <a:solidFill>
                  <a:srgbClr val="C00000"/>
                </a:solidFill>
                <a:cs typeface="Tahoma" pitchFamily="34" charset="0"/>
              </a:rPr>
              <a:t>Nozokomiální</a:t>
            </a:r>
            <a:r>
              <a:rPr lang="cs-CZ" altLang="cs-CZ" sz="2400" b="1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cs-CZ" altLang="cs-CZ" sz="2400" b="1" dirty="0">
                <a:solidFill>
                  <a:srgbClr val="C00000"/>
                </a:solidFill>
                <a:cs typeface="Tahoma" pitchFamily="34" charset="0"/>
              </a:rPr>
              <a:t>přenos kontaminovanou injekční stříkačkou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Tahoma" pitchFamily="34" charset="0"/>
              </a:rPr>
              <a:t>Přímé šíření z člověka na člověka nebylo prokázáno</a:t>
            </a:r>
          </a:p>
          <a:p>
            <a:pPr marL="0" indent="0">
              <a:buNone/>
            </a:pPr>
            <a:endParaRPr lang="cs-CZ" sz="2000" dirty="0">
              <a:latin typeface="Calibri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schemeClr val="tx1"/>
                </a:solidFill>
              </a:rPr>
              <a:t>https://www.uptodate.com/contents/yellow-fever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" y="1700808"/>
            <a:ext cx="409213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5589240"/>
            <a:ext cx="8964488" cy="109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1912" y="5445224"/>
            <a:ext cx="8964488" cy="109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Přesná </a:t>
            </a:r>
            <a:r>
              <a:rPr lang="cs-CZ" sz="2000" dirty="0" err="1" smtClean="0">
                <a:solidFill>
                  <a:schemeClr val="tx1"/>
                </a:solidFill>
              </a:rPr>
              <a:t>patogeneza</a:t>
            </a:r>
            <a:r>
              <a:rPr lang="cs-CZ" sz="2000" dirty="0" smtClean="0">
                <a:solidFill>
                  <a:schemeClr val="tx1"/>
                </a:solidFill>
              </a:rPr>
              <a:t> nemoci a chování viru v </a:t>
            </a:r>
            <a:r>
              <a:rPr lang="cs-CZ" sz="2000" dirty="0" err="1" smtClean="0">
                <a:solidFill>
                  <a:schemeClr val="tx1"/>
                </a:solidFill>
              </a:rPr>
              <a:t>bb</a:t>
            </a:r>
            <a:r>
              <a:rPr lang="cs-CZ" sz="2000" dirty="0" smtClean="0">
                <a:solidFill>
                  <a:schemeClr val="tx1"/>
                </a:solidFill>
              </a:rPr>
              <a:t>. lidského organizmu není známa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Přenos infekce 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412776"/>
            <a:ext cx="5220072" cy="4470216"/>
          </a:xfrm>
        </p:spPr>
        <p:txBody>
          <a:bodyPr>
            <a:noAutofit/>
          </a:bodyPr>
          <a:lstStyle/>
          <a:p>
            <a:r>
              <a:rPr lang="cs-CZ" sz="2400" dirty="0" smtClean="0"/>
              <a:t>Virus intradermálně 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/>
                <a:cs typeface="Times New Roman"/>
              </a:rPr>
              <a:t>       → </a:t>
            </a:r>
            <a:r>
              <a:rPr lang="cs-CZ" sz="2000" dirty="0"/>
              <a:t>l</a:t>
            </a:r>
            <a:r>
              <a:rPr lang="cs-CZ" sz="2000" dirty="0" smtClean="0"/>
              <a:t>ymfatickými </a:t>
            </a:r>
            <a:r>
              <a:rPr lang="cs-CZ" sz="2000" dirty="0"/>
              <a:t>cestami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>
                <a:latin typeface="Times New Roman"/>
                <a:cs typeface="Times New Roman"/>
              </a:rPr>
              <a:t>         → </a:t>
            </a:r>
            <a:r>
              <a:rPr lang="cs-CZ" sz="2000" dirty="0" smtClean="0"/>
              <a:t> </a:t>
            </a:r>
            <a:r>
              <a:rPr lang="cs-CZ" sz="2000" dirty="0" err="1"/>
              <a:t>reg</a:t>
            </a:r>
            <a:r>
              <a:rPr lang="cs-CZ" sz="2000" dirty="0"/>
              <a:t>. lymf. u</a:t>
            </a:r>
            <a:r>
              <a:rPr lang="cs-CZ" sz="2000" dirty="0" smtClean="0"/>
              <a:t>zlin a </a:t>
            </a:r>
            <a:r>
              <a:rPr lang="cs-CZ" sz="2000" dirty="0"/>
              <a:t>jiných </a:t>
            </a:r>
            <a:r>
              <a:rPr lang="cs-CZ" sz="2000" dirty="0" smtClean="0"/>
              <a:t>orgánů </a:t>
            </a:r>
            <a:r>
              <a:rPr lang="cs-CZ" sz="2000" dirty="0"/>
              <a:t>a tkání,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přestupuje do krevního </a:t>
            </a:r>
            <a:r>
              <a:rPr lang="cs-CZ" sz="2000" dirty="0"/>
              <a:t>řečiště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→ </a:t>
            </a:r>
            <a:r>
              <a:rPr lang="cs-CZ" sz="2400" b="1" dirty="0">
                <a:solidFill>
                  <a:srgbClr val="C00000"/>
                </a:solidFill>
              </a:rPr>
              <a:t>viremická fáze 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000" dirty="0"/>
              <a:t>         </a:t>
            </a:r>
            <a:r>
              <a:rPr lang="cs-CZ" sz="2000" dirty="0" smtClean="0"/>
              <a:t>       - diseminace </a:t>
            </a:r>
            <a:r>
              <a:rPr lang="cs-CZ" sz="2000" dirty="0"/>
              <a:t>do </a:t>
            </a:r>
            <a:r>
              <a:rPr lang="cs-CZ" sz="2000" dirty="0" smtClean="0"/>
              <a:t>různých orgánů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</a:t>
            </a:r>
            <a:r>
              <a:rPr lang="cs-CZ" sz="2000" dirty="0" smtClean="0"/>
              <a:t>- možnost </a:t>
            </a:r>
            <a:r>
              <a:rPr lang="cs-CZ" sz="2000" dirty="0"/>
              <a:t>přenosu infekce krev </a:t>
            </a:r>
          </a:p>
          <a:p>
            <a:pPr marL="0" indent="0">
              <a:buNone/>
            </a:pPr>
            <a:r>
              <a:rPr lang="cs-CZ" sz="2000" dirty="0"/>
              <a:t>                  sajícím </a:t>
            </a:r>
            <a:r>
              <a:rPr lang="cs-CZ" sz="2000" dirty="0" smtClean="0"/>
              <a:t>komárem</a:t>
            </a:r>
          </a:p>
          <a:p>
            <a:pPr marL="0" indent="0">
              <a:buNone/>
            </a:pPr>
            <a:endParaRPr lang="cs-CZ" sz="2000" dirty="0">
              <a:latin typeface="Calibri"/>
            </a:endParaRPr>
          </a:p>
          <a:p>
            <a:pPr marL="0" indent="0">
              <a:buNone/>
            </a:pPr>
            <a:r>
              <a:rPr lang="cs-CZ" sz="2400" dirty="0" smtClean="0">
                <a:latin typeface="Calibri"/>
              </a:rPr>
              <a:t> </a:t>
            </a:r>
            <a:r>
              <a:rPr lang="cs-CZ" sz="2400" dirty="0"/>
              <a:t>Nejintenzivnější replikace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– </a:t>
            </a:r>
            <a:r>
              <a:rPr lang="cs-CZ" sz="2400" dirty="0"/>
              <a:t>játra, lymfatické uzliny, slezina</a:t>
            </a:r>
          </a:p>
          <a:p>
            <a:pPr marL="0" indent="0">
              <a:buNone/>
            </a:pPr>
            <a:endParaRPr lang="cs-CZ" sz="2400" dirty="0">
              <a:latin typeface="Calibri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schemeClr val="tx1"/>
                </a:solidFill>
              </a:rPr>
              <a:t>https://www.uptodate.com/contents/yellow-fever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" y="1700808"/>
            <a:ext cx="409213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1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– klinická manifestace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prstClr val="black"/>
                </a:solidFill>
              </a:rPr>
              <a:t>https://www.uptodate.com/contents/yellow-fever</a:t>
            </a:r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860032" cy="4937760"/>
          </a:xfrm>
          <a:prstGeom prst="rect">
            <a:avLst/>
          </a:prstGeom>
        </p:spPr>
      </p:pic>
      <p:pic>
        <p:nvPicPr>
          <p:cNvPr id="501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809648"/>
            <a:ext cx="1008112" cy="22116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1187624" cy="221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20" y="5610843"/>
            <a:ext cx="10081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3809648"/>
            <a:ext cx="10081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70883"/>
            <a:ext cx="144016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6143"/>
            <a:ext cx="1008112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131840" y="1484784"/>
            <a:ext cx="172819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851920" y="3645023"/>
            <a:ext cx="1346448" cy="2505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619672" y="5970883"/>
            <a:ext cx="1835604" cy="554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0" y="1484784"/>
            <a:ext cx="1187624" cy="2283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93812" y="1586143"/>
            <a:ext cx="109786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89756" y="2996952"/>
            <a:ext cx="1004156" cy="117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962652" y="561084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5112568" cy="5127356"/>
          </a:xfrm>
        </p:spPr>
        <p:txBody>
          <a:bodyPr>
            <a:normAutofit/>
          </a:bodyPr>
          <a:lstStyle/>
          <a:p>
            <a:pPr marL="114300" lvl="1" indent="0">
              <a:buNone/>
            </a:pPr>
            <a:endParaRPr lang="cs-CZ" altLang="cs-CZ" sz="2200" dirty="0" smtClean="0">
              <a:cs typeface="Tahoma" pitchFamily="34" charset="0"/>
            </a:endParaRPr>
          </a:p>
          <a:p>
            <a:pPr marL="114300" lvl="1" indent="0">
              <a:buNone/>
            </a:pPr>
            <a:r>
              <a:rPr lang="cs-CZ" altLang="cs-CZ" sz="2200" dirty="0" smtClean="0">
                <a:cs typeface="Tahoma" pitchFamily="34" charset="0"/>
              </a:rPr>
              <a:t>Inkubace </a:t>
            </a:r>
            <a:endParaRPr lang="cs-CZ" altLang="cs-CZ" sz="2200" dirty="0">
              <a:cs typeface="Tahoma" pitchFamily="34" charset="0"/>
            </a:endParaRP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cs typeface="Tahoma" pitchFamily="34" charset="0"/>
              </a:rPr>
              <a:t>3 </a:t>
            </a:r>
            <a:r>
              <a:rPr lang="cs-CZ" altLang="cs-CZ" sz="2200" dirty="0">
                <a:cs typeface="Tahoma" pitchFamily="34" charset="0"/>
              </a:rPr>
              <a:t>– 6 dnů po píchnutí komárem </a:t>
            </a:r>
            <a:endParaRPr lang="cs-CZ" altLang="cs-CZ" sz="2200" dirty="0" smtClean="0">
              <a:cs typeface="Tahoma" pitchFamily="34" charset="0"/>
            </a:endParaRPr>
          </a:p>
          <a:p>
            <a:pPr marL="114300" lvl="1" indent="0">
              <a:buNone/>
            </a:pPr>
            <a:endParaRPr lang="cs-CZ" altLang="cs-CZ" sz="2200" b="1" dirty="0">
              <a:solidFill>
                <a:srgbClr val="C00000"/>
              </a:solidFill>
              <a:cs typeface="Tahoma" pitchFamily="34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cs-CZ" altLang="cs-CZ" sz="2200" b="1" dirty="0">
                <a:solidFill>
                  <a:srgbClr val="C00000"/>
                </a:solidFill>
                <a:cs typeface="Tahoma" pitchFamily="34" charset="0"/>
              </a:rPr>
              <a:t>Subklinická forma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Tahoma" pitchFamily="34" charset="0"/>
              </a:rPr>
              <a:t>Většina nakažených nemá </a:t>
            </a:r>
            <a:endParaRPr lang="cs-CZ" altLang="cs-CZ" sz="2000" dirty="0" smtClean="0">
              <a:cs typeface="Tahoma" pitchFamily="34" charset="0"/>
            </a:endParaRPr>
          </a:p>
          <a:p>
            <a:pPr marL="571500" lvl="1" indent="0">
              <a:buNone/>
            </a:pPr>
            <a:r>
              <a:rPr lang="cs-CZ" altLang="cs-CZ" sz="2000" dirty="0">
                <a:cs typeface="Tahoma" pitchFamily="34" charset="0"/>
              </a:rPr>
              <a:t> </a:t>
            </a:r>
            <a:r>
              <a:rPr lang="cs-CZ" altLang="cs-CZ" sz="2000" dirty="0" smtClean="0">
                <a:cs typeface="Tahoma" pitchFamily="34" charset="0"/>
              </a:rPr>
              <a:t>     žádné </a:t>
            </a:r>
            <a:r>
              <a:rPr lang="cs-CZ" altLang="cs-CZ" sz="2000" dirty="0">
                <a:cs typeface="Tahoma" pitchFamily="34" charset="0"/>
              </a:rPr>
              <a:t>nebo jen velmi </a:t>
            </a:r>
            <a:endParaRPr lang="cs-CZ" altLang="cs-CZ" sz="2000" dirty="0" smtClean="0">
              <a:cs typeface="Tahoma" pitchFamily="34" charset="0"/>
            </a:endParaRPr>
          </a:p>
          <a:p>
            <a:pPr marL="571500" lvl="1" indent="0">
              <a:buNone/>
            </a:pPr>
            <a:r>
              <a:rPr lang="cs-CZ" altLang="cs-CZ" sz="2000" dirty="0">
                <a:cs typeface="Tahoma" pitchFamily="34" charset="0"/>
              </a:rPr>
              <a:t> </a:t>
            </a:r>
            <a:r>
              <a:rPr lang="cs-CZ" altLang="cs-CZ" sz="2000" dirty="0" smtClean="0">
                <a:cs typeface="Tahoma" pitchFamily="34" charset="0"/>
              </a:rPr>
              <a:t>     nenápadné příznaky s pocity </a:t>
            </a:r>
          </a:p>
          <a:p>
            <a:pPr marL="571500" lvl="1" indent="0">
              <a:buNone/>
            </a:pPr>
            <a:r>
              <a:rPr lang="cs-CZ" altLang="cs-CZ" sz="2000" dirty="0">
                <a:cs typeface="Tahoma" pitchFamily="34" charset="0"/>
              </a:rPr>
              <a:t> </a:t>
            </a:r>
            <a:r>
              <a:rPr lang="cs-CZ" altLang="cs-CZ" sz="2000" dirty="0" smtClean="0">
                <a:cs typeface="Tahoma" pitchFamily="34" charset="0"/>
              </a:rPr>
              <a:t>     </a:t>
            </a:r>
            <a:r>
              <a:rPr lang="cs-CZ" altLang="cs-CZ" sz="2000" dirty="0" err="1" smtClean="0">
                <a:cs typeface="Tahoma" pitchFamily="34" charset="0"/>
              </a:rPr>
              <a:t>dekondice</a:t>
            </a:r>
            <a:r>
              <a:rPr lang="cs-CZ" altLang="cs-CZ" sz="2000" dirty="0" smtClean="0">
                <a:cs typeface="Tahoma" pitchFamily="34" charset="0"/>
              </a:rPr>
              <a:t> </a:t>
            </a:r>
            <a:endParaRPr lang="cs-CZ" altLang="cs-CZ" dirty="0">
              <a:cs typeface="Tahoma" pitchFamily="34" charset="0"/>
            </a:endParaRPr>
          </a:p>
          <a:p>
            <a:pPr marL="171450" indent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marL="457200" lvl="2" indent="-342900"/>
            <a:endParaRPr lang="cs-CZ" altLang="cs-CZ" dirty="0">
              <a:cs typeface="Tahoma" pitchFamily="34" charset="0"/>
            </a:endParaRP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  <a:p>
            <a:pPr marL="457200"/>
            <a:endParaRPr lang="cs-CZ" altLang="cs-CZ" sz="2000" dirty="0">
              <a:cs typeface="Tahom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1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– klinická manifestace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prstClr val="black"/>
                </a:solidFill>
              </a:rPr>
              <a:t>https://www.uptodate.com/contents/yellow-fever</a:t>
            </a:r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860032" cy="4937760"/>
          </a:xfrm>
          <a:prstGeom prst="rect">
            <a:avLst/>
          </a:prstGeom>
        </p:spPr>
      </p:pic>
      <p:pic>
        <p:nvPicPr>
          <p:cNvPr id="501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809648"/>
            <a:ext cx="1008112" cy="22116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1187624" cy="221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20" y="5610843"/>
            <a:ext cx="10081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3809648"/>
            <a:ext cx="10081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70883"/>
            <a:ext cx="144016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6143"/>
            <a:ext cx="1008112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131840" y="1484784"/>
            <a:ext cx="172819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851920" y="3645023"/>
            <a:ext cx="1346448" cy="2505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619672" y="5970883"/>
            <a:ext cx="1835604" cy="554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0" y="1484784"/>
            <a:ext cx="1187624" cy="2283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93812" y="1586143"/>
            <a:ext cx="109786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89756" y="2996952"/>
            <a:ext cx="1004156" cy="117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962652" y="561084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877052" y="1340768"/>
            <a:ext cx="5447476" cy="5343380"/>
          </a:xfrm>
        </p:spPr>
        <p:txBody>
          <a:bodyPr>
            <a:normAutofit/>
          </a:bodyPr>
          <a:lstStyle/>
          <a:p>
            <a:pPr marL="685800" indent="-514350">
              <a:buFont typeface="+mj-lt"/>
              <a:buAutoNum type="arabicPeriod" startAt="2"/>
            </a:pPr>
            <a:r>
              <a:rPr lang="cs-CZ" altLang="cs-CZ" sz="2200" b="1" dirty="0">
                <a:solidFill>
                  <a:srgbClr val="C00000"/>
                </a:solidFill>
                <a:cs typeface="Tahoma" pitchFamily="34" charset="0"/>
              </a:rPr>
              <a:t>Abortivní </a:t>
            </a:r>
            <a:r>
              <a:rPr lang="cs-CZ" altLang="cs-CZ" sz="2200" b="1" dirty="0" smtClean="0">
                <a:solidFill>
                  <a:srgbClr val="C00000"/>
                </a:solidFill>
                <a:cs typeface="Tahoma" pitchFamily="34" charset="0"/>
              </a:rPr>
              <a:t>forma</a:t>
            </a:r>
          </a:p>
          <a:p>
            <a:pPr marL="171450" indent="0">
              <a:buNone/>
            </a:pPr>
            <a:r>
              <a:rPr lang="cs-CZ" altLang="cs-CZ" sz="2200" dirty="0" smtClean="0">
                <a:cs typeface="Tahoma" pitchFamily="34" charset="0"/>
              </a:rPr>
              <a:t>         </a:t>
            </a:r>
            <a:r>
              <a:rPr lang="cs-CZ" altLang="cs-CZ" sz="2000" dirty="0" smtClean="0">
                <a:cs typeface="Tahoma" pitchFamily="34" charset="0"/>
              </a:rPr>
              <a:t>Nespecifické </a:t>
            </a:r>
            <a:r>
              <a:rPr lang="cs-CZ" altLang="cs-CZ" sz="2000" dirty="0">
                <a:cs typeface="Tahoma" pitchFamily="34" charset="0"/>
              </a:rPr>
              <a:t>horečnaté onemocnění </a:t>
            </a:r>
            <a:r>
              <a:rPr lang="cs-CZ" altLang="cs-CZ" sz="2000" dirty="0" smtClean="0">
                <a:cs typeface="Tahoma" pitchFamily="34" charset="0"/>
              </a:rPr>
              <a:t>   </a:t>
            </a:r>
          </a:p>
          <a:p>
            <a:pPr marL="171450" indent="0">
              <a:buNone/>
            </a:pPr>
            <a:r>
              <a:rPr lang="cs-CZ" altLang="cs-CZ" sz="2000" dirty="0">
                <a:cs typeface="Tahoma" pitchFamily="34" charset="0"/>
              </a:rPr>
              <a:t> </a:t>
            </a:r>
            <a:r>
              <a:rPr lang="cs-CZ" altLang="cs-CZ" sz="2000" dirty="0" smtClean="0">
                <a:cs typeface="Tahoma" pitchFamily="34" charset="0"/>
              </a:rPr>
              <a:t>         bez žloutenky (</a:t>
            </a:r>
            <a:r>
              <a:rPr lang="cs-CZ" altLang="cs-CZ" sz="2000" dirty="0" err="1" smtClean="0">
                <a:cs typeface="Tahoma" pitchFamily="34" charset="0"/>
              </a:rPr>
              <a:t>flu-like</a:t>
            </a:r>
            <a:r>
              <a:rPr lang="cs-CZ" altLang="cs-CZ" sz="2000" dirty="0" smtClean="0">
                <a:cs typeface="Tahoma" pitchFamily="34" charset="0"/>
              </a:rPr>
              <a:t> syndrom)</a:t>
            </a:r>
            <a:endParaRPr lang="cs-CZ" altLang="cs-CZ" sz="2000" dirty="0">
              <a:cs typeface="Tahoma" pitchFamily="34" charset="0"/>
            </a:endParaRPr>
          </a:p>
          <a:p>
            <a:pPr marL="571500"/>
            <a:r>
              <a:rPr lang="cs-CZ" altLang="cs-CZ" sz="2000" dirty="0">
                <a:cs typeface="Tahoma" pitchFamily="34" charset="0"/>
              </a:rPr>
              <a:t>Vysoká teplota  39 – 41 st. C, </a:t>
            </a:r>
            <a:r>
              <a:rPr lang="cs-CZ" altLang="cs-CZ" sz="2000" dirty="0" smtClean="0">
                <a:cs typeface="Tahoma" pitchFamily="34" charset="0"/>
              </a:rPr>
              <a:t>zimnice, </a:t>
            </a:r>
            <a:r>
              <a:rPr lang="cs-CZ" altLang="cs-CZ" sz="2000" dirty="0">
                <a:cs typeface="Tahoma" pitchFamily="34" charset="0"/>
              </a:rPr>
              <a:t>edematózní prosáknutí tváře, kůže na krku a horní části hrudníku, hyperemie, </a:t>
            </a:r>
            <a:r>
              <a:rPr lang="cs-CZ" altLang="cs-CZ" sz="2000" dirty="0" smtClean="0">
                <a:cs typeface="Tahoma" pitchFamily="34" charset="0"/>
              </a:rPr>
              <a:t>slabost</a:t>
            </a:r>
            <a:r>
              <a:rPr lang="cs-CZ" altLang="cs-CZ" sz="2000" dirty="0">
                <a:cs typeface="Tahoma" pitchFamily="34" charset="0"/>
              </a:rPr>
              <a:t>, nauzea, zvracení….</a:t>
            </a:r>
          </a:p>
          <a:p>
            <a:pPr marL="571500"/>
            <a:r>
              <a:rPr lang="cs-CZ" altLang="cs-CZ" sz="2000" dirty="0" err="1">
                <a:cs typeface="Tahoma" pitchFamily="34" charset="0"/>
              </a:rPr>
              <a:t>Fagetovo</a:t>
            </a:r>
            <a:r>
              <a:rPr lang="cs-CZ" altLang="cs-CZ" sz="2000" dirty="0">
                <a:cs typeface="Tahoma" pitchFamily="34" charset="0"/>
              </a:rPr>
              <a:t> znamení </a:t>
            </a:r>
            <a:endParaRPr lang="cs-CZ" altLang="cs-CZ" sz="2000" dirty="0" smtClean="0">
              <a:cs typeface="Tahoma" pitchFamily="34" charset="0"/>
            </a:endParaRPr>
          </a:p>
          <a:p>
            <a:pPr marL="1371600" lvl="2"/>
            <a:r>
              <a:rPr lang="cs-CZ" altLang="cs-CZ" dirty="0" smtClean="0">
                <a:cs typeface="Tahoma" pitchFamily="34" charset="0"/>
              </a:rPr>
              <a:t>↓</a:t>
            </a:r>
            <a:r>
              <a:rPr lang="cs-CZ" altLang="cs-CZ" dirty="0">
                <a:cs typeface="Tahoma" pitchFamily="34" charset="0"/>
              </a:rPr>
              <a:t>TF a současně ↑teplota</a:t>
            </a:r>
          </a:p>
          <a:p>
            <a:pPr marL="571500"/>
            <a:r>
              <a:rPr lang="cs-CZ" altLang="cs-CZ" sz="2000" dirty="0">
                <a:cs typeface="Tahoma" pitchFamily="34" charset="0"/>
              </a:rPr>
              <a:t>Odezní za 3-4 </a:t>
            </a:r>
            <a:r>
              <a:rPr lang="cs-CZ" altLang="cs-CZ" sz="2000" dirty="0" smtClean="0">
                <a:cs typeface="Tahoma" pitchFamily="34" charset="0"/>
              </a:rPr>
              <a:t>dny</a:t>
            </a:r>
          </a:p>
          <a:p>
            <a:pPr marL="571500"/>
            <a:r>
              <a:rPr lang="cs-CZ" altLang="cs-CZ" sz="2000" dirty="0">
                <a:cs typeface="Tahoma" pitchFamily="34" charset="0"/>
              </a:rPr>
              <a:t>Nelze odlišit od jiných horečnatých onemocnění  </a:t>
            </a:r>
            <a:r>
              <a:rPr lang="cs-CZ" altLang="cs-CZ" sz="2000" dirty="0" smtClean="0">
                <a:cs typeface="Tahoma" pitchFamily="34" charset="0"/>
              </a:rPr>
              <a:t>(</a:t>
            </a:r>
            <a:r>
              <a:rPr lang="cs-CZ" altLang="cs-CZ" sz="1600" dirty="0" err="1" smtClean="0">
                <a:cs typeface="Tahoma" pitchFamily="34" charset="0"/>
              </a:rPr>
              <a:t>dif</a:t>
            </a:r>
            <a:r>
              <a:rPr lang="cs-CZ" altLang="cs-CZ" sz="1600" dirty="0">
                <a:cs typeface="Tahoma" pitchFamily="34" charset="0"/>
              </a:rPr>
              <a:t>. dg. jiné hemoragické horečky, Weilova choroba, dengue, </a:t>
            </a:r>
            <a:r>
              <a:rPr lang="cs-CZ" altLang="cs-CZ" sz="1600" dirty="0" err="1">
                <a:cs typeface="Tahoma" pitchFamily="34" charset="0"/>
              </a:rPr>
              <a:t>západonolská</a:t>
            </a:r>
            <a:r>
              <a:rPr lang="cs-CZ" altLang="cs-CZ" sz="1600" dirty="0">
                <a:cs typeface="Tahoma" pitchFamily="34" charset="0"/>
              </a:rPr>
              <a:t> horečka, virové hepatitidy A,B,C,D,E, chřipka, malárie, tyfus, leptospiróza, Q horečka</a:t>
            </a:r>
            <a:r>
              <a:rPr lang="cs-CZ" altLang="cs-CZ" sz="1600" dirty="0" smtClean="0">
                <a:cs typeface="Tahoma" pitchFamily="34" charset="0"/>
              </a:rPr>
              <a:t>…)</a:t>
            </a:r>
            <a:endParaRPr lang="cs-CZ" altLang="cs-CZ" sz="1600" dirty="0">
              <a:cs typeface="Tahoma" pitchFamily="34" charset="0"/>
            </a:endParaRPr>
          </a:p>
          <a:p>
            <a:pPr marL="571500"/>
            <a:endParaRPr lang="cs-CZ" altLang="cs-CZ" sz="2000" dirty="0">
              <a:cs typeface="Tahoma" pitchFamily="34" charset="0"/>
            </a:endParaRPr>
          </a:p>
          <a:p>
            <a:pPr marL="114300" lvl="2" indent="0">
              <a:buNone/>
            </a:pPr>
            <a:endParaRPr lang="cs-CZ" altLang="cs-CZ" dirty="0">
              <a:cs typeface="Tahoma" pitchFamily="34" charset="0"/>
            </a:endParaRP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  <a:p>
            <a:pPr marL="457200"/>
            <a:endParaRPr lang="cs-CZ" altLang="cs-CZ" sz="2000" dirty="0"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756" y="1717583"/>
            <a:ext cx="160192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konjunktivitida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9756" y="3340192"/>
            <a:ext cx="1008112" cy="952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Bolesti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svalů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 kloubů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771800" y="1717202"/>
            <a:ext cx="160192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Fotofobie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793817" y="2271943"/>
            <a:ext cx="12741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Faryngitida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– klinická manifestace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600400" cy="2016224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860032" y="1286371"/>
            <a:ext cx="4464496" cy="5487396"/>
          </a:xfrm>
        </p:spPr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 startAt="3"/>
            </a:pPr>
            <a:r>
              <a:rPr lang="cs-CZ" altLang="cs-CZ" sz="2600" b="1" dirty="0">
                <a:solidFill>
                  <a:srgbClr val="C00000"/>
                </a:solidFill>
                <a:cs typeface="Tahoma" pitchFamily="34" charset="0"/>
              </a:rPr>
              <a:t>Život ohrožující  </a:t>
            </a:r>
            <a:r>
              <a:rPr lang="cs-CZ" altLang="cs-CZ" sz="2600" b="1" dirty="0" smtClean="0">
                <a:solidFill>
                  <a:srgbClr val="C00000"/>
                </a:solidFill>
                <a:cs typeface="Tahoma" pitchFamily="34" charset="0"/>
              </a:rPr>
              <a:t>forma</a:t>
            </a:r>
          </a:p>
          <a:p>
            <a:pPr marL="114300" indent="0">
              <a:buNone/>
            </a:pPr>
            <a:r>
              <a:rPr lang="cs-CZ" altLang="cs-CZ" sz="2600" b="1" dirty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cs-CZ" altLang="cs-CZ" sz="2600" b="1" dirty="0" smtClean="0">
                <a:solidFill>
                  <a:srgbClr val="C00000"/>
                </a:solidFill>
                <a:cs typeface="Tahoma" pitchFamily="34" charset="0"/>
              </a:rPr>
              <a:t>       - tzv. toxická fáze</a:t>
            </a:r>
          </a:p>
          <a:p>
            <a:pPr marL="114300" indent="0">
              <a:buNone/>
            </a:pPr>
            <a:endParaRPr lang="cs-CZ" altLang="cs-CZ" sz="1000" b="1" dirty="0" smtClean="0">
              <a:solidFill>
                <a:srgbClr val="C00000"/>
              </a:solidFill>
              <a:cs typeface="Tahoma" pitchFamily="34" charset="0"/>
            </a:endParaRPr>
          </a:p>
          <a:p>
            <a:pPr marL="1257300" lvl="2"/>
            <a:r>
              <a:rPr lang="cs-CZ" altLang="cs-CZ" sz="2200" dirty="0" smtClean="0">
                <a:cs typeface="Tahoma" pitchFamily="34" charset="0"/>
              </a:rPr>
              <a:t>Po 2-3 dnech remise </a:t>
            </a:r>
          </a:p>
          <a:p>
            <a:pPr marL="1257300" lvl="2"/>
            <a:r>
              <a:rPr lang="cs-CZ" altLang="cs-CZ" sz="2200" dirty="0">
                <a:cs typeface="Tahoma" pitchFamily="34" charset="0"/>
              </a:rPr>
              <a:t>↓ virémie, ↑ protilátky</a:t>
            </a: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  <a:p>
            <a:pPr marL="457200" lvl="2" indent="-342900"/>
            <a:r>
              <a:rPr lang="cs-CZ" altLang="cs-CZ" sz="2600" dirty="0">
                <a:cs typeface="Tahoma" pitchFamily="34" charset="0"/>
              </a:rPr>
              <a:t>Rekurentní horečka, </a:t>
            </a:r>
            <a:r>
              <a:rPr lang="cs-CZ" altLang="cs-CZ" sz="2600" dirty="0"/>
              <a:t>b</a:t>
            </a:r>
            <a:r>
              <a:rPr lang="cs-CZ" sz="2600" dirty="0"/>
              <a:t>olesti </a:t>
            </a:r>
            <a:r>
              <a:rPr lang="cs-CZ" sz="2600" dirty="0" smtClean="0"/>
              <a:t>břicha </a:t>
            </a:r>
            <a:endParaRPr lang="cs-CZ" sz="2600" dirty="0"/>
          </a:p>
          <a:p>
            <a:pPr marL="457200" lvl="2" indent="-342900"/>
            <a:r>
              <a:rPr lang="cs-CZ" sz="2600" dirty="0"/>
              <a:t>žloutenka, </a:t>
            </a:r>
            <a:r>
              <a:rPr lang="cs-CZ" sz="2600" dirty="0" smtClean="0"/>
              <a:t>postižení – selhání  jater</a:t>
            </a:r>
          </a:p>
          <a:p>
            <a:pPr marL="457200" lvl="2" indent="-342900"/>
            <a:r>
              <a:rPr lang="cs-CZ" sz="2600" dirty="0" smtClean="0">
                <a:solidFill>
                  <a:prstClr val="black"/>
                </a:solidFill>
              </a:rPr>
              <a:t>Krvácení z </a:t>
            </a:r>
            <a:r>
              <a:rPr lang="cs-CZ" sz="2600" dirty="0">
                <a:solidFill>
                  <a:prstClr val="black"/>
                </a:solidFill>
              </a:rPr>
              <a:t>očí, GIT, hematurie, krvácení do kůže …</a:t>
            </a:r>
          </a:p>
          <a:p>
            <a:pPr marL="457200" lvl="0"/>
            <a:r>
              <a:rPr lang="cs-CZ" sz="2600" dirty="0" smtClean="0">
                <a:solidFill>
                  <a:prstClr val="black"/>
                </a:solidFill>
              </a:rPr>
              <a:t>Hemateméza </a:t>
            </a:r>
            <a:r>
              <a:rPr lang="cs-CZ" sz="2600" dirty="0">
                <a:solidFill>
                  <a:prstClr val="black"/>
                </a:solidFill>
              </a:rPr>
              <a:t>podoby kávové sedliny </a:t>
            </a:r>
            <a:r>
              <a:rPr lang="cs-CZ" sz="2100" dirty="0">
                <a:solidFill>
                  <a:prstClr val="black"/>
                </a:solidFill>
              </a:rPr>
              <a:t>– španělské označení  „</a:t>
            </a:r>
            <a:r>
              <a:rPr lang="cs-CZ" sz="2100" dirty="0" err="1">
                <a:solidFill>
                  <a:prstClr val="black"/>
                </a:solidFill>
              </a:rPr>
              <a:t>vómito</a:t>
            </a:r>
            <a:r>
              <a:rPr lang="cs-CZ" sz="2100" dirty="0">
                <a:solidFill>
                  <a:prstClr val="black"/>
                </a:solidFill>
              </a:rPr>
              <a:t> </a:t>
            </a:r>
            <a:r>
              <a:rPr lang="cs-CZ" sz="2100" dirty="0" err="1">
                <a:solidFill>
                  <a:prstClr val="black"/>
                </a:solidFill>
              </a:rPr>
              <a:t>negro</a:t>
            </a:r>
            <a:r>
              <a:rPr lang="cs-CZ" sz="2600" dirty="0">
                <a:solidFill>
                  <a:prstClr val="black"/>
                </a:solidFill>
              </a:rPr>
              <a:t>“</a:t>
            </a:r>
          </a:p>
          <a:p>
            <a:pPr marL="114300" lvl="0" indent="0">
              <a:buNone/>
            </a:pPr>
            <a:endParaRPr lang="cs-CZ" sz="1300" dirty="0">
              <a:solidFill>
                <a:prstClr val="black"/>
              </a:solidFill>
            </a:endParaRPr>
          </a:p>
          <a:p>
            <a:pPr marL="457200" lvl="0"/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↓ </a:t>
            </a:r>
            <a:r>
              <a:rPr lang="cs-CZ" sz="2600" dirty="0" err="1" smtClean="0">
                <a:solidFill>
                  <a:prstClr val="black"/>
                </a:solidFill>
                <a:latin typeface="Calibri"/>
              </a:rPr>
              <a:t>perfuze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 + přímé působení viru – tubulární nekróza – renální selhání</a:t>
            </a:r>
            <a:endParaRPr lang="cs-CZ" sz="2600" dirty="0">
              <a:solidFill>
                <a:prstClr val="black"/>
              </a:solidFill>
            </a:endParaRPr>
          </a:p>
          <a:p>
            <a:pPr marL="457200" lvl="0"/>
            <a:r>
              <a:rPr lang="cs-CZ" sz="2600" dirty="0">
                <a:solidFill>
                  <a:prstClr val="black"/>
                </a:solidFill>
              </a:rPr>
              <a:t>Postižení </a:t>
            </a:r>
            <a:r>
              <a:rPr lang="cs-CZ" sz="2600" dirty="0" smtClean="0">
                <a:solidFill>
                  <a:prstClr val="black"/>
                </a:solidFill>
              </a:rPr>
              <a:t>myokardu – arytmie, srdeční nedostatečnost </a:t>
            </a:r>
            <a:endParaRPr lang="cs-CZ" sz="2600" dirty="0">
              <a:solidFill>
                <a:prstClr val="black"/>
              </a:solidFill>
            </a:endParaRPr>
          </a:p>
          <a:p>
            <a:pPr marL="457200" lvl="0"/>
            <a:r>
              <a:rPr lang="cs-CZ" sz="2600" dirty="0">
                <a:solidFill>
                  <a:prstClr val="black"/>
                </a:solidFill>
              </a:rPr>
              <a:t>Metabolická </a:t>
            </a:r>
            <a:r>
              <a:rPr lang="cs-CZ" sz="2600" dirty="0" smtClean="0">
                <a:solidFill>
                  <a:prstClr val="black"/>
                </a:solidFill>
              </a:rPr>
              <a:t>encefalopatie</a:t>
            </a:r>
          </a:p>
          <a:p>
            <a:pPr marL="457200" lvl="0"/>
            <a:r>
              <a:rPr lang="cs-CZ" sz="2600" dirty="0" smtClean="0">
                <a:solidFill>
                  <a:prstClr val="black"/>
                </a:solidFill>
              </a:rPr>
              <a:t>MOS</a:t>
            </a:r>
            <a:r>
              <a:rPr lang="cs-CZ" sz="2600" dirty="0">
                <a:solidFill>
                  <a:prstClr val="black"/>
                </a:solidFill>
              </a:rPr>
              <a:t> </a:t>
            </a:r>
            <a:r>
              <a:rPr lang="cs-CZ" sz="2600" dirty="0" smtClean="0">
                <a:solidFill>
                  <a:prstClr val="black"/>
                </a:solidFill>
              </a:rPr>
              <a:t>- smrt</a:t>
            </a:r>
          </a:p>
          <a:p>
            <a:pPr marL="971550" lvl="2" indent="0"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 marL="457200" lvl="2" indent="-342900"/>
            <a:endParaRPr lang="cs-CZ" altLang="cs-CZ" dirty="0">
              <a:cs typeface="Tahoma" pitchFamily="34" charset="0"/>
            </a:endParaRP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  <a:p>
            <a:pPr marL="457200"/>
            <a:endParaRPr lang="cs-CZ" altLang="cs-CZ" sz="2000" dirty="0"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prstClr val="black"/>
                </a:solidFill>
              </a:rPr>
              <a:t>https://www.uptodate.com/contents/yellow-fever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82917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– klinická manifestace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600400" cy="2016224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464496" cy="5487396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3"/>
            </a:pPr>
            <a:r>
              <a:rPr lang="cs-CZ" altLang="cs-CZ" sz="2000" b="1" dirty="0">
                <a:solidFill>
                  <a:srgbClr val="C00000"/>
                </a:solidFill>
                <a:cs typeface="Tahoma" pitchFamily="34" charset="0"/>
              </a:rPr>
              <a:t>Život ohrožující  </a:t>
            </a:r>
            <a:r>
              <a:rPr lang="cs-CZ" altLang="cs-CZ" sz="2000" b="1" dirty="0" smtClean="0">
                <a:solidFill>
                  <a:srgbClr val="C00000"/>
                </a:solidFill>
                <a:cs typeface="Tahoma" pitchFamily="34" charset="0"/>
              </a:rPr>
              <a:t>forma</a:t>
            </a:r>
          </a:p>
          <a:p>
            <a:pPr marL="114300" indent="0">
              <a:buNone/>
            </a:pPr>
            <a:r>
              <a:rPr lang="cs-CZ" altLang="cs-CZ" sz="2000" b="1" dirty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cs-CZ" altLang="cs-CZ" sz="2000" b="1" dirty="0" smtClean="0">
                <a:solidFill>
                  <a:srgbClr val="C00000"/>
                </a:solidFill>
                <a:cs typeface="Tahoma" pitchFamily="34" charset="0"/>
              </a:rPr>
              <a:t>       - tzv. toxická fáze</a:t>
            </a:r>
          </a:p>
          <a:p>
            <a:pPr marL="114300" indent="0">
              <a:buNone/>
            </a:pPr>
            <a:endParaRPr lang="cs-CZ" altLang="cs-CZ" sz="1000" b="1" dirty="0" smtClean="0">
              <a:solidFill>
                <a:srgbClr val="C00000"/>
              </a:solidFill>
              <a:cs typeface="Tahoma" pitchFamily="34" charset="0"/>
            </a:endParaRPr>
          </a:p>
          <a:p>
            <a:pPr marL="114300" lvl="2" indent="0">
              <a:buNone/>
            </a:pPr>
            <a:r>
              <a:rPr lang="cs-CZ" altLang="cs-CZ" sz="2200" dirty="0" smtClean="0">
                <a:solidFill>
                  <a:prstClr val="black"/>
                </a:solidFill>
                <a:cs typeface="Tahoma" pitchFamily="34" charset="0"/>
              </a:rPr>
              <a:t>Laboratoř:</a:t>
            </a:r>
          </a:p>
          <a:p>
            <a:pPr marL="457200" lvl="2" indent="-342900"/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↓ </a:t>
            </a:r>
            <a:r>
              <a:rPr lang="cs-CZ" sz="2200" dirty="0" err="1" smtClean="0">
                <a:solidFill>
                  <a:prstClr val="black"/>
                </a:solidFill>
              </a:rPr>
              <a:t>Leuko</a:t>
            </a:r>
            <a:r>
              <a:rPr lang="cs-CZ" sz="2200" dirty="0" smtClean="0">
                <a:solidFill>
                  <a:prstClr val="black"/>
                </a:solidFill>
              </a:rPr>
              <a:t>, </a:t>
            </a:r>
            <a:r>
              <a:rPr lang="cs-CZ" sz="2200" dirty="0" err="1" smtClean="0">
                <a:solidFill>
                  <a:prstClr val="black"/>
                </a:solidFill>
              </a:rPr>
              <a:t>relat</a:t>
            </a:r>
            <a:r>
              <a:rPr lang="cs-CZ" sz="2200" dirty="0" smtClean="0">
                <a:solidFill>
                  <a:prstClr val="black"/>
                </a:solidFill>
              </a:rPr>
              <a:t>. lymfocytóza,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↓</a:t>
            </a:r>
            <a:r>
              <a:rPr lang="cs-CZ" sz="2200" dirty="0" smtClean="0">
                <a:solidFill>
                  <a:prstClr val="black"/>
                </a:solidFill>
              </a:rPr>
              <a:t>trombo</a:t>
            </a:r>
          </a:p>
          <a:p>
            <a:pPr marL="457200" lvl="2" indent="-342900"/>
            <a:r>
              <a:rPr lang="cs-CZ" sz="2200" dirty="0" smtClean="0">
                <a:solidFill>
                  <a:prstClr val="black"/>
                </a:solidFill>
              </a:rPr>
              <a:t>AST </a:t>
            </a:r>
            <a:r>
              <a:rPr lang="cs-CZ" sz="2200" dirty="0">
                <a:solidFill>
                  <a:prstClr val="black"/>
                </a:solidFill>
              </a:rPr>
              <a:t>(extrémně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↑↑</a:t>
            </a:r>
            <a:r>
              <a:rPr lang="cs-CZ" sz="2200" dirty="0" smtClean="0">
                <a:solidFill>
                  <a:prstClr val="black"/>
                </a:solidFill>
              </a:rPr>
              <a:t>) </a:t>
            </a:r>
            <a:r>
              <a:rPr lang="cs-CZ" sz="2200" dirty="0">
                <a:solidFill>
                  <a:prstClr val="black"/>
                </a:solidFill>
              </a:rPr>
              <a:t>&gt; </a:t>
            </a:r>
            <a:r>
              <a:rPr lang="cs-CZ" sz="2200" dirty="0" smtClean="0">
                <a:solidFill>
                  <a:prstClr val="black"/>
                </a:solidFill>
              </a:rPr>
              <a:t>ALT</a:t>
            </a:r>
          </a:p>
          <a:p>
            <a:pPr marL="457200" lvl="2" indent="-342900"/>
            <a:r>
              <a:rPr lang="cs-CZ" sz="2200" dirty="0" smtClean="0">
                <a:solidFill>
                  <a:prstClr val="black"/>
                </a:solidFill>
              </a:rPr>
              <a:t>Porucha </a:t>
            </a:r>
            <a:r>
              <a:rPr lang="cs-CZ" sz="2200" dirty="0">
                <a:solidFill>
                  <a:prstClr val="black"/>
                </a:solidFill>
              </a:rPr>
              <a:t>syntézy koagulačních faktorů  </a:t>
            </a:r>
            <a:r>
              <a:rPr lang="cs-CZ" sz="2200" dirty="0" smtClean="0">
                <a:solidFill>
                  <a:prstClr val="black"/>
                </a:solidFill>
              </a:rPr>
              <a:t>(</a:t>
            </a:r>
            <a:r>
              <a:rPr lang="cs-CZ" sz="2200" dirty="0">
                <a:solidFill>
                  <a:prstClr val="black"/>
                </a:solidFill>
              </a:rPr>
              <a:t>f. II, V, VII, IX, X</a:t>
            </a:r>
            <a:r>
              <a:rPr lang="cs-CZ" sz="2200" dirty="0" smtClean="0">
                <a:solidFill>
                  <a:prstClr val="black"/>
                </a:solidFill>
              </a:rPr>
              <a:t>)</a:t>
            </a:r>
          </a:p>
          <a:p>
            <a:pPr marL="457200" lvl="2" indent="-342900"/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↑myoglobin +↑CK (</a:t>
            </a:r>
            <a:r>
              <a:rPr lang="cs-CZ" sz="2200" dirty="0" err="1" smtClean="0">
                <a:solidFill>
                  <a:prstClr val="black"/>
                </a:solidFill>
                <a:latin typeface="Calibri"/>
              </a:rPr>
              <a:t>myozitida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200" dirty="0" smtClean="0">
              <a:solidFill>
                <a:prstClr val="black"/>
              </a:solidFill>
            </a:endParaRPr>
          </a:p>
          <a:p>
            <a:pPr marL="457200" lvl="2" indent="-342900"/>
            <a:r>
              <a:rPr lang="cs-CZ" sz="2200" dirty="0" smtClean="0">
                <a:solidFill>
                  <a:prstClr val="black"/>
                </a:solidFill>
              </a:rPr>
              <a:t>ALP </a:t>
            </a:r>
            <a:r>
              <a:rPr lang="cs-CZ" sz="2200" dirty="0">
                <a:solidFill>
                  <a:prstClr val="black"/>
                </a:solidFill>
              </a:rPr>
              <a:t>v normě (mírně vyšší)</a:t>
            </a:r>
          </a:p>
          <a:p>
            <a:pPr marL="457200" lvl="2" indent="-342900"/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↑</a:t>
            </a:r>
            <a:r>
              <a:rPr lang="cs-CZ" sz="2200" dirty="0" smtClean="0">
                <a:solidFill>
                  <a:prstClr val="black"/>
                </a:solidFill>
              </a:rPr>
              <a:t>Bili - koreluje </a:t>
            </a:r>
            <a:r>
              <a:rPr lang="cs-CZ" sz="2200" dirty="0">
                <a:solidFill>
                  <a:prstClr val="black"/>
                </a:solidFill>
              </a:rPr>
              <a:t>se závažností </a:t>
            </a:r>
            <a:r>
              <a:rPr lang="cs-CZ" sz="2200" dirty="0" smtClean="0">
                <a:solidFill>
                  <a:prstClr val="black"/>
                </a:solidFill>
              </a:rPr>
              <a:t>postižení</a:t>
            </a:r>
          </a:p>
          <a:p>
            <a:pPr marL="457200" lvl="2" indent="-342900"/>
            <a:endParaRPr lang="cs-CZ" sz="2200" dirty="0">
              <a:solidFill>
                <a:prstClr val="black"/>
              </a:solidFill>
            </a:endParaRP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  <a:p>
            <a:pPr marL="971550" lvl="2" indent="0"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 marL="457200" lvl="2" indent="-342900"/>
            <a:endParaRPr lang="cs-CZ" altLang="cs-CZ" dirty="0">
              <a:cs typeface="Tahoma" pitchFamily="34" charset="0"/>
            </a:endParaRP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  <a:p>
            <a:pPr marL="457200"/>
            <a:endParaRPr lang="cs-CZ" altLang="cs-CZ" sz="2000" dirty="0"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prstClr val="black"/>
                </a:solidFill>
              </a:rPr>
              <a:t>https://www.uptodate.com/contents/yellow-fever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82917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– klinická manifestace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600400" cy="2016224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4464496" cy="5487396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3"/>
            </a:pPr>
            <a:r>
              <a:rPr lang="cs-CZ" altLang="cs-CZ" sz="2000" b="1" dirty="0">
                <a:solidFill>
                  <a:srgbClr val="C00000"/>
                </a:solidFill>
                <a:cs typeface="Tahoma" pitchFamily="34" charset="0"/>
              </a:rPr>
              <a:t>Život ohrožující  </a:t>
            </a:r>
            <a:r>
              <a:rPr lang="cs-CZ" altLang="cs-CZ" sz="2000" b="1" dirty="0" smtClean="0">
                <a:solidFill>
                  <a:srgbClr val="C00000"/>
                </a:solidFill>
                <a:cs typeface="Tahoma" pitchFamily="34" charset="0"/>
              </a:rPr>
              <a:t>forma</a:t>
            </a:r>
          </a:p>
          <a:p>
            <a:pPr marL="114300" indent="0">
              <a:buNone/>
            </a:pPr>
            <a:r>
              <a:rPr lang="cs-CZ" altLang="cs-CZ" sz="2000" b="1" dirty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cs-CZ" altLang="cs-CZ" sz="2000" b="1" dirty="0" smtClean="0">
                <a:solidFill>
                  <a:srgbClr val="C00000"/>
                </a:solidFill>
                <a:cs typeface="Tahoma" pitchFamily="34" charset="0"/>
              </a:rPr>
              <a:t>       - tzv. toxická fáze</a:t>
            </a:r>
          </a:p>
          <a:p>
            <a:pPr marL="114300" indent="0">
              <a:buNone/>
            </a:pPr>
            <a:endParaRPr lang="cs-CZ" altLang="cs-CZ" sz="1000" b="1" dirty="0" smtClean="0">
              <a:solidFill>
                <a:srgbClr val="C00000"/>
              </a:solidFill>
              <a:cs typeface="Tahoma" pitchFamily="34" charset="0"/>
            </a:endParaRPr>
          </a:p>
          <a:p>
            <a:pPr marL="457200" lvl="2" indent="-342900"/>
            <a:r>
              <a:rPr lang="cs-CZ" altLang="cs-CZ" dirty="0">
                <a:solidFill>
                  <a:prstClr val="black"/>
                </a:solidFill>
                <a:cs typeface="Tahoma" pitchFamily="34" charset="0"/>
              </a:rPr>
              <a:t>15 % postižených </a:t>
            </a:r>
            <a:endParaRPr lang="cs-CZ" altLang="cs-CZ" dirty="0" smtClean="0">
              <a:solidFill>
                <a:prstClr val="black"/>
              </a:solidFill>
              <a:cs typeface="Tahoma" pitchFamily="34" charset="0"/>
            </a:endParaRPr>
          </a:p>
          <a:p>
            <a:pPr marL="914400" lvl="3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více </a:t>
            </a: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ohroženi starší </a:t>
            </a:r>
            <a:endParaRPr lang="cs-CZ" altLang="cs-CZ" sz="2000" dirty="0" smtClean="0">
              <a:solidFill>
                <a:prstClr val="black"/>
              </a:solidFill>
              <a:cs typeface="Tahoma" pitchFamily="34" charset="0"/>
            </a:endParaRPr>
          </a:p>
          <a:p>
            <a:pPr marL="457200" lvl="2" indent="-342900"/>
            <a:r>
              <a:rPr lang="cs-CZ" altLang="cs-CZ" dirty="0" smtClean="0">
                <a:solidFill>
                  <a:prstClr val="black"/>
                </a:solidFill>
                <a:latin typeface="Tahoma"/>
                <a:ea typeface="Tahoma"/>
                <a:cs typeface="Tahoma"/>
              </a:rPr>
              <a:t>˃</a:t>
            </a:r>
            <a:r>
              <a:rPr lang="cs-CZ" altLang="cs-CZ" dirty="0" smtClean="0">
                <a:solidFill>
                  <a:prstClr val="black"/>
                </a:solidFill>
                <a:cs typeface="Tahoma" pitchFamily="34" charset="0"/>
              </a:rPr>
              <a:t>50 % </a:t>
            </a:r>
            <a:r>
              <a:rPr lang="cs-CZ" altLang="cs-CZ" dirty="0">
                <a:solidFill>
                  <a:prstClr val="black"/>
                </a:solidFill>
                <a:cs typeface="Tahoma" pitchFamily="34" charset="0"/>
              </a:rPr>
              <a:t>u</a:t>
            </a:r>
            <a:r>
              <a:rPr lang="cs-CZ" altLang="cs-CZ" dirty="0" smtClean="0">
                <a:solidFill>
                  <a:prstClr val="black"/>
                </a:solidFill>
                <a:cs typeface="Tahoma" pitchFamily="34" charset="0"/>
              </a:rPr>
              <a:t> cestovatelů z neendemických </a:t>
            </a:r>
            <a:r>
              <a:rPr lang="cs-CZ" altLang="cs-CZ" dirty="0">
                <a:solidFill>
                  <a:prstClr val="black"/>
                </a:solidFill>
                <a:cs typeface="Tahoma" pitchFamily="34" charset="0"/>
              </a:rPr>
              <a:t>o</a:t>
            </a:r>
            <a:r>
              <a:rPr lang="cs-CZ" altLang="cs-CZ" dirty="0" smtClean="0">
                <a:solidFill>
                  <a:prstClr val="black"/>
                </a:solidFill>
                <a:cs typeface="Tahoma" pitchFamily="34" charset="0"/>
              </a:rPr>
              <a:t>blastí </a:t>
            </a:r>
            <a:endParaRPr lang="cs-CZ" altLang="cs-CZ" dirty="0">
              <a:solidFill>
                <a:prstClr val="black"/>
              </a:solidFill>
              <a:cs typeface="Tahoma" pitchFamily="34" charset="0"/>
            </a:endParaRPr>
          </a:p>
          <a:p>
            <a:pPr marL="514350" lvl="0"/>
            <a:r>
              <a:rPr lang="cs-CZ" sz="2000" dirty="0" smtClean="0">
                <a:solidFill>
                  <a:prstClr val="black"/>
                </a:solidFill>
              </a:rPr>
              <a:t>20 </a:t>
            </a:r>
            <a:r>
              <a:rPr lang="cs-CZ" sz="2000" dirty="0">
                <a:solidFill>
                  <a:prstClr val="black"/>
                </a:solidFill>
              </a:rPr>
              <a:t>– 50% mortalita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během </a:t>
            </a:r>
            <a:r>
              <a:rPr lang="cs-CZ" sz="2000" dirty="0">
                <a:solidFill>
                  <a:prstClr val="black"/>
                </a:solidFill>
              </a:rPr>
              <a:t>7 – 10 dnů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mortalita </a:t>
            </a:r>
            <a:r>
              <a:rPr lang="cs-CZ" sz="2000" dirty="0">
                <a:solidFill>
                  <a:prstClr val="black"/>
                </a:solidFill>
              </a:rPr>
              <a:t>s léčbou 5 </a:t>
            </a:r>
            <a:r>
              <a:rPr lang="cs-CZ" sz="2000" dirty="0" smtClean="0">
                <a:solidFill>
                  <a:prstClr val="black"/>
                </a:solidFill>
              </a:rPr>
              <a:t>%</a:t>
            </a:r>
            <a:endParaRPr lang="cs-CZ" sz="2000" dirty="0">
              <a:solidFill>
                <a:prstClr val="black"/>
              </a:solidFill>
            </a:endParaRPr>
          </a:p>
          <a:p>
            <a:pPr marL="514350" lvl="0"/>
            <a:r>
              <a:rPr lang="cs-CZ" sz="2000" dirty="0">
                <a:solidFill>
                  <a:prstClr val="black"/>
                </a:solidFill>
              </a:rPr>
              <a:t>při </a:t>
            </a:r>
            <a:r>
              <a:rPr lang="cs-CZ" sz="2000" dirty="0" err="1">
                <a:solidFill>
                  <a:prstClr val="black"/>
                </a:solidFill>
              </a:rPr>
              <a:t>úzdravě</a:t>
            </a:r>
            <a:r>
              <a:rPr lang="cs-CZ" sz="2000" dirty="0">
                <a:solidFill>
                  <a:prstClr val="black"/>
                </a:solidFill>
              </a:rPr>
              <a:t> – žádné postižení </a:t>
            </a:r>
          </a:p>
          <a:p>
            <a:pPr marL="171450" lvl="0" indent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          + </a:t>
            </a:r>
            <a:r>
              <a:rPr lang="cs-CZ" sz="2000" dirty="0">
                <a:solidFill>
                  <a:prstClr val="black"/>
                </a:solidFill>
              </a:rPr>
              <a:t>celoživotní imunita</a:t>
            </a: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  <a:p>
            <a:pPr marL="971550" lvl="2" indent="0"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 marL="457200" lvl="2" indent="-342900"/>
            <a:endParaRPr lang="cs-CZ" altLang="cs-CZ" dirty="0">
              <a:cs typeface="Tahoma" pitchFamily="34" charset="0"/>
            </a:endParaRP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  <a:p>
            <a:pPr marL="457200"/>
            <a:endParaRPr lang="cs-CZ" altLang="cs-CZ" sz="2000" dirty="0"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prstClr val="black"/>
                </a:solidFill>
              </a:rPr>
              <a:t>https://www.uptodate.com/contents/yellow-fever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82917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Incidence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Dramatický nárůst v poslední dekádě</a:t>
            </a:r>
          </a:p>
          <a:p>
            <a:r>
              <a:rPr lang="cs-CZ" sz="2400" dirty="0"/>
              <a:t>Endemický výskyt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Před r. 1970 – 9 zemí světa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  <a:ea typeface="Tahoma"/>
                <a:cs typeface="Tahoma"/>
              </a:rPr>
              <a:t>Po r. 2010 ˃ 128 zemí světa</a:t>
            </a:r>
          </a:p>
          <a:p>
            <a:pPr lvl="2"/>
            <a:r>
              <a:rPr lang="cs-CZ" dirty="0">
                <a:ea typeface="Tahoma"/>
                <a:cs typeface="Tahoma"/>
              </a:rPr>
              <a:t>Afrika, S a J Amerika, </a:t>
            </a:r>
            <a:r>
              <a:rPr lang="cs-CZ" dirty="0" err="1">
                <a:ea typeface="Tahoma"/>
                <a:cs typeface="Tahoma"/>
              </a:rPr>
              <a:t>Hawaii</a:t>
            </a:r>
            <a:endParaRPr lang="cs-CZ" dirty="0">
              <a:ea typeface="Tahoma"/>
              <a:cs typeface="Tahoma"/>
            </a:endParaRPr>
          </a:p>
          <a:p>
            <a:pPr lvl="2"/>
            <a:r>
              <a:rPr lang="cs-CZ" dirty="0">
                <a:ea typeface="Tahoma"/>
                <a:cs typeface="Tahoma"/>
              </a:rPr>
              <a:t>JV Asie, Malajsie, Thajsko, Filipíny, Z Pacifik, Indie, Čína</a:t>
            </a:r>
          </a:p>
          <a:p>
            <a:pPr lvl="2"/>
            <a:r>
              <a:rPr lang="cs-CZ" dirty="0">
                <a:ea typeface="Tahoma"/>
                <a:cs typeface="Tahoma"/>
              </a:rPr>
              <a:t>Východní středomoří</a:t>
            </a:r>
          </a:p>
          <a:p>
            <a:pPr lvl="2"/>
            <a:r>
              <a:rPr lang="cs-CZ" dirty="0">
                <a:ea typeface="Tahoma"/>
                <a:cs typeface="Tahoma"/>
              </a:rPr>
              <a:t>Nejpostiženější – Amerika, JV Asie, Z Pacifik</a:t>
            </a:r>
          </a:p>
          <a:p>
            <a:pPr lvl="2"/>
            <a:r>
              <a:rPr lang="cs-CZ" dirty="0">
                <a:ea typeface="Tahoma"/>
                <a:cs typeface="Tahoma"/>
              </a:rPr>
              <a:t>Francie, Chorvatsko, Madeira, Portugalsko</a:t>
            </a: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6525344"/>
            <a:ext cx="8532440" cy="33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200" dirty="0" smtClean="0">
                <a:solidFill>
                  <a:schemeClr val="tx1"/>
                </a:solidFill>
              </a:rPr>
              <a:t>http://www.who.int/en/news-room/fact-sheets/detail/dengue-and-severe-dengue.2018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3" descr="dengue2008tren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824"/>
            <a:ext cx="4716016" cy="3803666"/>
          </a:xfrm>
        </p:spPr>
      </p:pic>
    </p:spTree>
    <p:extLst>
      <p:ext uri="{BB962C8B-B14F-4D97-AF65-F5344CB8AC3E}">
        <p14:creationId xmlns:p14="http://schemas.microsoft.com/office/powerpoint/2010/main" val="3767444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kt 3"/>
          <p:cNvGraphicFramePr>
            <a:graphicFrameLocks noChangeAspect="1"/>
          </p:cNvGraphicFramePr>
          <p:nvPr/>
        </p:nvGraphicFramePr>
        <p:xfrm>
          <a:off x="0" y="33338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2" name="Fotografie" r:id="rId4" imgW="8685714" imgH="8647619" progId="MSPhotoEd.3">
                  <p:embed/>
                </p:oleObj>
              </mc:Choice>
              <mc:Fallback>
                <p:oleObj name="Fotografie" r:id="rId4" imgW="8685714" imgH="8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8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Zástupný symbol pro obsah 10"/>
          <p:cNvSpPr>
            <a:spLocks noGrp="1"/>
          </p:cNvSpPr>
          <p:nvPr>
            <p:ph idx="1"/>
          </p:nvPr>
        </p:nvSpPr>
        <p:spPr>
          <a:xfrm>
            <a:off x="914400" y="1268760"/>
            <a:ext cx="7696200" cy="5256584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cs-CZ" sz="2200" b="1" dirty="0" smtClean="0">
                <a:solidFill>
                  <a:srgbClr val="C00000"/>
                </a:solidFill>
              </a:rPr>
              <a:t>Sérologie:</a:t>
            </a:r>
          </a:p>
          <a:p>
            <a:pPr marL="457200"/>
            <a:r>
              <a:rPr lang="cs-CZ" sz="2200" dirty="0" smtClean="0"/>
              <a:t>ELISA - průkaz protilátek </a:t>
            </a:r>
            <a:r>
              <a:rPr lang="cs-CZ" sz="2200" dirty="0" err="1" smtClean="0"/>
              <a:t>IgM</a:t>
            </a:r>
            <a:r>
              <a:rPr lang="cs-CZ" sz="2200" dirty="0" smtClean="0"/>
              <a:t> 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sz="1800" dirty="0" smtClean="0"/>
              <a:t>↑ titr v akutní fázi, </a:t>
            </a:r>
            <a:r>
              <a:rPr lang="cs-CZ" sz="1800" dirty="0" smtClean="0">
                <a:latin typeface="Calibri"/>
              </a:rPr>
              <a:t>↓ ve fázi rekonvalescence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sz="1800" dirty="0" smtClean="0"/>
              <a:t>může být zkřížená reakce s jinými </a:t>
            </a:r>
            <a:r>
              <a:rPr lang="cs-CZ" sz="1800" dirty="0" err="1" smtClean="0"/>
              <a:t>flaviviry</a:t>
            </a:r>
            <a:r>
              <a:rPr lang="cs-CZ" sz="1800" dirty="0" smtClean="0"/>
              <a:t> (zejména v Africe, kde cirkuluje více </a:t>
            </a:r>
            <a:r>
              <a:rPr lang="cs-CZ" sz="1800" dirty="0" err="1" smtClean="0"/>
              <a:t>flavivirů</a:t>
            </a:r>
            <a:r>
              <a:rPr lang="cs-CZ" sz="1800" dirty="0" smtClean="0"/>
              <a:t>)</a:t>
            </a:r>
            <a:endParaRPr lang="cs-CZ" sz="1000" dirty="0" smtClean="0"/>
          </a:p>
          <a:p>
            <a:pPr marL="114300" indent="0">
              <a:buNone/>
            </a:pPr>
            <a:r>
              <a:rPr lang="cs-CZ" sz="2200" b="1" dirty="0" smtClean="0">
                <a:solidFill>
                  <a:srgbClr val="C00000"/>
                </a:solidFill>
              </a:rPr>
              <a:t>PCR </a:t>
            </a:r>
          </a:p>
          <a:p>
            <a:pPr marL="457200"/>
            <a:r>
              <a:rPr lang="cs-CZ" sz="2200" dirty="0" smtClean="0"/>
              <a:t>detekce virového genomu v krvi nebo tkáních </a:t>
            </a:r>
          </a:p>
          <a:p>
            <a:pPr marL="114300" indent="0">
              <a:buNone/>
            </a:pPr>
            <a:endParaRPr lang="cs-CZ" sz="1000" dirty="0" smtClean="0"/>
          </a:p>
          <a:p>
            <a:pPr marL="114300" indent="0">
              <a:buNone/>
            </a:pPr>
            <a:r>
              <a:rPr lang="cs-CZ" sz="2200" b="1" dirty="0" smtClean="0">
                <a:solidFill>
                  <a:srgbClr val="C00000"/>
                </a:solidFill>
              </a:rPr>
              <a:t>Izolace viru</a:t>
            </a:r>
          </a:p>
          <a:p>
            <a:pPr marL="457200"/>
            <a:r>
              <a:rPr lang="cs-CZ" sz="2200" dirty="0" smtClean="0"/>
              <a:t>Inokulace buněk komára, primáta nebo lidských jaterních buněk (post </a:t>
            </a:r>
            <a:r>
              <a:rPr lang="cs-CZ" sz="2200" dirty="0" err="1" smtClean="0"/>
              <a:t>mortem</a:t>
            </a:r>
            <a:r>
              <a:rPr lang="cs-CZ" sz="2200" dirty="0" smtClean="0"/>
              <a:t>) na tkáňových kulturách myší</a:t>
            </a:r>
          </a:p>
          <a:p>
            <a:pPr marL="114300" indent="0">
              <a:buNone/>
            </a:pPr>
            <a:endParaRPr lang="cs-CZ" sz="1000" dirty="0" smtClean="0"/>
          </a:p>
          <a:p>
            <a:pPr marL="114300" indent="0">
              <a:buNone/>
            </a:pPr>
            <a:r>
              <a:rPr lang="cs-CZ" sz="2200" b="1" dirty="0">
                <a:solidFill>
                  <a:srgbClr val="C00000"/>
                </a:solidFill>
              </a:rPr>
              <a:t>Jaterní biopsie </a:t>
            </a:r>
            <a:endParaRPr lang="cs-CZ" sz="2200" dirty="0"/>
          </a:p>
          <a:p>
            <a:pPr marL="457200"/>
            <a:r>
              <a:rPr lang="cs-CZ" sz="2200" dirty="0" smtClean="0"/>
              <a:t>nelze (nebezpečí </a:t>
            </a:r>
            <a:r>
              <a:rPr lang="cs-CZ" sz="2200" dirty="0"/>
              <a:t>smrtelného krvácení</a:t>
            </a:r>
            <a:r>
              <a:rPr lang="cs-CZ" sz="2200" dirty="0" smtClean="0"/>
              <a:t>)</a:t>
            </a:r>
          </a:p>
          <a:p>
            <a:pPr marL="114300" indent="0">
              <a:buNone/>
            </a:pPr>
            <a:endParaRPr lang="cs-CZ" sz="2200" dirty="0" smtClean="0"/>
          </a:p>
          <a:p>
            <a:pPr marL="114300" indent="0">
              <a:buNone/>
            </a:pPr>
            <a:r>
              <a:rPr lang="cs-CZ" sz="2200" dirty="0" smtClean="0"/>
              <a:t>Pozitivní nález musí potvrdit certifikované laboratoře WHO nebo CDC.</a:t>
            </a:r>
            <a:endParaRPr lang="cs-CZ" sz="2200" dirty="0"/>
          </a:p>
          <a:p>
            <a:pPr marL="11430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pPr marL="457200"/>
            <a:endParaRPr lang="cs-CZ" altLang="cs-CZ" sz="1600" dirty="0" smtClean="0">
              <a:cs typeface="Tahoma" pitchFamily="34" charset="0"/>
            </a:endParaRPr>
          </a:p>
        </p:txBody>
      </p:sp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- diagnostika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 smtClean="0">
                <a:solidFill>
                  <a:schemeClr val="tx1"/>
                </a:solidFill>
                <a:hlinkClick r:id="rId6"/>
              </a:rPr>
              <a:t>www.who.int</a:t>
            </a:r>
            <a:r>
              <a:rPr lang="cs-CZ" sz="800" dirty="0" smtClean="0">
                <a:solidFill>
                  <a:schemeClr val="tx1"/>
                </a:solidFill>
              </a:rPr>
              <a:t>; https</a:t>
            </a:r>
            <a:r>
              <a:rPr lang="cs-CZ" sz="800" dirty="0">
                <a:solidFill>
                  <a:schemeClr val="tx1"/>
                </a:solidFill>
              </a:rPr>
              <a:t>://www.uptodate.com/contents/yellow-fever</a:t>
            </a:r>
          </a:p>
        </p:txBody>
      </p:sp>
    </p:spTree>
    <p:extLst>
      <p:ext uri="{BB962C8B-B14F-4D97-AF65-F5344CB8AC3E}">
        <p14:creationId xmlns:p14="http://schemas.microsoft.com/office/powerpoint/2010/main" val="28212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- diagnóza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5594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200" dirty="0" smtClean="0"/>
              <a:t>Játra  </a:t>
            </a:r>
          </a:p>
          <a:p>
            <a:r>
              <a:rPr lang="cs-CZ" sz="2200" dirty="0"/>
              <a:t>E</a:t>
            </a:r>
            <a:r>
              <a:rPr lang="cs-CZ" sz="2200" dirty="0" smtClean="0"/>
              <a:t>ozinofilní degradace </a:t>
            </a:r>
            <a:r>
              <a:rPr lang="cs-CZ" sz="2200" dirty="0" err="1" smtClean="0"/>
              <a:t>hepatocytů</a:t>
            </a:r>
            <a:r>
              <a:rPr lang="cs-CZ" sz="2200" dirty="0" smtClean="0"/>
              <a:t> - </a:t>
            </a:r>
            <a:r>
              <a:rPr lang="cs-CZ" sz="2200" b="1" dirty="0" err="1" smtClean="0">
                <a:solidFill>
                  <a:srgbClr val="C00000"/>
                </a:solidFill>
              </a:rPr>
              <a:t>Councilmanova</a:t>
            </a:r>
            <a:r>
              <a:rPr lang="cs-CZ" sz="2200" b="1" dirty="0" smtClean="0">
                <a:solidFill>
                  <a:srgbClr val="C00000"/>
                </a:solidFill>
              </a:rPr>
              <a:t> tělíska</a:t>
            </a:r>
            <a:r>
              <a:rPr lang="cs-CZ" sz="2200" dirty="0" smtClean="0"/>
              <a:t> </a:t>
            </a:r>
            <a:r>
              <a:rPr lang="cs-CZ" sz="1500" dirty="0" smtClean="0"/>
              <a:t>(kulovité cytoplazmatické hmoty vyplněné buněčnými organelami, tukovými vakuolami a </a:t>
            </a:r>
            <a:r>
              <a:rPr lang="cs-CZ" sz="1500" dirty="0" err="1" smtClean="0"/>
              <a:t>ceroidem</a:t>
            </a:r>
            <a:r>
              <a:rPr lang="cs-CZ" sz="1500" dirty="0" smtClean="0"/>
              <a:t>) </a:t>
            </a:r>
            <a:r>
              <a:rPr lang="cs-CZ" sz="2200" dirty="0" err="1" smtClean="0"/>
              <a:t>hepatocyty</a:t>
            </a:r>
            <a:r>
              <a:rPr lang="cs-CZ" sz="2200" dirty="0" smtClean="0"/>
              <a:t> podléhající </a:t>
            </a:r>
            <a:r>
              <a:rPr lang="cs-CZ" sz="2200" dirty="0" err="1" smtClean="0"/>
              <a:t>apoptóze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+  nekróza </a:t>
            </a:r>
          </a:p>
          <a:p>
            <a:r>
              <a:rPr lang="cs-CZ" sz="2200" dirty="0" smtClean="0"/>
              <a:t>Změny především ve střední zóně </a:t>
            </a:r>
            <a:r>
              <a:rPr lang="cs-CZ" sz="2200" dirty="0" err="1" smtClean="0"/>
              <a:t>lobulů</a:t>
            </a:r>
            <a:r>
              <a:rPr lang="cs-CZ" sz="2200" dirty="0" smtClean="0"/>
              <a:t>, s minimálními změnami v oblasti centrálních vén a portální oblasti.</a:t>
            </a:r>
          </a:p>
          <a:p>
            <a:r>
              <a:rPr lang="cs-CZ" sz="2200" dirty="0" smtClean="0"/>
              <a:t>Poškození je způsobeno především </a:t>
            </a:r>
            <a:r>
              <a:rPr lang="cs-CZ" sz="2200" b="1" dirty="0" smtClean="0"/>
              <a:t>přímým účinkem viru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200" dirty="0" smtClean="0"/>
              <a:t>U </a:t>
            </a:r>
            <a:r>
              <a:rPr lang="cs-CZ" sz="2200" dirty="0"/>
              <a:t>nefatálních případů regenerace ad </a:t>
            </a:r>
            <a:r>
              <a:rPr lang="cs-CZ" sz="2200" dirty="0" err="1"/>
              <a:t>integrum</a:t>
            </a:r>
            <a:r>
              <a:rPr lang="cs-CZ" sz="2200" dirty="0"/>
              <a:t> bez reziduí</a:t>
            </a:r>
          </a:p>
          <a:p>
            <a:endParaRPr lang="cs-CZ" sz="22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0" y="6612140"/>
            <a:ext cx="9144000" cy="230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>
                <a:solidFill>
                  <a:schemeClr val="tx1"/>
                </a:solidFill>
                <a:hlinkClick r:id="rId3"/>
              </a:rPr>
              <a:t>Prokeš Z, et al. První importovaný případ žluté zimnice do České republiky. </a:t>
            </a:r>
            <a:r>
              <a:rPr lang="cs-CZ" sz="800" dirty="0" err="1" smtClean="0">
                <a:solidFill>
                  <a:schemeClr val="tx1"/>
                </a:solidFill>
                <a:hlinkClick r:id="rId3"/>
              </a:rPr>
              <a:t>Vakcinologie</a:t>
            </a:r>
            <a:r>
              <a:rPr lang="cs-CZ" sz="800" dirty="0" smtClean="0">
                <a:solidFill>
                  <a:schemeClr val="tx1"/>
                </a:solidFill>
                <a:hlinkClick r:id="rId3"/>
              </a:rPr>
              <a:t> 2019;2:74-79; www.who.int</a:t>
            </a:r>
            <a:r>
              <a:rPr lang="cs-CZ" sz="800" dirty="0">
                <a:solidFill>
                  <a:schemeClr val="tx1"/>
                </a:solidFill>
              </a:rPr>
              <a:t>.</a:t>
            </a:r>
            <a:r>
              <a:rPr lang="cs-CZ" sz="800" dirty="0" smtClean="0">
                <a:solidFill>
                  <a:schemeClr val="tx1"/>
                </a:solidFill>
              </a:rPr>
              <a:t>https</a:t>
            </a:r>
            <a:r>
              <a:rPr lang="cs-CZ" sz="800" dirty="0">
                <a:solidFill>
                  <a:schemeClr val="tx1"/>
                </a:solidFill>
              </a:rPr>
              <a:t>://www.uptodate.com/contents/yellow-fever</a:t>
            </a:r>
          </a:p>
        </p:txBody>
      </p:sp>
      <p:pic>
        <p:nvPicPr>
          <p:cNvPr id="51202" name="Picture 2" descr="C:\Users\Notebook\Documents\5_PŘEDNÁŠKY_LF_25.12.2019_NOVÉ\Arboviry, hemoragické horečky\dcouncilman. tělíska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392487" cy="5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kt 3"/>
          <p:cNvGraphicFramePr>
            <a:graphicFrameLocks noChangeAspect="1"/>
          </p:cNvGraphicFramePr>
          <p:nvPr/>
        </p:nvGraphicFramePr>
        <p:xfrm>
          <a:off x="0" y="33338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1" name="Fotografie" r:id="rId4" imgW="8685714" imgH="8647619" progId="MSPhotoEd.3">
                  <p:embed/>
                </p:oleObj>
              </mc:Choice>
              <mc:Fallback>
                <p:oleObj name="Fotografie" r:id="rId4" imgW="8685714" imgH="8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8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Zástupný symbol pro obsah 10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49251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altLang="cs-CZ" sz="2200" dirty="0" smtClean="0">
                <a:cs typeface="Tahoma" pitchFamily="34" charset="0"/>
              </a:rPr>
              <a:t>Specifická antivirová léčba – neexistuje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200" dirty="0" err="1" smtClean="0">
                <a:cs typeface="Tahoma" pitchFamily="34" charset="0"/>
              </a:rPr>
              <a:t>Ribavirin</a:t>
            </a:r>
            <a:r>
              <a:rPr lang="cs-CZ" altLang="cs-CZ" sz="2200" dirty="0" smtClean="0">
                <a:cs typeface="Tahoma" pitchFamily="34" charset="0"/>
              </a:rPr>
              <a:t> – neúčinný v netoxické dávce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cs typeface="Tahoma" pitchFamily="34" charset="0"/>
              </a:rPr>
              <a:t>Hyperimunní globulin a monoklonální protilátky - nespolehlivé </a:t>
            </a:r>
          </a:p>
          <a:p>
            <a:pPr marL="571500" lvl="1" indent="0">
              <a:buNone/>
            </a:pPr>
            <a:endParaRPr lang="cs-CZ" altLang="cs-CZ" sz="2200" dirty="0" smtClean="0">
              <a:cs typeface="Tahoma" pitchFamily="34" charset="0"/>
            </a:endParaRPr>
          </a:p>
          <a:p>
            <a:pPr marL="114300" indent="0">
              <a:buNone/>
            </a:pPr>
            <a:r>
              <a:rPr lang="cs-CZ" altLang="cs-CZ" sz="2200" b="1" dirty="0" smtClean="0">
                <a:solidFill>
                  <a:srgbClr val="C00000"/>
                </a:solidFill>
                <a:cs typeface="Tahoma" pitchFamily="34" charset="0"/>
              </a:rPr>
              <a:t>Komplexní intenzivní léčba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cs typeface="Tahoma" pitchFamily="34" charset="0"/>
              </a:rPr>
              <a:t>Tekutinová náhrada, parenterální výživa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200" dirty="0" err="1" smtClean="0">
                <a:cs typeface="Tahoma" pitchFamily="34" charset="0"/>
              </a:rPr>
              <a:t>Vasoaktivní</a:t>
            </a:r>
            <a:r>
              <a:rPr lang="cs-CZ" altLang="cs-CZ" sz="2200" dirty="0" smtClean="0">
                <a:cs typeface="Tahoma" pitchFamily="34" charset="0"/>
              </a:rPr>
              <a:t> látky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cs typeface="Tahoma" pitchFamily="34" charset="0"/>
              </a:rPr>
              <a:t>O2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cs typeface="Tahoma" pitchFamily="34" charset="0"/>
              </a:rPr>
              <a:t>Korekce metabolické acidózy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cs typeface="Tahoma" pitchFamily="34" charset="0"/>
              </a:rPr>
              <a:t>!!! Nebezpečí sek. bakteriálních superinfekcí</a:t>
            </a:r>
          </a:p>
          <a:p>
            <a:pPr marL="114300" indent="0">
              <a:buNone/>
            </a:pPr>
            <a:endParaRPr lang="cs-CZ" altLang="cs-CZ" sz="2000" dirty="0" smtClean="0">
              <a:cs typeface="Tahoma" pitchFamily="34" charset="0"/>
            </a:endParaRPr>
          </a:p>
        </p:txBody>
      </p:sp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Žlutá zimnice – léčba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>
                <a:solidFill>
                  <a:schemeClr val="tx1"/>
                </a:solidFill>
              </a:rPr>
              <a:t>https://www.uptodate.com/contents/yellow-fever</a:t>
            </a:r>
          </a:p>
        </p:txBody>
      </p:sp>
    </p:spTree>
    <p:extLst>
      <p:ext uri="{BB962C8B-B14F-4D97-AF65-F5344CB8AC3E}">
        <p14:creationId xmlns:p14="http://schemas.microsoft.com/office/powerpoint/2010/main" val="494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kt 3"/>
          <p:cNvGraphicFramePr>
            <a:graphicFrameLocks noChangeAspect="1"/>
          </p:cNvGraphicFramePr>
          <p:nvPr/>
        </p:nvGraphicFramePr>
        <p:xfrm>
          <a:off x="0" y="33338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" name="Fotografie" r:id="rId4" imgW="8685714" imgH="8647619" progId="MSPhotoEd.3">
                  <p:embed/>
                </p:oleObj>
              </mc:Choice>
              <mc:Fallback>
                <p:oleObj name="Fotografie" r:id="rId4" imgW="8685714" imgH="8647619" progId="MSPhotoEd.3">
                  <p:embed/>
                  <p:pic>
                    <p:nvPicPr>
                      <p:cNvPr id="717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8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Zástupný symbol pro obsah 10"/>
          <p:cNvSpPr>
            <a:spLocks noGrp="1"/>
          </p:cNvSpPr>
          <p:nvPr>
            <p:ph idx="1"/>
          </p:nvPr>
        </p:nvSpPr>
        <p:spPr>
          <a:xfrm>
            <a:off x="611560" y="1600200"/>
            <a:ext cx="7999040" cy="4925144"/>
          </a:xfrm>
        </p:spPr>
        <p:txBody>
          <a:bodyPr>
            <a:normAutofit lnSpcReduction="10000"/>
          </a:bodyPr>
          <a:lstStyle/>
          <a:p>
            <a:pPr marL="457200"/>
            <a:r>
              <a:rPr lang="cs-CZ" altLang="cs-CZ" sz="2000" dirty="0" smtClean="0">
                <a:cs typeface="Tahoma" pitchFamily="34" charset="0"/>
              </a:rPr>
              <a:t>Nejdůležitější a vysoce efektivní prevence</a:t>
            </a:r>
          </a:p>
          <a:p>
            <a:pPr marL="457200"/>
            <a:r>
              <a:rPr lang="cs-CZ" altLang="cs-CZ" sz="2000" dirty="0">
                <a:cs typeface="Tahoma" pitchFamily="34" charset="0"/>
              </a:rPr>
              <a:t>Virus žluté zimnice – antigenně vysoce </a:t>
            </a:r>
            <a:r>
              <a:rPr lang="cs-CZ" altLang="cs-CZ" sz="2000" dirty="0" smtClean="0">
                <a:cs typeface="Tahoma" pitchFamily="34" charset="0"/>
              </a:rPr>
              <a:t>stabilní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cs typeface="Tahoma" pitchFamily="34" charset="0"/>
              </a:rPr>
              <a:t>tzn</a:t>
            </a:r>
            <a:r>
              <a:rPr lang="cs-CZ" altLang="cs-CZ" sz="1600" dirty="0">
                <a:cs typeface="Tahoma" pitchFamily="34" charset="0"/>
              </a:rPr>
              <a:t>. vakcína </a:t>
            </a:r>
            <a:r>
              <a:rPr lang="cs-CZ" altLang="cs-CZ" sz="1600" dirty="0" smtClean="0">
                <a:cs typeface="Tahoma" pitchFamily="34" charset="0"/>
              </a:rPr>
              <a:t>efektivní </a:t>
            </a:r>
            <a:r>
              <a:rPr lang="cs-CZ" altLang="cs-CZ" sz="1600" dirty="0">
                <a:cs typeface="Tahoma" pitchFamily="34" charset="0"/>
              </a:rPr>
              <a:t>proti všem kmenům</a:t>
            </a:r>
          </a:p>
          <a:p>
            <a:pPr marL="457200"/>
            <a:r>
              <a:rPr lang="cs-CZ" altLang="cs-CZ" sz="2000" dirty="0">
                <a:cs typeface="Tahoma" pitchFamily="34" charset="0"/>
              </a:rPr>
              <a:t>První vakcína byla vyvinuta ve 30. letech min. </a:t>
            </a:r>
            <a:r>
              <a:rPr lang="cs-CZ" altLang="cs-CZ" sz="2000" dirty="0" smtClean="0">
                <a:cs typeface="Tahoma" pitchFamily="34" charset="0"/>
              </a:rPr>
              <a:t>století</a:t>
            </a:r>
          </a:p>
          <a:p>
            <a:pPr marL="114300" indent="0">
              <a:buNone/>
            </a:pPr>
            <a:endParaRPr lang="cs-CZ" altLang="cs-CZ" sz="1000" b="1" dirty="0" smtClean="0">
              <a:cs typeface="Tahoma" pitchFamily="34" charset="0"/>
            </a:endParaRPr>
          </a:p>
          <a:p>
            <a:pPr marL="457200"/>
            <a:r>
              <a:rPr lang="cs-CZ" altLang="cs-CZ" sz="2000" b="1" dirty="0" smtClean="0">
                <a:solidFill>
                  <a:srgbClr val="C00000"/>
                </a:solidFill>
                <a:cs typeface="Tahoma" pitchFamily="34" charset="0"/>
              </a:rPr>
              <a:t>Živá </a:t>
            </a:r>
            <a:r>
              <a:rPr lang="cs-CZ" altLang="cs-CZ" sz="2000" b="1" dirty="0" err="1" smtClean="0">
                <a:solidFill>
                  <a:srgbClr val="C00000"/>
                </a:solidFill>
                <a:cs typeface="Tahoma" pitchFamily="34" charset="0"/>
              </a:rPr>
              <a:t>atenuovaná</a:t>
            </a:r>
            <a:r>
              <a:rPr lang="cs-CZ" altLang="cs-CZ" sz="2000" b="1" dirty="0" smtClean="0">
                <a:solidFill>
                  <a:srgbClr val="C00000"/>
                </a:solidFill>
                <a:cs typeface="Tahoma" pitchFamily="34" charset="0"/>
              </a:rPr>
              <a:t> vakcína </a:t>
            </a:r>
            <a:r>
              <a:rPr lang="cs-CZ" altLang="cs-CZ" sz="2000" dirty="0" smtClean="0">
                <a:cs typeface="Tahoma" pitchFamily="34" charset="0"/>
              </a:rPr>
              <a:t>(oslabený virus)</a:t>
            </a:r>
            <a:r>
              <a:rPr lang="cs-CZ" altLang="cs-CZ" sz="2000" b="1" dirty="0" smtClean="0">
                <a:cs typeface="Tahoma" pitchFamily="34" charset="0"/>
              </a:rPr>
              <a:t>, </a:t>
            </a:r>
            <a:r>
              <a:rPr lang="cs-CZ" altLang="cs-CZ" sz="2000" b="1" dirty="0" err="1" smtClean="0">
                <a:cs typeface="Tahoma" pitchFamily="34" charset="0"/>
              </a:rPr>
              <a:t>Sanofi</a:t>
            </a:r>
            <a:r>
              <a:rPr lang="cs-CZ" altLang="cs-CZ" sz="2000" b="1" dirty="0" smtClean="0">
                <a:cs typeface="Tahoma" pitchFamily="34" charset="0"/>
              </a:rPr>
              <a:t> </a:t>
            </a:r>
            <a:r>
              <a:rPr lang="cs-CZ" altLang="cs-CZ" sz="2000" b="1" dirty="0">
                <a:cs typeface="Tahoma" pitchFamily="34" charset="0"/>
              </a:rPr>
              <a:t>Pasteur </a:t>
            </a:r>
            <a:r>
              <a:rPr lang="cs-CZ" altLang="cs-CZ" sz="2000" b="1" dirty="0" err="1">
                <a:cs typeface="Tahoma" pitchFamily="34" charset="0"/>
              </a:rPr>
              <a:t>Stamaril</a:t>
            </a:r>
            <a:r>
              <a:rPr lang="cs-CZ" altLang="cs-CZ" sz="2000" dirty="0" smtClean="0">
                <a:cs typeface="Tahoma" pitchFamily="34" charset="0"/>
              </a:rPr>
              <a:t>  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Tahoma" pitchFamily="34" charset="0"/>
              </a:rPr>
              <a:t>N</a:t>
            </a:r>
            <a:r>
              <a:rPr lang="cs-CZ" altLang="cs-CZ" sz="2000" dirty="0" smtClean="0">
                <a:cs typeface="Tahoma" pitchFamily="34" charset="0"/>
              </a:rPr>
              <a:t>avodí tvorbu neutralizačních protilátek</a:t>
            </a:r>
            <a:endParaRPr lang="cs-CZ" altLang="cs-CZ" sz="2000" dirty="0">
              <a:cs typeface="Tahoma" pitchFamily="34" charset="0"/>
            </a:endParaRP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Tahoma" pitchFamily="34" charset="0"/>
              </a:rPr>
              <a:t>Během 10 dnů po vakcinaci 80 – 100% </a:t>
            </a:r>
            <a:r>
              <a:rPr lang="cs-CZ" altLang="cs-CZ" sz="2000" dirty="0" smtClean="0">
                <a:cs typeface="Tahoma" pitchFamily="34" charset="0"/>
              </a:rPr>
              <a:t>imunita</a:t>
            </a:r>
          </a:p>
          <a:p>
            <a:pPr marL="1257300" lvl="2"/>
            <a:r>
              <a:rPr lang="cs-CZ" altLang="cs-CZ" sz="2000" dirty="0" smtClean="0">
                <a:cs typeface="Tahoma" pitchFamily="34" charset="0"/>
              </a:rPr>
              <a:t>aplikovat 10 dnů před odjezdem</a:t>
            </a:r>
            <a:endParaRPr lang="cs-CZ" altLang="cs-CZ" sz="2000" dirty="0">
              <a:cs typeface="Tahoma" pitchFamily="34" charset="0"/>
            </a:endParaRP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Tahoma" pitchFamily="34" charset="0"/>
              </a:rPr>
              <a:t>Během 30 dnů po vakcinaci imunita u 99 % </a:t>
            </a:r>
            <a:r>
              <a:rPr lang="cs-CZ" altLang="cs-CZ" sz="2000" dirty="0" smtClean="0">
                <a:cs typeface="Tahoma" pitchFamily="34" charset="0"/>
              </a:rPr>
              <a:t>vakcinovaných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rgbClr val="C00000"/>
                </a:solidFill>
                <a:cs typeface="Tahoma" pitchFamily="34" charset="0"/>
              </a:rPr>
              <a:t>Jedna dávka zajišťuje celoživotní imunitu</a:t>
            </a:r>
            <a:endParaRPr lang="cs-CZ" altLang="cs-CZ" sz="2000" dirty="0">
              <a:cs typeface="Tahoma" pitchFamily="34" charset="0"/>
            </a:endParaRPr>
          </a:p>
          <a:p>
            <a:pPr marL="1257300" lvl="2"/>
            <a:r>
              <a:rPr lang="cs-CZ" altLang="cs-CZ" sz="2000" dirty="0" smtClean="0">
                <a:cs typeface="Tahoma" pitchFamily="34" charset="0"/>
              </a:rPr>
              <a:t>booster dávka není nutná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Tahoma" pitchFamily="34" charset="0"/>
              </a:rPr>
              <a:t>Rizikové populace pro vakcinaci</a:t>
            </a:r>
          </a:p>
          <a:p>
            <a:pPr marL="1371600" lvl="2" indent="-342900"/>
            <a:r>
              <a:rPr lang="cs-CZ" altLang="cs-CZ" sz="2000" dirty="0">
                <a:cs typeface="Tahoma" pitchFamily="34" charset="0"/>
              </a:rPr>
              <a:t>Děti ˂ 9 měsíců, dospělí ˃ 60 let, těhotné ženy, </a:t>
            </a:r>
            <a:r>
              <a:rPr lang="cs-CZ" altLang="cs-CZ" sz="2000" dirty="0" err="1">
                <a:cs typeface="Tahoma" pitchFamily="34" charset="0"/>
              </a:rPr>
              <a:t>imunokompromitovaní</a:t>
            </a:r>
            <a:r>
              <a:rPr lang="cs-CZ" altLang="cs-CZ" sz="2000" dirty="0">
                <a:cs typeface="Tahoma" pitchFamily="34" charset="0"/>
              </a:rPr>
              <a:t>, jedinci s alergií na vaječné </a:t>
            </a:r>
            <a:r>
              <a:rPr lang="cs-CZ" altLang="cs-CZ" sz="2000" dirty="0" smtClean="0">
                <a:cs typeface="Tahoma" pitchFamily="34" charset="0"/>
              </a:rPr>
              <a:t>bílkovin…  </a:t>
            </a:r>
            <a:endParaRPr lang="cs-CZ" altLang="cs-CZ" sz="2000" dirty="0">
              <a:cs typeface="Tahoma" pitchFamily="34" charset="0"/>
            </a:endParaRPr>
          </a:p>
          <a:p>
            <a:pPr marL="457200"/>
            <a:endParaRPr lang="cs-CZ" altLang="cs-CZ" sz="2000" dirty="0" smtClean="0">
              <a:cs typeface="Tahoma" pitchFamily="34" charset="0"/>
            </a:endParaRPr>
          </a:p>
        </p:txBody>
      </p:sp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Vakcinace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60032" y="6684148"/>
            <a:ext cx="4283968" cy="15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800" dirty="0" smtClean="0">
                <a:solidFill>
                  <a:schemeClr val="tx1"/>
                </a:solidFill>
                <a:hlinkClick r:id="rId6"/>
              </a:rPr>
              <a:t>www.who.int</a:t>
            </a:r>
            <a:r>
              <a:rPr lang="cs-CZ" sz="800" dirty="0" smtClean="0">
                <a:solidFill>
                  <a:schemeClr val="tx1"/>
                </a:solidFill>
              </a:rPr>
              <a:t>; https</a:t>
            </a:r>
            <a:r>
              <a:rPr lang="cs-CZ" sz="800" dirty="0">
                <a:solidFill>
                  <a:schemeClr val="tx1"/>
                </a:solidFill>
              </a:rPr>
              <a:t>://www.uptodate.com/contents/yellow-fever</a:t>
            </a:r>
          </a:p>
        </p:txBody>
      </p:sp>
    </p:spTree>
    <p:extLst>
      <p:ext uri="{BB962C8B-B14F-4D97-AF65-F5344CB8AC3E}">
        <p14:creationId xmlns:p14="http://schemas.microsoft.com/office/powerpoint/2010/main" val="26084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Globální strategie k eliminaci šíření žluté zimnice 2017 - 2026</a:t>
            </a:r>
            <a:endParaRPr lang="cs-CZ" sz="32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608512" cy="510913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Vakcinační  strategie </a:t>
            </a:r>
            <a:endParaRPr lang="cs-CZ" altLang="cs-CZ" sz="2000" dirty="0" smtClean="0">
              <a:solidFill>
                <a:prstClr val="black"/>
              </a:solidFill>
              <a:cs typeface="Tahoma" pitchFamily="34" charset="0"/>
            </a:endParaRPr>
          </a:p>
          <a:p>
            <a:pPr marL="457200"/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zaměřena na </a:t>
            </a:r>
            <a:r>
              <a:rPr lang="cs-CZ" altLang="cs-CZ" sz="2000" b="1" dirty="0" smtClean="0">
                <a:solidFill>
                  <a:srgbClr val="C00000"/>
                </a:solidFill>
                <a:cs typeface="Tahoma" pitchFamily="34" charset="0"/>
              </a:rPr>
              <a:t>přerušení  přenosu člověk-komár-člověk </a:t>
            </a:r>
            <a:r>
              <a:rPr lang="cs-CZ" altLang="cs-CZ" sz="2000" dirty="0">
                <a:cs typeface="Tahoma" pitchFamily="34" charset="0"/>
              </a:rPr>
              <a:t>v rámci </a:t>
            </a:r>
            <a:r>
              <a:rPr lang="cs-CZ" altLang="cs-CZ" sz="2000" dirty="0" smtClean="0">
                <a:cs typeface="Tahoma" pitchFamily="34" charset="0"/>
              </a:rPr>
              <a:t>komunity</a:t>
            </a:r>
            <a:endParaRPr lang="cs-CZ" altLang="cs-CZ" sz="2000" dirty="0">
              <a:solidFill>
                <a:prstClr val="black"/>
              </a:solidFill>
              <a:cs typeface="Tahoma" pitchFamily="34" charset="0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Rutinní imunizace dětí v endemických oblastech</a:t>
            </a:r>
          </a:p>
          <a:p>
            <a:pPr marL="1028700" lvl="1" indent="-457200">
              <a:buFont typeface="+mj-lt"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Masové vakcinační kampaně ke zvýšení všeobecného pokrytí v rizikových zemích</a:t>
            </a:r>
          </a:p>
          <a:p>
            <a:pPr marL="1028700" lvl="1" indent="-457200">
              <a:buFont typeface="+mj-lt"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Vakcinace cestovatelů do endemických </a:t>
            </a:r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oblastí</a:t>
            </a:r>
          </a:p>
          <a:p>
            <a:pPr marL="171450" indent="0">
              <a:buNone/>
            </a:pPr>
            <a:r>
              <a:rPr lang="cs-CZ" sz="1800" b="1" dirty="0" smtClean="0">
                <a:solidFill>
                  <a:prstClr val="black"/>
                </a:solidFill>
              </a:rPr>
              <a:t>3/2018</a:t>
            </a:r>
          </a:p>
          <a:p>
            <a:pPr marL="171450" lvl="1" indent="0">
              <a:buNone/>
            </a:pPr>
            <a:r>
              <a:rPr lang="cs-CZ" sz="1400" dirty="0" smtClean="0">
                <a:solidFill>
                  <a:prstClr val="black"/>
                </a:solidFill>
              </a:rPr>
              <a:t>Velká </a:t>
            </a:r>
            <a:r>
              <a:rPr lang="cs-CZ" sz="1400" dirty="0">
                <a:solidFill>
                  <a:prstClr val="black"/>
                </a:solidFill>
              </a:rPr>
              <a:t>epidemie v Brazílii v příměstských aglomeracích Rio De </a:t>
            </a:r>
            <a:r>
              <a:rPr lang="cs-CZ" sz="1400" dirty="0" err="1">
                <a:solidFill>
                  <a:prstClr val="black"/>
                </a:solidFill>
              </a:rPr>
              <a:t>Janeira</a:t>
            </a:r>
            <a:r>
              <a:rPr lang="cs-CZ" sz="1400" dirty="0">
                <a:solidFill>
                  <a:prstClr val="black"/>
                </a:solidFill>
              </a:rPr>
              <a:t> a San Paola, které byly dříve považovaný za </a:t>
            </a:r>
            <a:r>
              <a:rPr lang="cs-CZ" sz="1400" dirty="0" smtClean="0">
                <a:solidFill>
                  <a:prstClr val="black"/>
                </a:solidFill>
              </a:rPr>
              <a:t>nerizikové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prstClr val="black"/>
                </a:solidFill>
              </a:rPr>
              <a:t>Několik </a:t>
            </a:r>
            <a:r>
              <a:rPr lang="cs-CZ" sz="1400" dirty="0">
                <a:solidFill>
                  <a:prstClr val="black"/>
                </a:solidFill>
              </a:rPr>
              <a:t>import. případů v </a:t>
            </a:r>
            <a:r>
              <a:rPr lang="cs-CZ" sz="1400" dirty="0" err="1">
                <a:solidFill>
                  <a:prstClr val="black"/>
                </a:solidFill>
              </a:rPr>
              <a:t>záp</a:t>
            </a:r>
            <a:r>
              <a:rPr lang="cs-CZ" sz="1400" dirty="0">
                <a:solidFill>
                  <a:prstClr val="black"/>
                </a:solidFill>
              </a:rPr>
              <a:t>. </a:t>
            </a:r>
            <a:r>
              <a:rPr lang="cs-CZ" sz="1400" dirty="0" smtClean="0">
                <a:solidFill>
                  <a:prstClr val="black"/>
                </a:solidFill>
              </a:rPr>
              <a:t>Evropě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</a:rPr>
              <a:t>1</a:t>
            </a:r>
            <a:r>
              <a:rPr lang="cs-CZ" sz="1400" dirty="0" smtClean="0">
                <a:solidFill>
                  <a:prstClr val="black"/>
                </a:solidFill>
              </a:rPr>
              <a:t>. </a:t>
            </a:r>
            <a:r>
              <a:rPr lang="cs-CZ" sz="1400" dirty="0">
                <a:solidFill>
                  <a:prstClr val="black"/>
                </a:solidFill>
              </a:rPr>
              <a:t>importovaný případ YF do ČR 3/2018 u nevakcinované cestovatelky </a:t>
            </a:r>
          </a:p>
          <a:p>
            <a:pPr marL="0" lvl="0" indent="0"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444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</a:t>
            </a:r>
          </a:p>
          <a:p>
            <a:pPr marL="0" lvl="1"/>
            <a:r>
              <a:rPr lang="cs-CZ" sz="1000" dirty="0" smtClean="0">
                <a:solidFill>
                  <a:prstClr val="black"/>
                </a:solidFill>
              </a:rPr>
              <a:t>Prokeš </a:t>
            </a:r>
            <a:r>
              <a:rPr lang="cs-CZ" sz="1000" dirty="0">
                <a:solidFill>
                  <a:prstClr val="black"/>
                </a:solidFill>
              </a:rPr>
              <a:t>Z, et al. První importovaný případ žluté zimnice do České republiky. </a:t>
            </a:r>
            <a:r>
              <a:rPr lang="cs-CZ" sz="1000" dirty="0" err="1">
                <a:solidFill>
                  <a:prstClr val="black"/>
                </a:solidFill>
              </a:rPr>
              <a:t>Vakcinologie</a:t>
            </a:r>
            <a:r>
              <a:rPr lang="cs-CZ" sz="1000" dirty="0">
                <a:solidFill>
                  <a:prstClr val="black"/>
                </a:solidFill>
              </a:rPr>
              <a:t> 2019;2:74-79</a:t>
            </a:r>
            <a:r>
              <a:rPr lang="cs-CZ" sz="1000" dirty="0" smtClean="0">
                <a:solidFill>
                  <a:prstClr val="black"/>
                </a:solidFill>
              </a:rPr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38663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Globální strategie k eliminaci šíření žluté zimnice 2017 - 2026</a:t>
            </a:r>
            <a:endParaRPr lang="cs-CZ" sz="32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608512" cy="48531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altLang="cs-CZ" sz="2000" dirty="0" smtClean="0">
              <a:solidFill>
                <a:prstClr val="black"/>
              </a:solidFill>
              <a:cs typeface="Tahoma" pitchFamily="34" charset="0"/>
            </a:endParaRPr>
          </a:p>
          <a:p>
            <a:pPr marL="114300" indent="0">
              <a:buNone/>
            </a:pPr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Vakcinační  </a:t>
            </a: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strategie </a:t>
            </a:r>
            <a:endParaRPr lang="cs-CZ" altLang="cs-CZ" sz="2000" dirty="0" smtClean="0">
              <a:solidFill>
                <a:prstClr val="black"/>
              </a:solidFill>
              <a:cs typeface="Tahoma" pitchFamily="34" charset="0"/>
            </a:endParaRPr>
          </a:p>
          <a:p>
            <a:pPr marL="514350" lvl="0"/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Cílem </a:t>
            </a: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je dosáhnou více než 80% </a:t>
            </a:r>
            <a:r>
              <a:rPr lang="cs-CZ" altLang="cs-CZ" sz="2000" dirty="0" err="1">
                <a:solidFill>
                  <a:prstClr val="black"/>
                </a:solidFill>
                <a:cs typeface="Tahoma" pitchFamily="34" charset="0"/>
              </a:rPr>
              <a:t>proočkovanosti</a:t>
            </a:r>
            <a:r>
              <a:rPr lang="cs-CZ" altLang="cs-CZ" sz="2000" dirty="0">
                <a:solidFill>
                  <a:prstClr val="black"/>
                </a:solidFill>
                <a:cs typeface="Tahoma" pitchFamily="34" charset="0"/>
              </a:rPr>
              <a:t> populace v endemických </a:t>
            </a:r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oblastech</a:t>
            </a:r>
          </a:p>
          <a:p>
            <a:pPr marL="514350" lvl="0"/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Potřeba několika set miliónů dávek vakcíny</a:t>
            </a:r>
          </a:p>
          <a:p>
            <a:pPr marL="514350" lvl="0"/>
            <a:r>
              <a:rPr lang="cs-CZ" altLang="cs-CZ" sz="2000" dirty="0" smtClean="0">
                <a:solidFill>
                  <a:prstClr val="black"/>
                </a:solidFill>
                <a:cs typeface="Tahoma" pitchFamily="34" charset="0"/>
              </a:rPr>
              <a:t>Do r. 2026 by byla před infekcí chráněna 1 miliarda světové populace v endemických zónách</a:t>
            </a:r>
            <a:endParaRPr lang="cs-CZ" altLang="cs-CZ" sz="2000" dirty="0">
              <a:solidFill>
                <a:prstClr val="black"/>
              </a:solidFill>
              <a:cs typeface="Tahoma" pitchFamily="34" charset="0"/>
            </a:endParaRPr>
          </a:p>
          <a:p>
            <a:pPr lvl="0"/>
            <a:endParaRPr lang="cs-CZ" sz="2200" dirty="0" smtClean="0">
              <a:solidFill>
                <a:prstClr val="black"/>
              </a:solidFill>
            </a:endParaRPr>
          </a:p>
          <a:p>
            <a:pPr lvl="0"/>
            <a:endParaRPr lang="cs-CZ" sz="22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444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5_PŘEDNÁŠKY_LF_17.12.2019_NOVÉ\Arboviry, hemoragické horečky\distribuční obl. aedes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29600" cy="44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-18311"/>
            <a:ext cx="9144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800" b="1" dirty="0" smtClean="0">
                <a:latin typeface="Calibri"/>
              </a:rPr>
              <a:t>Rozšiřování přirozeného prostředí 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smtClean="0">
                <a:latin typeface="Calibri"/>
              </a:rPr>
              <a:t>výskytu komára </a:t>
            </a:r>
            <a:r>
              <a:rPr lang="cs-CZ" sz="2800" b="1" i="1" dirty="0" err="1" smtClean="0">
                <a:latin typeface="Calibri"/>
              </a:rPr>
              <a:t>Aedes</a:t>
            </a:r>
            <a:r>
              <a:rPr lang="cs-CZ" sz="2800" b="1" i="1" dirty="0" smtClean="0">
                <a:latin typeface="Calibri"/>
              </a:rPr>
              <a:t> </a:t>
            </a:r>
            <a:r>
              <a:rPr lang="cs-CZ" sz="2800" b="1" i="1" dirty="0" err="1" smtClean="0">
                <a:latin typeface="Calibri"/>
              </a:rPr>
              <a:t>aegypti</a:t>
            </a:r>
            <a:endParaRPr lang="cs-CZ" sz="2800" b="1" i="1" dirty="0"/>
          </a:p>
        </p:txBody>
      </p:sp>
      <p:sp>
        <p:nvSpPr>
          <p:cNvPr id="2" name="Obdélník 1"/>
          <p:cNvSpPr/>
          <p:nvPr/>
        </p:nvSpPr>
        <p:spPr>
          <a:xfrm>
            <a:off x="395536" y="4509120"/>
            <a:ext cx="8748464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prstClr val="black"/>
                </a:solidFill>
              </a:rPr>
              <a:t>Vektor komár </a:t>
            </a:r>
            <a:r>
              <a:rPr lang="cs-CZ" b="1" i="1" dirty="0" err="1" smtClean="0">
                <a:solidFill>
                  <a:prstClr val="black"/>
                </a:solidFill>
              </a:rPr>
              <a:t>Ae</a:t>
            </a:r>
            <a:r>
              <a:rPr lang="cs-CZ" b="1" i="1" dirty="0" smtClean="0">
                <a:solidFill>
                  <a:prstClr val="black"/>
                </a:solidFill>
              </a:rPr>
              <a:t>. </a:t>
            </a:r>
            <a:r>
              <a:rPr lang="cs-CZ" b="1" i="1" dirty="0" err="1">
                <a:solidFill>
                  <a:prstClr val="black"/>
                </a:solidFill>
              </a:rPr>
              <a:t>a</a:t>
            </a:r>
            <a:r>
              <a:rPr lang="cs-CZ" b="1" i="1" dirty="0" err="1" smtClean="0">
                <a:solidFill>
                  <a:prstClr val="black"/>
                </a:solidFill>
              </a:rPr>
              <a:t>egypti</a:t>
            </a:r>
            <a:r>
              <a:rPr lang="cs-CZ" b="1" i="1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Adaptován na lidského hostitele v městských aglomeracích, kde rezervoárem infekce je infikovaný člověk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přenáší viry, které způsobují </a:t>
            </a:r>
            <a:r>
              <a:rPr lang="cs-CZ" dirty="0">
                <a:solidFill>
                  <a:prstClr val="black"/>
                </a:solidFill>
              </a:rPr>
              <a:t>žlutou </a:t>
            </a:r>
            <a:r>
              <a:rPr lang="cs-CZ" dirty="0" smtClean="0">
                <a:solidFill>
                  <a:prstClr val="black"/>
                </a:solidFill>
              </a:rPr>
              <a:t>zimnici, horečku dengue, zika a </a:t>
            </a:r>
            <a:r>
              <a:rPr lang="cs-CZ" dirty="0" err="1">
                <a:solidFill>
                  <a:prstClr val="black"/>
                </a:solidFill>
              </a:rPr>
              <a:t>c</a:t>
            </a:r>
            <a:r>
              <a:rPr lang="cs-CZ" dirty="0" err="1" smtClean="0">
                <a:solidFill>
                  <a:prstClr val="black"/>
                </a:solidFill>
              </a:rPr>
              <a:t>hikungunya</a:t>
            </a:r>
            <a:r>
              <a:rPr lang="cs-CZ" dirty="0" smtClean="0">
                <a:solidFill>
                  <a:prstClr val="black"/>
                </a:solidFill>
              </a:rPr>
              <a:t> (podobná horečce dengue, často duální infekce)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prstClr val="black"/>
                </a:solidFill>
              </a:rPr>
              <a:t> žlutá zimnice se tudíž reálně může vyskytnout všude tam, kde se objevuje </a:t>
            </a:r>
            <a:r>
              <a:rPr lang="cs-CZ" b="1" i="1" dirty="0" err="1" smtClean="0">
                <a:solidFill>
                  <a:prstClr val="black"/>
                </a:solidFill>
              </a:rPr>
              <a:t>Ae</a:t>
            </a:r>
            <a:r>
              <a:rPr lang="cs-CZ" b="1" i="1" dirty="0" smtClean="0">
                <a:solidFill>
                  <a:prstClr val="black"/>
                </a:solidFill>
              </a:rPr>
              <a:t>. </a:t>
            </a:r>
            <a:r>
              <a:rPr lang="cs-CZ" b="1" i="1" dirty="0" err="1">
                <a:solidFill>
                  <a:prstClr val="black"/>
                </a:solidFill>
              </a:rPr>
              <a:t>a</a:t>
            </a:r>
            <a:r>
              <a:rPr lang="cs-CZ" b="1" i="1" dirty="0" err="1" smtClean="0">
                <a:solidFill>
                  <a:prstClr val="black"/>
                </a:solidFill>
              </a:rPr>
              <a:t>egypti</a:t>
            </a:r>
            <a:r>
              <a:rPr lang="cs-CZ" b="1" i="1" dirty="0" smtClean="0">
                <a:solidFill>
                  <a:prstClr val="black"/>
                </a:solidFill>
              </a:rPr>
              <a:t>, </a:t>
            </a:r>
            <a:r>
              <a:rPr lang="cs-CZ" b="1" dirty="0" smtClean="0">
                <a:solidFill>
                  <a:prstClr val="black"/>
                </a:solidFill>
              </a:rPr>
              <a:t>jako její nezbytný přenašeč</a:t>
            </a:r>
          </a:p>
          <a:p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5_PŘEDNÁŠKY_LF_17.12.2019_NOVÉ\Arboviry, hemoragické horečky\distribuční obl. aedes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29600" cy="44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-18311"/>
            <a:ext cx="9144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800" b="1" dirty="0" smtClean="0">
                <a:latin typeface="Calibri"/>
              </a:rPr>
              <a:t>Rozšiřování přirozeného prostředí 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smtClean="0">
                <a:latin typeface="Calibri"/>
              </a:rPr>
              <a:t>výskytu komára </a:t>
            </a:r>
            <a:r>
              <a:rPr lang="cs-CZ" sz="2800" b="1" i="1" dirty="0" err="1" smtClean="0">
                <a:latin typeface="Calibri"/>
              </a:rPr>
              <a:t>Aedes</a:t>
            </a:r>
            <a:r>
              <a:rPr lang="cs-CZ" sz="2800" b="1" i="1" dirty="0" smtClean="0">
                <a:latin typeface="Calibri"/>
              </a:rPr>
              <a:t> </a:t>
            </a:r>
            <a:r>
              <a:rPr lang="cs-CZ" sz="2800" b="1" i="1" dirty="0" err="1" smtClean="0">
                <a:latin typeface="Calibri"/>
              </a:rPr>
              <a:t>aegypti</a:t>
            </a:r>
            <a:endParaRPr lang="cs-CZ" sz="2800" b="1" i="1" dirty="0"/>
          </a:p>
        </p:txBody>
      </p:sp>
      <p:sp>
        <p:nvSpPr>
          <p:cNvPr id="2" name="Obdélník 1"/>
          <p:cNvSpPr/>
          <p:nvPr/>
        </p:nvSpPr>
        <p:spPr>
          <a:xfrm>
            <a:off x="395536" y="4509120"/>
            <a:ext cx="8748464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 posledním desetiletí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Rozšiřování přirozeného distribučního prostředí výskytu komára </a:t>
            </a:r>
            <a:r>
              <a:rPr lang="cs-CZ" dirty="0" err="1" smtClean="0">
                <a:solidFill>
                  <a:schemeClr val="tx1"/>
                </a:solidFill>
              </a:rPr>
              <a:t>Ae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egypti</a:t>
            </a:r>
            <a:r>
              <a:rPr lang="cs-CZ" dirty="0" smtClean="0">
                <a:solidFill>
                  <a:schemeClr val="tx1"/>
                </a:solidFill>
              </a:rPr>
              <a:t> na severní i jižní polokouli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Důsledek odlesňování a různých zásahů do přirozeného ekosystému – těžba ropy, nerostného bohatství a stavebnictví, rekultivace lesních oblastí pro zemědělství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změna </a:t>
            </a:r>
            <a:r>
              <a:rPr lang="cs-CZ" dirty="0">
                <a:solidFill>
                  <a:schemeClr val="tx1"/>
                </a:solidFill>
              </a:rPr>
              <a:t>klimatu, </a:t>
            </a:r>
            <a:r>
              <a:rPr lang="cs-CZ" dirty="0" smtClean="0">
                <a:solidFill>
                  <a:schemeClr val="tx1"/>
                </a:solidFill>
              </a:rPr>
              <a:t>urbanizace, přesuny velkých populací…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5_PŘEDNÁŠKY_LF_17.12.2019_NOVÉ\Arboviry, hemoragické horečky\distribuční obl. aedes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29600" cy="44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-18311"/>
            <a:ext cx="9144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800" b="1" dirty="0" smtClean="0">
                <a:latin typeface="Calibri"/>
              </a:rPr>
              <a:t>Rozšiřování přirozeného prostředí 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smtClean="0">
                <a:latin typeface="Calibri"/>
              </a:rPr>
              <a:t>výskytu komára </a:t>
            </a:r>
            <a:r>
              <a:rPr lang="cs-CZ" sz="2800" b="1" i="1" dirty="0" err="1" smtClean="0">
                <a:latin typeface="Calibri"/>
              </a:rPr>
              <a:t>Aedes</a:t>
            </a:r>
            <a:r>
              <a:rPr lang="cs-CZ" sz="2800" b="1" i="1" dirty="0" smtClean="0">
                <a:latin typeface="Calibri"/>
              </a:rPr>
              <a:t> </a:t>
            </a:r>
            <a:r>
              <a:rPr lang="cs-CZ" sz="2800" b="1" i="1" dirty="0" err="1" smtClean="0">
                <a:latin typeface="Calibri"/>
              </a:rPr>
              <a:t>aegypti</a:t>
            </a:r>
            <a:endParaRPr lang="cs-CZ" sz="2800" b="1" i="1" dirty="0"/>
          </a:p>
        </p:txBody>
      </p:sp>
      <p:sp>
        <p:nvSpPr>
          <p:cNvPr id="2" name="Obdélník 1"/>
          <p:cNvSpPr/>
          <p:nvPr/>
        </p:nvSpPr>
        <p:spPr>
          <a:xfrm>
            <a:off x="395536" y="4509120"/>
            <a:ext cx="8748464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i="1" dirty="0" err="1" smtClean="0">
                <a:solidFill>
                  <a:prstClr val="black"/>
                </a:solidFill>
              </a:rPr>
              <a:t>Ae</a:t>
            </a:r>
            <a:r>
              <a:rPr lang="cs-CZ" b="1" i="1" dirty="0" smtClean="0">
                <a:solidFill>
                  <a:prstClr val="black"/>
                </a:solidFill>
              </a:rPr>
              <a:t>. </a:t>
            </a:r>
            <a:r>
              <a:rPr lang="cs-CZ" b="1" i="1" dirty="0" err="1">
                <a:solidFill>
                  <a:prstClr val="black"/>
                </a:solidFill>
              </a:rPr>
              <a:t>a</a:t>
            </a:r>
            <a:r>
              <a:rPr lang="cs-CZ" b="1" i="1" dirty="0" err="1" smtClean="0">
                <a:solidFill>
                  <a:prstClr val="black"/>
                </a:solidFill>
              </a:rPr>
              <a:t>egypti</a:t>
            </a:r>
            <a:r>
              <a:rPr lang="cs-CZ" b="1" i="1" dirty="0" smtClean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– přenašeč viru horečky Dengue - horečka dengue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Incidence v posledních letech celosvětově dramaticky stoupá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3,9 miliardy světové populace žije v endemických oblastech (tzn. v oblastech, které jsou přirozeným životním prostředím pro přenašeče – komára </a:t>
            </a:r>
            <a:r>
              <a:rPr lang="cs-CZ" i="1" dirty="0" err="1" smtClean="0">
                <a:solidFill>
                  <a:prstClr val="black"/>
                </a:solidFill>
              </a:rPr>
              <a:t>Ae</a:t>
            </a:r>
            <a:r>
              <a:rPr lang="cs-CZ" i="1" dirty="0" smtClean="0">
                <a:solidFill>
                  <a:prstClr val="black"/>
                </a:solidFill>
              </a:rPr>
              <a:t>. </a:t>
            </a:r>
            <a:r>
              <a:rPr lang="cs-CZ" i="1" dirty="0" err="1">
                <a:solidFill>
                  <a:prstClr val="black"/>
                </a:solidFill>
              </a:rPr>
              <a:t>a</a:t>
            </a:r>
            <a:r>
              <a:rPr lang="cs-CZ" i="1" dirty="0" err="1" smtClean="0">
                <a:solidFill>
                  <a:prstClr val="black"/>
                </a:solidFill>
              </a:rPr>
              <a:t>egypti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HD </a:t>
            </a:r>
            <a:r>
              <a:rPr lang="cs-CZ" b="1" dirty="0" smtClean="0">
                <a:solidFill>
                  <a:prstClr val="black"/>
                </a:solidFill>
              </a:rPr>
              <a:t>390 milionů onemocnění/rok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Při rozšíření viru žluté zimnice na asijský kontinent by incidence žluté zimnice mohla být podobná, jako je incidence horečky dengue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b="1" dirty="0" smtClean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5_PŘEDNÁŠKY_LF_17.12.2019_NOVÉ\Arboviry, hemoragické horečky\distribuční obl. aedes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29600" cy="44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-18311"/>
            <a:ext cx="9144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800" b="1" dirty="0" smtClean="0">
                <a:latin typeface="Calibri"/>
              </a:rPr>
              <a:t>Rozšiřování přirozeného prostředí </a:t>
            </a:r>
            <a:br>
              <a:rPr lang="cs-CZ" sz="2800" b="1" dirty="0" smtClean="0">
                <a:latin typeface="Calibri"/>
              </a:rPr>
            </a:br>
            <a:r>
              <a:rPr lang="cs-CZ" sz="2800" b="1" dirty="0" smtClean="0">
                <a:latin typeface="Calibri"/>
              </a:rPr>
              <a:t>výskytu komára </a:t>
            </a:r>
            <a:r>
              <a:rPr lang="cs-CZ" sz="2800" b="1" i="1" dirty="0" err="1" smtClean="0">
                <a:latin typeface="Calibri"/>
              </a:rPr>
              <a:t>Aedes</a:t>
            </a:r>
            <a:r>
              <a:rPr lang="cs-CZ" sz="2800" b="1" i="1" dirty="0" smtClean="0">
                <a:latin typeface="Calibri"/>
              </a:rPr>
              <a:t> </a:t>
            </a:r>
            <a:r>
              <a:rPr lang="cs-CZ" sz="2800" b="1" i="1" dirty="0" err="1" smtClean="0">
                <a:latin typeface="Calibri"/>
              </a:rPr>
              <a:t>aegypti</a:t>
            </a:r>
            <a:endParaRPr lang="cs-CZ" sz="2800" b="1" i="1" dirty="0"/>
          </a:p>
        </p:txBody>
      </p:sp>
      <p:sp>
        <p:nvSpPr>
          <p:cNvPr id="2" name="Obdélník 1"/>
          <p:cNvSpPr/>
          <p:nvPr/>
        </p:nvSpPr>
        <p:spPr>
          <a:xfrm>
            <a:off x="395536" y="4509120"/>
            <a:ext cx="8748464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V důsledku současných epidemiologických změn </a:t>
            </a:r>
            <a:r>
              <a:rPr lang="cs-CZ" dirty="0" smtClean="0">
                <a:solidFill>
                  <a:prstClr val="black"/>
                </a:solidFill>
              </a:rPr>
              <a:t>- vypuknutí epidemie žluté zimnice by se mohlo stát mimořádnou situací celosvětového významu s obrovským zdravotním, sociálním i ekonomickým dopadem…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WHO a dalších zainteresovaných instituce a orgány - pozornost a velké finanční prostředky k zajištění vakcinačních programů v endemických oblastech Afriky, jižní Ameriky a Karibiku.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43010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Incidence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Endemický výskyt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C00000"/>
                </a:solidFill>
              </a:rPr>
              <a:t>½ světové populace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Odhad</a:t>
            </a:r>
          </a:p>
          <a:p>
            <a:pPr lvl="2"/>
            <a:r>
              <a:rPr lang="cs-CZ" dirty="0" smtClean="0"/>
              <a:t>Asi 500 mil onemocnění/rok</a:t>
            </a:r>
          </a:p>
          <a:p>
            <a:pPr lvl="2"/>
            <a:r>
              <a:rPr lang="cs-CZ" dirty="0" smtClean="0"/>
              <a:t>136 mil klinicky manifestních onemocnění/rok</a:t>
            </a:r>
          </a:p>
          <a:p>
            <a:pPr lvl="2"/>
            <a:r>
              <a:rPr lang="cs-CZ" dirty="0" smtClean="0"/>
              <a:t>500 000 těžkých forem, vyžadujících hospitalizaci/rok</a:t>
            </a:r>
          </a:p>
          <a:p>
            <a:pPr lvl="2"/>
            <a:r>
              <a:rPr lang="cs-CZ" dirty="0" smtClean="0"/>
              <a:t>2,5 % fatální případy onemocnění/rok</a:t>
            </a:r>
          </a:p>
          <a:p>
            <a:pPr lvl="2"/>
            <a:r>
              <a:rPr lang="cs-CZ" dirty="0" smtClean="0"/>
              <a:t>22 000 úmrtí malých dětí v endemických oblastech (nejčastější příčina úmrtí malých dětí v endemických oblastech)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6525344"/>
            <a:ext cx="8532440" cy="33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200" dirty="0" smtClean="0">
                <a:solidFill>
                  <a:schemeClr val="tx1"/>
                </a:solidFill>
              </a:rPr>
              <a:t>http://www.who.int/en/news-room/fact-sheets/detail/dengue-and-severe-dengue.2018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85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ebola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0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Změna epidemiologických souvislostí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84784"/>
            <a:ext cx="7787208" cy="512735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Kromě</a:t>
            </a:r>
            <a:r>
              <a:rPr lang="cs-CZ" sz="2400" b="1" dirty="0" smtClean="0"/>
              <a:t> změny přirozených ekosystémů 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 a nepříznivých důsledků řady dalších lidských činností,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 smtClean="0"/>
              <a:t>     zvyšují </a:t>
            </a:r>
            <a:r>
              <a:rPr lang="cs-CZ" sz="2400" dirty="0"/>
              <a:t>riziko </a:t>
            </a:r>
            <a:r>
              <a:rPr lang="cs-CZ" sz="2400" dirty="0" smtClean="0"/>
              <a:t>šíření závažných nemocí</a:t>
            </a:r>
            <a:r>
              <a:rPr lang="cs-CZ" sz="2400" dirty="0"/>
              <a:t> </a:t>
            </a:r>
            <a:r>
              <a:rPr lang="cs-CZ" sz="2400" dirty="0" smtClean="0"/>
              <a:t>také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 smtClean="0">
                <a:solidFill>
                  <a:srgbClr val="C00000"/>
                </a:solidFill>
              </a:rPr>
              <a:t>válečné konflikty a velmi nestabilní politická situace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v některých oblastech. </a:t>
            </a:r>
          </a:p>
          <a:p>
            <a:pPr marL="400050"/>
            <a:r>
              <a:rPr lang="cs-CZ" sz="2400" dirty="0" smtClean="0"/>
              <a:t>Právě místní válečný konflikt významnou měrou přispěl </a:t>
            </a:r>
          </a:p>
          <a:p>
            <a:pPr marL="5715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k nebývalému rozšíření a stále pokračující největší </a:t>
            </a:r>
          </a:p>
          <a:p>
            <a:pPr marL="5715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epidemii VHH </a:t>
            </a:r>
            <a:r>
              <a:rPr lang="cs-CZ" sz="2400" dirty="0" err="1" smtClean="0"/>
              <a:t>ebola</a:t>
            </a:r>
            <a:r>
              <a:rPr lang="cs-CZ" sz="2400" dirty="0" smtClean="0"/>
              <a:t> v DRK, </a:t>
            </a:r>
          </a:p>
          <a:p>
            <a:pPr marL="5715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kde je poprvé v historii aplikována </a:t>
            </a:r>
            <a:r>
              <a:rPr lang="cs-CZ" sz="2400" b="1" dirty="0" smtClean="0">
                <a:solidFill>
                  <a:srgbClr val="C00000"/>
                </a:solidFill>
              </a:rPr>
              <a:t>živá vakcína</a:t>
            </a:r>
            <a:r>
              <a:rPr lang="cs-CZ" sz="2400" dirty="0" smtClean="0"/>
              <a:t>.  </a:t>
            </a:r>
            <a:endParaRPr lang="cs-CZ" sz="2400" dirty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612140"/>
            <a:ext cx="9144000" cy="230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>
                <a:solidFill>
                  <a:schemeClr val="tx1"/>
                </a:solidFill>
                <a:hlinkClick r:id="rId2"/>
              </a:rPr>
              <a:t>Prokeš Z, et al. První importovaný případ žluté zimnice do České republiky. </a:t>
            </a:r>
            <a:r>
              <a:rPr lang="cs-CZ" sz="800" dirty="0" err="1" smtClean="0">
                <a:solidFill>
                  <a:schemeClr val="tx1"/>
                </a:solidFill>
                <a:hlinkClick r:id="rId2"/>
              </a:rPr>
              <a:t>Vakcinologie</a:t>
            </a:r>
            <a:r>
              <a:rPr lang="cs-CZ" sz="800" dirty="0" smtClean="0">
                <a:solidFill>
                  <a:schemeClr val="tx1"/>
                </a:solidFill>
                <a:hlinkClick r:id="rId2"/>
              </a:rPr>
              <a:t> 2019;2:74-79; www.who.int</a:t>
            </a:r>
            <a:r>
              <a:rPr lang="cs-CZ" sz="800" dirty="0">
                <a:solidFill>
                  <a:schemeClr val="tx1"/>
                </a:solidFill>
              </a:rPr>
              <a:t>.</a:t>
            </a:r>
            <a:r>
              <a:rPr lang="cs-CZ" sz="800" dirty="0" smtClean="0">
                <a:solidFill>
                  <a:schemeClr val="tx1"/>
                </a:solidFill>
              </a:rPr>
              <a:t>https</a:t>
            </a:r>
            <a:r>
              <a:rPr lang="cs-CZ" sz="800" dirty="0">
                <a:solidFill>
                  <a:schemeClr val="tx1"/>
                </a:solidFill>
              </a:rPr>
              <a:t>://www.uptodate.com/contents/yellow-fever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92" y="6530141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A </a:t>
            </a:r>
            <a:r>
              <a:rPr lang="cs-CZ" sz="1000" dirty="0" err="1" smtClean="0">
                <a:solidFill>
                  <a:prstClr val="black"/>
                </a:solidFill>
              </a:rPr>
              <a:t>global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strategy</a:t>
            </a:r>
            <a:r>
              <a:rPr lang="cs-CZ" sz="1000" dirty="0" smtClean="0">
                <a:solidFill>
                  <a:prstClr val="black"/>
                </a:solidFill>
              </a:rPr>
              <a:t> to </a:t>
            </a:r>
            <a:r>
              <a:rPr lang="cs-CZ" sz="1000" dirty="0" err="1" smtClean="0">
                <a:solidFill>
                  <a:prstClr val="black"/>
                </a:solidFill>
              </a:rPr>
              <a:t>Eliminate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Yellow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Epidemics</a:t>
            </a:r>
            <a:r>
              <a:rPr lang="cs-CZ" sz="1000" dirty="0" smtClean="0">
                <a:solidFill>
                  <a:prstClr val="black"/>
                </a:solidFill>
              </a:rPr>
              <a:t> (EYE) 2017-2026. WHO 2018. ISBN 978-92-4-151366-1.</a:t>
            </a:r>
            <a:r>
              <a:rPr lang="cs-CZ" sz="1000" dirty="0">
                <a:solidFill>
                  <a:schemeClr val="tx1"/>
                </a:solidFill>
              </a:rPr>
              <a:t> https://www.uptodate.com/contents/yellow-fever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        </a:t>
            </a:r>
            <a:r>
              <a:rPr lang="cs-CZ" sz="1400" dirty="0" smtClean="0">
                <a:solidFill>
                  <a:prstClr val="black"/>
                </a:solidFill>
                <a:ea typeface="+mj-ea"/>
                <a:cs typeface="+mj-cs"/>
              </a:rPr>
              <a:t>První </a:t>
            </a:r>
            <a:r>
              <a:rPr lang="cs-CZ" sz="1400" dirty="0">
                <a:solidFill>
                  <a:prstClr val="black"/>
                </a:solidFill>
                <a:ea typeface="+mj-ea"/>
                <a:cs typeface="+mj-cs"/>
              </a:rPr>
              <a:t>elektronové mikrofotografie viru </a:t>
            </a:r>
            <a:r>
              <a:rPr lang="cs-CZ" sz="1400" dirty="0" err="1">
                <a:solidFill>
                  <a:prstClr val="black"/>
                </a:solidFill>
                <a:ea typeface="+mj-ea"/>
                <a:cs typeface="+mj-cs"/>
              </a:rPr>
              <a:t>Ebola</a:t>
            </a:r>
            <a:r>
              <a:rPr lang="cs-CZ" sz="1400" dirty="0">
                <a:solidFill>
                  <a:prstClr val="black"/>
                </a:solidFill>
                <a:ea typeface="+mj-ea"/>
                <a:cs typeface="+mj-cs"/>
              </a:rPr>
              <a:t> - 13. 10. 1976 </a:t>
            </a:r>
            <a:r>
              <a:rPr lang="cs-CZ" sz="1400" dirty="0" smtClean="0">
                <a:solidFill>
                  <a:prstClr val="black"/>
                </a:solidFill>
                <a:ea typeface="+mj-ea"/>
                <a:cs typeface="+mj-cs"/>
              </a:rPr>
              <a:t>CDC</a:t>
            </a:r>
            <a:endParaRPr lang="cs-CZ" sz="1400" dirty="0" smtClean="0"/>
          </a:p>
          <a:p>
            <a:endParaRPr lang="cs-CZ" sz="1100" dirty="0" smtClean="0"/>
          </a:p>
          <a:p>
            <a:pPr marL="0" indent="0">
              <a:buClr>
                <a:srgbClr val="C00000"/>
              </a:buClr>
              <a:buNone/>
              <a:defRPr/>
            </a:pPr>
            <a:endParaRPr lang="cs-CZ" sz="2000" dirty="0" smtClean="0"/>
          </a:p>
          <a:p>
            <a:pPr marL="0" indent="0">
              <a:buClr>
                <a:srgbClr val="C00000"/>
              </a:buClr>
              <a:buNone/>
              <a:defRPr/>
            </a:pPr>
            <a:endParaRPr lang="cs-CZ" sz="2300" dirty="0" smtClean="0"/>
          </a:p>
          <a:p>
            <a:pPr marL="0" indent="0">
              <a:buClr>
                <a:srgbClr val="C00000"/>
              </a:buClr>
              <a:buNone/>
              <a:defRPr/>
            </a:pPr>
            <a:endParaRPr lang="cs-CZ" sz="2300" dirty="0"/>
          </a:p>
          <a:p>
            <a:pPr marL="0" indent="0">
              <a:buClr>
                <a:srgbClr val="C00000"/>
              </a:buClr>
              <a:buNone/>
              <a:defRPr/>
            </a:pPr>
            <a:endParaRPr lang="cs-CZ" sz="2300" dirty="0" smtClean="0"/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cs-CZ" dirty="0" smtClean="0"/>
              <a:t>Virus HH </a:t>
            </a:r>
            <a:r>
              <a:rPr lang="cs-CZ" dirty="0" err="1" smtClean="0"/>
              <a:t>ebola</a:t>
            </a:r>
            <a:r>
              <a:rPr lang="cs-CZ" dirty="0" smtClean="0"/>
              <a:t> - čeleď </a:t>
            </a:r>
            <a:r>
              <a:rPr lang="cs-CZ" b="1" i="1" dirty="0" err="1" smtClean="0">
                <a:solidFill>
                  <a:srgbClr val="C00000"/>
                </a:solidFill>
              </a:rPr>
              <a:t>Filoviridae</a:t>
            </a:r>
            <a:endParaRPr lang="cs-CZ" i="1" dirty="0">
              <a:solidFill>
                <a:srgbClr val="C00000"/>
              </a:solidFill>
            </a:endParaRP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cs-CZ" sz="2600" b="1" dirty="0"/>
              <a:t>Zaire </a:t>
            </a:r>
            <a:r>
              <a:rPr lang="cs-CZ" sz="2600" b="1" dirty="0" err="1" smtClean="0"/>
              <a:t>ebola</a:t>
            </a:r>
            <a:r>
              <a:rPr lang="cs-CZ" sz="2600" b="1" dirty="0" smtClean="0"/>
              <a:t> virus </a:t>
            </a:r>
            <a:r>
              <a:rPr lang="cs-CZ" sz="2600" dirty="0"/>
              <a:t>(</a:t>
            </a:r>
            <a:r>
              <a:rPr lang="cs-CZ" sz="2600" dirty="0" smtClean="0"/>
              <a:t>nejnebezpečnější, mortalita 60-100%)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cs-CZ" sz="2600" b="1" dirty="0" err="1" smtClean="0"/>
              <a:t>Sudan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ebola</a:t>
            </a:r>
            <a:r>
              <a:rPr lang="cs-CZ" sz="2600" b="1" dirty="0" smtClean="0"/>
              <a:t> virus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cs-CZ" sz="2600" b="1" dirty="0" err="1" smtClean="0"/>
              <a:t>Tai</a:t>
            </a:r>
            <a:r>
              <a:rPr lang="cs-CZ" sz="2600" b="1" dirty="0" smtClean="0"/>
              <a:t> </a:t>
            </a:r>
            <a:r>
              <a:rPr lang="cs-CZ" sz="2600" b="1" dirty="0" err="1"/>
              <a:t>Forest</a:t>
            </a:r>
            <a:r>
              <a:rPr lang="cs-CZ" sz="2600" b="1" dirty="0"/>
              <a:t> </a:t>
            </a:r>
            <a:r>
              <a:rPr lang="cs-CZ" sz="2600" b="1" dirty="0" err="1" smtClean="0"/>
              <a:t>ebola</a:t>
            </a:r>
            <a:r>
              <a:rPr lang="cs-CZ" sz="2600" b="1" dirty="0" smtClean="0"/>
              <a:t> virus </a:t>
            </a:r>
            <a:r>
              <a:rPr lang="cs-CZ" sz="2600" dirty="0"/>
              <a:t>(dříve </a:t>
            </a:r>
            <a:r>
              <a:rPr lang="cs-CZ" sz="2600" dirty="0" err="1"/>
              <a:t>Cote</a:t>
            </a:r>
            <a:r>
              <a:rPr lang="cs-CZ" sz="2600" dirty="0"/>
              <a:t> </a:t>
            </a:r>
            <a:r>
              <a:rPr lang="cs-CZ" sz="2600" dirty="0" err="1"/>
              <a:t>d´Ivoire</a:t>
            </a:r>
            <a:r>
              <a:rPr lang="cs-CZ" sz="2600" dirty="0"/>
              <a:t> </a:t>
            </a:r>
            <a:r>
              <a:rPr lang="cs-CZ" sz="2600" dirty="0" err="1" smtClean="0"/>
              <a:t>ebola</a:t>
            </a:r>
            <a:r>
              <a:rPr lang="cs-CZ" sz="2600" dirty="0" smtClean="0"/>
              <a:t> virus – </a:t>
            </a:r>
            <a:r>
              <a:rPr lang="cs-CZ" sz="2600" dirty="0"/>
              <a:t>původně na západě </a:t>
            </a:r>
            <a:r>
              <a:rPr lang="cs-CZ" sz="2600" dirty="0" smtClean="0"/>
              <a:t>Afriky)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cs-CZ" sz="2600" b="1" dirty="0" err="1" smtClean="0"/>
              <a:t>Bundibugyo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ebola</a:t>
            </a:r>
            <a:r>
              <a:rPr lang="cs-CZ" sz="2600" b="1" dirty="0" smtClean="0"/>
              <a:t> virus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cs-CZ" sz="2600" b="1" dirty="0" err="1" smtClean="0"/>
              <a:t>Reston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ebola</a:t>
            </a:r>
            <a:r>
              <a:rPr lang="cs-CZ" sz="2600" b="1" dirty="0" smtClean="0"/>
              <a:t> virus </a:t>
            </a:r>
            <a:r>
              <a:rPr lang="cs-CZ" sz="2600" dirty="0" smtClean="0"/>
              <a:t>(</a:t>
            </a:r>
            <a:r>
              <a:rPr lang="cs-CZ" sz="2600" dirty="0"/>
              <a:t>není patogenní pro člověka, </a:t>
            </a:r>
            <a:r>
              <a:rPr lang="cs-CZ" sz="2600" dirty="0" smtClean="0"/>
              <a:t>ale </a:t>
            </a:r>
            <a:r>
              <a:rPr lang="cs-CZ" sz="2600" dirty="0"/>
              <a:t>pro </a:t>
            </a:r>
            <a:r>
              <a:rPr lang="cs-CZ" sz="2600" dirty="0" smtClean="0"/>
              <a:t>nehumánní primáty</a:t>
            </a:r>
            <a:r>
              <a:rPr lang="cs-CZ" sz="2600" dirty="0"/>
              <a:t>, kteří jsou patrně vnímavější než </a:t>
            </a:r>
            <a:r>
              <a:rPr lang="cs-CZ" sz="2600" dirty="0" smtClean="0"/>
              <a:t>člověk)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cs-CZ" sz="2600" b="1" dirty="0" err="1" smtClean="0"/>
              <a:t>Bombali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ebola</a:t>
            </a:r>
            <a:r>
              <a:rPr lang="cs-CZ" sz="2600" b="1" dirty="0" smtClean="0"/>
              <a:t> virus </a:t>
            </a:r>
            <a:r>
              <a:rPr lang="cs-CZ" sz="2600" dirty="0" smtClean="0"/>
              <a:t>– nově  izolován u dvou druhů malých netopýrů, které žijí napříč Afrikou v blízkosti lidských obydlí (zatím není jasné, zda může infikovat člověka)</a:t>
            </a:r>
            <a:endParaRPr lang="cs-CZ" sz="2600" dirty="0"/>
          </a:p>
          <a:p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0" y="6525345"/>
            <a:ext cx="9144000" cy="36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schemeClr val="tx1"/>
                </a:solidFill>
              </a:rPr>
              <a:t>Špliňo</a:t>
            </a:r>
            <a:r>
              <a:rPr lang="cs-CZ" sz="1000" dirty="0" smtClean="0">
                <a:solidFill>
                  <a:schemeClr val="tx1"/>
                </a:solidFill>
              </a:rPr>
              <a:t> M, </a:t>
            </a:r>
            <a:r>
              <a:rPr lang="cs-CZ" sz="1000" dirty="0" err="1" smtClean="0">
                <a:solidFill>
                  <a:schemeClr val="tx1"/>
                </a:solidFill>
              </a:rPr>
              <a:t>Chlíbek</a:t>
            </a:r>
            <a:r>
              <a:rPr lang="cs-CZ" sz="1000" dirty="0" smtClean="0">
                <a:solidFill>
                  <a:schemeClr val="tx1"/>
                </a:solidFill>
              </a:rPr>
              <a:t> R. Izolace nového druhu </a:t>
            </a:r>
            <a:r>
              <a:rPr lang="cs-CZ" sz="1000" dirty="0" err="1" smtClean="0">
                <a:solidFill>
                  <a:schemeClr val="tx1"/>
                </a:solidFill>
              </a:rPr>
              <a:t>ebola</a:t>
            </a:r>
            <a:r>
              <a:rPr lang="cs-CZ" sz="1000" dirty="0" smtClean="0">
                <a:solidFill>
                  <a:schemeClr val="tx1"/>
                </a:solidFill>
              </a:rPr>
              <a:t> viru v Africe (Sierra Leone, Keňa) – pozitivní nález u netopýrů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2019;3:120-121.</a:t>
            </a:r>
            <a:endParaRPr lang="cs-CZ" sz="1000" dirty="0">
              <a:solidFill>
                <a:schemeClr val="tx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4" y="1124744"/>
            <a:ext cx="87185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        </a:t>
            </a:r>
            <a:r>
              <a:rPr lang="cs-CZ" sz="1400" dirty="0" smtClean="0">
                <a:solidFill>
                  <a:prstClr val="black"/>
                </a:solidFill>
                <a:ea typeface="+mj-ea"/>
                <a:cs typeface="+mj-cs"/>
              </a:rPr>
              <a:t>První </a:t>
            </a:r>
            <a:r>
              <a:rPr lang="cs-CZ" sz="1400" dirty="0">
                <a:solidFill>
                  <a:prstClr val="black"/>
                </a:solidFill>
                <a:ea typeface="+mj-ea"/>
                <a:cs typeface="+mj-cs"/>
              </a:rPr>
              <a:t>elektronové mikrofotografie viru </a:t>
            </a:r>
            <a:r>
              <a:rPr lang="cs-CZ" sz="1400" dirty="0" err="1">
                <a:solidFill>
                  <a:prstClr val="black"/>
                </a:solidFill>
                <a:ea typeface="+mj-ea"/>
                <a:cs typeface="+mj-cs"/>
              </a:rPr>
              <a:t>Ebola</a:t>
            </a:r>
            <a:r>
              <a:rPr lang="cs-CZ" sz="1400" dirty="0">
                <a:solidFill>
                  <a:prstClr val="black"/>
                </a:solidFill>
                <a:ea typeface="+mj-ea"/>
                <a:cs typeface="+mj-cs"/>
              </a:rPr>
              <a:t> - 13. 10. 1976 </a:t>
            </a:r>
            <a:r>
              <a:rPr lang="cs-CZ" sz="1400" dirty="0" smtClean="0">
                <a:solidFill>
                  <a:prstClr val="black"/>
                </a:solidFill>
                <a:ea typeface="+mj-ea"/>
                <a:cs typeface="+mj-cs"/>
              </a:rPr>
              <a:t>CDC</a:t>
            </a:r>
            <a:endParaRPr lang="cs-CZ" sz="1400" dirty="0" smtClean="0"/>
          </a:p>
          <a:p>
            <a:endParaRPr lang="cs-CZ" sz="1100" dirty="0" smtClean="0"/>
          </a:p>
          <a:p>
            <a:r>
              <a:rPr lang="cs-CZ" sz="2000" dirty="0" smtClean="0"/>
              <a:t>Virus HH </a:t>
            </a:r>
            <a:r>
              <a:rPr lang="cs-CZ" sz="2000" dirty="0" err="1" smtClean="0"/>
              <a:t>ebola</a:t>
            </a:r>
            <a:r>
              <a:rPr lang="cs-CZ" sz="2000" dirty="0" smtClean="0"/>
              <a:t> - </a:t>
            </a:r>
            <a:r>
              <a:rPr lang="cs-CZ" sz="2000" b="1" dirty="0" smtClean="0">
                <a:solidFill>
                  <a:srgbClr val="C00000"/>
                </a:solidFill>
              </a:rPr>
              <a:t>nejvirulentnější  </a:t>
            </a:r>
            <a:r>
              <a:rPr lang="cs-CZ" sz="2000" b="1" dirty="0">
                <a:solidFill>
                  <a:srgbClr val="C00000"/>
                </a:solidFill>
              </a:rPr>
              <a:t>dosud známý </a:t>
            </a:r>
            <a:r>
              <a:rPr lang="cs-CZ" sz="2000" b="1" dirty="0" smtClean="0">
                <a:solidFill>
                  <a:srgbClr val="C00000"/>
                </a:solidFill>
              </a:rPr>
              <a:t>patogen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Virus identifikován Dr. Fredem Murphym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Přírodní rezervoáry  viru v Africe nejsou </a:t>
            </a:r>
            <a:r>
              <a:rPr lang="cs-CZ" sz="1800" dirty="0" smtClean="0"/>
              <a:t> stále zcela </a:t>
            </a:r>
            <a:r>
              <a:rPr lang="cs-CZ" sz="1800" dirty="0"/>
              <a:t>objasněny (zřejmě některé druhy </a:t>
            </a:r>
            <a:r>
              <a:rPr lang="cs-CZ" sz="1800" dirty="0" smtClean="0"/>
              <a:t>netopýrů)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Dlouho stabilní při pokojové teplotě, v krvi či vodě přežívá několik dnů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Virus je citlivý na vysoké teploty, UV světlo, </a:t>
            </a:r>
            <a:r>
              <a:rPr lang="el-GR" sz="1800" dirty="0" smtClean="0">
                <a:latin typeface="Times New Roman"/>
                <a:cs typeface="Times New Roman"/>
              </a:rPr>
              <a:t>γ</a:t>
            </a:r>
            <a:r>
              <a:rPr lang="cs-CZ" sz="1800" dirty="0" smtClean="0"/>
              <a:t> záření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525345"/>
            <a:ext cx="9144000" cy="36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schemeClr val="tx1"/>
                </a:solidFill>
              </a:rPr>
              <a:t>Špliňo</a:t>
            </a:r>
            <a:r>
              <a:rPr lang="cs-CZ" sz="1000" dirty="0" smtClean="0">
                <a:solidFill>
                  <a:schemeClr val="tx1"/>
                </a:solidFill>
              </a:rPr>
              <a:t> M, </a:t>
            </a:r>
            <a:r>
              <a:rPr lang="cs-CZ" sz="1000" dirty="0" err="1" smtClean="0">
                <a:solidFill>
                  <a:schemeClr val="tx1"/>
                </a:solidFill>
              </a:rPr>
              <a:t>Chlíbek</a:t>
            </a:r>
            <a:r>
              <a:rPr lang="cs-CZ" sz="1000" dirty="0" smtClean="0">
                <a:solidFill>
                  <a:schemeClr val="tx1"/>
                </a:solidFill>
              </a:rPr>
              <a:t> R. Izolace nového druhu </a:t>
            </a:r>
            <a:r>
              <a:rPr lang="cs-CZ" sz="1000" dirty="0" err="1" smtClean="0">
                <a:solidFill>
                  <a:schemeClr val="tx1"/>
                </a:solidFill>
              </a:rPr>
              <a:t>ebola</a:t>
            </a:r>
            <a:r>
              <a:rPr lang="cs-CZ" sz="1000" dirty="0" smtClean="0">
                <a:solidFill>
                  <a:schemeClr val="tx1"/>
                </a:solidFill>
              </a:rPr>
              <a:t> viru v Africe (Sierra Leone, Keňa) – pozitivní nález u netopýrů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2019;3:120-121</a:t>
            </a:r>
            <a:r>
              <a:rPr lang="cs-CZ" sz="1000" dirty="0">
                <a:solidFill>
                  <a:prstClr val="black"/>
                </a:solidFill>
              </a:rPr>
              <a:t> </a:t>
            </a:r>
            <a:r>
              <a:rPr lang="cs-CZ" sz="1000" dirty="0" smtClean="0">
                <a:solidFill>
                  <a:prstClr val="black"/>
                </a:solidFill>
              </a:rPr>
              <a:t>. Boštíková </a:t>
            </a:r>
            <a:r>
              <a:rPr lang="cs-CZ" sz="1000" dirty="0">
                <a:solidFill>
                  <a:prstClr val="black"/>
                </a:solidFill>
              </a:rPr>
              <a:t>V. očkování proti virové hemoragické horečce </a:t>
            </a:r>
            <a:r>
              <a:rPr lang="cs-CZ" sz="1000" dirty="0" err="1">
                <a:solidFill>
                  <a:prstClr val="black"/>
                </a:solidFill>
              </a:rPr>
              <a:t>Ebola</a:t>
            </a:r>
            <a:r>
              <a:rPr lang="cs-CZ" sz="1000" dirty="0">
                <a:solidFill>
                  <a:prstClr val="black"/>
                </a:solidFill>
              </a:rPr>
              <a:t> experimentální vakcínou </a:t>
            </a:r>
            <a:r>
              <a:rPr lang="cs-CZ" sz="1000" dirty="0" err="1">
                <a:solidFill>
                  <a:prstClr val="black"/>
                </a:solidFill>
              </a:rPr>
              <a:t>rVSVDG</a:t>
            </a:r>
            <a:r>
              <a:rPr lang="cs-CZ" sz="1000" dirty="0">
                <a:solidFill>
                  <a:prstClr val="black"/>
                </a:solidFill>
              </a:rPr>
              <a:t>-ZEBOV-GP v </a:t>
            </a:r>
            <a:r>
              <a:rPr lang="cs-CZ" sz="1000" dirty="0" err="1">
                <a:solidFill>
                  <a:prstClr val="black"/>
                </a:solidFill>
              </a:rPr>
              <a:t>Dekokratické</a:t>
            </a:r>
            <a:r>
              <a:rPr lang="cs-CZ" sz="1000" dirty="0">
                <a:solidFill>
                  <a:prstClr val="black"/>
                </a:solidFill>
              </a:rPr>
              <a:t> republice Kongo. </a:t>
            </a:r>
            <a:r>
              <a:rPr lang="cs-CZ" sz="1000" dirty="0" err="1">
                <a:solidFill>
                  <a:prstClr val="black"/>
                </a:solidFill>
              </a:rPr>
              <a:t>Vakcinologie</a:t>
            </a:r>
            <a:r>
              <a:rPr lang="cs-CZ" sz="1000" dirty="0">
                <a:solidFill>
                  <a:prstClr val="black"/>
                </a:solidFill>
              </a:rPr>
              <a:t> 2019;3:106-109</a:t>
            </a:r>
            <a:r>
              <a:rPr lang="cs-CZ" sz="1000" dirty="0" smtClean="0">
                <a:solidFill>
                  <a:schemeClr val="tx1"/>
                </a:solidFill>
              </a:rPr>
              <a:t>. </a:t>
            </a:r>
            <a:endParaRPr lang="cs-CZ" sz="1000" dirty="0">
              <a:solidFill>
                <a:schemeClr val="tx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4" y="1124744"/>
            <a:ext cx="87185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5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525345"/>
            <a:ext cx="9144000" cy="36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Boštíková V. očkování proti virové hemoragické horečce </a:t>
            </a:r>
            <a:r>
              <a:rPr lang="cs-CZ" sz="1000" dirty="0" err="1" smtClean="0">
                <a:solidFill>
                  <a:prstClr val="black"/>
                </a:solidFill>
              </a:rPr>
              <a:t>Ebola</a:t>
            </a:r>
            <a:r>
              <a:rPr lang="cs-CZ" sz="1000" dirty="0" smtClean="0">
                <a:solidFill>
                  <a:prstClr val="black"/>
                </a:solidFill>
              </a:rPr>
              <a:t> experimentální vakcínou </a:t>
            </a:r>
            <a:r>
              <a:rPr lang="cs-CZ" sz="1000" dirty="0" err="1" smtClean="0">
                <a:solidFill>
                  <a:prstClr val="black"/>
                </a:solidFill>
              </a:rPr>
              <a:t>rVSVDG</a:t>
            </a:r>
            <a:r>
              <a:rPr lang="cs-CZ" sz="1000" dirty="0" smtClean="0">
                <a:solidFill>
                  <a:prstClr val="black"/>
                </a:solidFill>
              </a:rPr>
              <a:t>-ZEBOV-GP v </a:t>
            </a:r>
            <a:r>
              <a:rPr lang="cs-CZ" sz="1000" dirty="0" err="1" smtClean="0">
                <a:solidFill>
                  <a:prstClr val="black"/>
                </a:solidFill>
              </a:rPr>
              <a:t>Dekokratické</a:t>
            </a:r>
            <a:r>
              <a:rPr lang="cs-CZ" sz="1000" dirty="0" smtClean="0">
                <a:solidFill>
                  <a:prstClr val="black"/>
                </a:solidFill>
              </a:rPr>
              <a:t> republice Kongo. </a:t>
            </a:r>
            <a:r>
              <a:rPr lang="cs-CZ" sz="1000" dirty="0" err="1" smtClean="0">
                <a:solidFill>
                  <a:prstClr val="black"/>
                </a:solidFill>
              </a:rPr>
              <a:t>Vakcinologie</a:t>
            </a:r>
            <a:r>
              <a:rPr lang="cs-CZ" sz="1000" dirty="0" smtClean="0">
                <a:solidFill>
                  <a:prstClr val="black"/>
                </a:solidFill>
              </a:rPr>
              <a:t> 2019;3:106-109.</a:t>
            </a:r>
            <a:endParaRPr lang="cs-CZ" sz="1000" dirty="0">
              <a:solidFill>
                <a:prstClr val="black"/>
              </a:solidFill>
            </a:endParaRPr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987008" cy="37444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3508" y="5016478"/>
            <a:ext cx="918102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Od r. 1976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bylo </a:t>
            </a:r>
            <a:r>
              <a:rPr lang="cs-CZ" sz="1600" dirty="0">
                <a:solidFill>
                  <a:schemeClr val="tx1"/>
                </a:solidFill>
              </a:rPr>
              <a:t>popsáno několik </a:t>
            </a:r>
            <a:r>
              <a:rPr lang="cs-CZ" sz="1600" dirty="0" smtClean="0">
                <a:solidFill>
                  <a:schemeClr val="tx1"/>
                </a:solidFill>
              </a:rPr>
              <a:t>epidemií v  </a:t>
            </a:r>
            <a:r>
              <a:rPr lang="cs-CZ" sz="1600" dirty="0">
                <a:solidFill>
                  <a:schemeClr val="tx1"/>
                </a:solidFill>
              </a:rPr>
              <a:t>relativně odlehlých a izolovaných oblastech malých vesnic, s nízkou hustotou </a:t>
            </a:r>
            <a:r>
              <a:rPr lang="cs-CZ" sz="1600" dirty="0" smtClean="0">
                <a:solidFill>
                  <a:schemeClr val="tx1"/>
                </a:solidFill>
              </a:rPr>
              <a:t>obyvatelstva, poblíž tropických deštných pralesů </a:t>
            </a:r>
            <a:r>
              <a:rPr lang="cs-CZ" sz="1600" dirty="0">
                <a:solidFill>
                  <a:schemeClr val="tx1"/>
                </a:solidFill>
              </a:rPr>
              <a:t>a nákaza byla postupně zvládnuta a </a:t>
            </a:r>
            <a:r>
              <a:rPr lang="cs-CZ" sz="1600" dirty="0" smtClean="0">
                <a:solidFill>
                  <a:schemeClr val="tx1"/>
                </a:solidFill>
              </a:rPr>
              <a:t>zastavena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R. 2013-2016 </a:t>
            </a:r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Dosud největší </a:t>
            </a:r>
            <a:r>
              <a:rPr lang="cs-CZ" sz="1600" dirty="0">
                <a:solidFill>
                  <a:schemeClr val="tx1"/>
                </a:solidFill>
              </a:rPr>
              <a:t>epidemie </a:t>
            </a:r>
            <a:r>
              <a:rPr lang="cs-CZ" sz="1600" dirty="0" smtClean="0">
                <a:solidFill>
                  <a:schemeClr val="tx1"/>
                </a:solidFill>
              </a:rPr>
              <a:t>proběhla v Guinei, Libérii, </a:t>
            </a:r>
            <a:r>
              <a:rPr lang="cs-CZ" sz="1600" dirty="0" err="1">
                <a:solidFill>
                  <a:schemeClr val="tx1"/>
                </a:solidFill>
              </a:rPr>
              <a:t>Siera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Leone </a:t>
            </a:r>
            <a:r>
              <a:rPr lang="cs-CZ" sz="1600" dirty="0">
                <a:solidFill>
                  <a:schemeClr val="tx1"/>
                </a:solidFill>
              </a:rPr>
              <a:t>(Zaire </a:t>
            </a:r>
            <a:r>
              <a:rPr lang="cs-CZ" sz="1600" dirty="0" err="1">
                <a:solidFill>
                  <a:schemeClr val="tx1"/>
                </a:solidFill>
              </a:rPr>
              <a:t>ebola</a:t>
            </a:r>
            <a:r>
              <a:rPr lang="cs-CZ" sz="1600" dirty="0">
                <a:solidFill>
                  <a:schemeClr val="tx1"/>
                </a:solidFill>
              </a:rPr>
              <a:t> virus)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28616 laboratorně </a:t>
            </a:r>
            <a:r>
              <a:rPr lang="cs-CZ" sz="1600" dirty="0">
                <a:solidFill>
                  <a:schemeClr val="tx1"/>
                </a:solidFill>
              </a:rPr>
              <a:t>potvrzeno konfirmovaných případů, se 40% mortalitou. </a:t>
            </a:r>
          </a:p>
        </p:txBody>
      </p:sp>
    </p:spTree>
    <p:extLst>
      <p:ext uri="{BB962C8B-B14F-4D97-AF65-F5344CB8AC3E}">
        <p14:creationId xmlns:p14="http://schemas.microsoft.com/office/powerpoint/2010/main" val="15731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525345"/>
            <a:ext cx="9144000" cy="36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Boštíková V. očkování proti virové hemoragické horečce </a:t>
            </a:r>
            <a:r>
              <a:rPr lang="cs-CZ" sz="1000" dirty="0" err="1" smtClean="0">
                <a:solidFill>
                  <a:prstClr val="black"/>
                </a:solidFill>
              </a:rPr>
              <a:t>Ebola</a:t>
            </a:r>
            <a:r>
              <a:rPr lang="cs-CZ" sz="1000" dirty="0" smtClean="0">
                <a:solidFill>
                  <a:prstClr val="black"/>
                </a:solidFill>
              </a:rPr>
              <a:t> experimentální vakcínou </a:t>
            </a:r>
            <a:r>
              <a:rPr lang="cs-CZ" sz="1000" dirty="0" err="1" smtClean="0">
                <a:solidFill>
                  <a:prstClr val="black"/>
                </a:solidFill>
              </a:rPr>
              <a:t>rVSVDG</a:t>
            </a:r>
            <a:r>
              <a:rPr lang="cs-CZ" sz="1000" dirty="0" smtClean="0">
                <a:solidFill>
                  <a:prstClr val="black"/>
                </a:solidFill>
              </a:rPr>
              <a:t>-ZEBOV-GP v </a:t>
            </a:r>
            <a:r>
              <a:rPr lang="cs-CZ" sz="1000" dirty="0" err="1" smtClean="0">
                <a:solidFill>
                  <a:prstClr val="black"/>
                </a:solidFill>
              </a:rPr>
              <a:t>Dekokratické</a:t>
            </a:r>
            <a:r>
              <a:rPr lang="cs-CZ" sz="1000" dirty="0" smtClean="0">
                <a:solidFill>
                  <a:prstClr val="black"/>
                </a:solidFill>
              </a:rPr>
              <a:t> republice Kongo. </a:t>
            </a:r>
            <a:r>
              <a:rPr lang="cs-CZ" sz="1000" dirty="0" err="1" smtClean="0">
                <a:solidFill>
                  <a:prstClr val="black"/>
                </a:solidFill>
              </a:rPr>
              <a:t>Vakcinologie</a:t>
            </a:r>
            <a:r>
              <a:rPr lang="cs-CZ" sz="1000" dirty="0" smtClean="0">
                <a:solidFill>
                  <a:prstClr val="black"/>
                </a:solidFill>
              </a:rPr>
              <a:t> 2019;3:106-109.</a:t>
            </a:r>
          </a:p>
          <a:p>
            <a:r>
              <a:rPr lang="cs-CZ" sz="1000" dirty="0" smtClean="0">
                <a:solidFill>
                  <a:prstClr val="black"/>
                </a:solidFill>
              </a:rPr>
              <a:t>WHO-</a:t>
            </a:r>
            <a:r>
              <a:rPr lang="cs-CZ" sz="1000" dirty="0" err="1" smtClean="0">
                <a:solidFill>
                  <a:prstClr val="black"/>
                </a:solidFill>
              </a:rPr>
              <a:t>ebola</a:t>
            </a:r>
            <a:r>
              <a:rPr lang="cs-CZ" sz="1000" dirty="0" smtClean="0">
                <a:solidFill>
                  <a:prstClr val="black"/>
                </a:solidFill>
              </a:rPr>
              <a:t> virus </a:t>
            </a:r>
            <a:r>
              <a:rPr lang="cs-CZ" sz="1000" dirty="0" err="1" smtClean="0">
                <a:solidFill>
                  <a:prstClr val="black"/>
                </a:solidFill>
              </a:rPr>
              <a:t>disease-external</a:t>
            </a:r>
            <a:r>
              <a:rPr lang="cs-CZ" sz="1000" dirty="0" smtClean="0">
                <a:solidFill>
                  <a:prstClr val="black"/>
                </a:solidFill>
              </a:rPr>
              <a:t> </a:t>
            </a:r>
            <a:r>
              <a:rPr lang="cs-CZ" sz="1000" dirty="0" err="1" smtClean="0">
                <a:solidFill>
                  <a:prstClr val="black"/>
                </a:solidFill>
              </a:rPr>
              <a:t>situation</a:t>
            </a:r>
            <a:r>
              <a:rPr lang="cs-CZ" sz="1000" dirty="0" smtClean="0">
                <a:solidFill>
                  <a:prstClr val="black"/>
                </a:solidFill>
              </a:rPr>
              <a:t> report.</a:t>
            </a:r>
            <a:endParaRPr lang="cs-CZ" sz="1000" dirty="0">
              <a:solidFill>
                <a:prstClr val="black"/>
              </a:solidFill>
            </a:endParaRPr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987008" cy="37444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9512" y="4869160"/>
            <a:ext cx="8856984" cy="165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Od r. 2018-současnost </a:t>
            </a:r>
            <a:endParaRPr lang="cs-CZ" b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10. epidemie </a:t>
            </a:r>
            <a:r>
              <a:rPr lang="cs-CZ" dirty="0" err="1" smtClean="0">
                <a:solidFill>
                  <a:prstClr val="black"/>
                </a:solidFill>
              </a:rPr>
              <a:t>eboly</a:t>
            </a:r>
            <a:r>
              <a:rPr lang="cs-CZ" dirty="0" smtClean="0">
                <a:solidFill>
                  <a:prstClr val="black"/>
                </a:solidFill>
              </a:rPr>
              <a:t> v Demokratické republice Kongo, 2. největší epidemie </a:t>
            </a:r>
            <a:r>
              <a:rPr lang="cs-CZ" dirty="0" err="1" smtClean="0">
                <a:solidFill>
                  <a:prstClr val="black"/>
                </a:solidFill>
              </a:rPr>
              <a:t>eboly</a:t>
            </a:r>
            <a:r>
              <a:rPr lang="cs-CZ" dirty="0" smtClean="0">
                <a:solidFill>
                  <a:prstClr val="black"/>
                </a:solidFill>
              </a:rPr>
              <a:t> v historii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Četnost epidemií v DRK se zvyšuje (důsledek lidské činnosti)</a:t>
            </a:r>
            <a:endParaRPr lang="cs-CZ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Vysoce nebezpečný </a:t>
            </a:r>
            <a:r>
              <a:rPr lang="cs-CZ" dirty="0" smtClean="0">
                <a:solidFill>
                  <a:prstClr val="black"/>
                </a:solidFill>
              </a:rPr>
              <a:t>kmen EBOV-Zaire </a:t>
            </a:r>
            <a:r>
              <a:rPr lang="cs-CZ" dirty="0">
                <a:solidFill>
                  <a:prstClr val="black"/>
                </a:solidFill>
              </a:rPr>
              <a:t>s vysokou mortalitou 60-90 %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k </a:t>
            </a:r>
            <a:r>
              <a:rPr lang="cs-CZ" dirty="0" smtClean="0">
                <a:solidFill>
                  <a:prstClr val="black"/>
                </a:solidFill>
              </a:rPr>
              <a:t>26.11.2019 laboratorně </a:t>
            </a:r>
            <a:r>
              <a:rPr lang="cs-CZ" dirty="0">
                <a:solidFill>
                  <a:prstClr val="black"/>
                </a:solidFill>
              </a:rPr>
              <a:t>potvrzeno </a:t>
            </a:r>
            <a:r>
              <a:rPr lang="cs-CZ" dirty="0" smtClean="0">
                <a:solidFill>
                  <a:prstClr val="black"/>
                </a:solidFill>
              </a:rPr>
              <a:t>3296 </a:t>
            </a:r>
            <a:r>
              <a:rPr lang="cs-CZ" dirty="0">
                <a:solidFill>
                  <a:prstClr val="black"/>
                </a:solidFill>
              </a:rPr>
              <a:t>případů, zemřelo </a:t>
            </a:r>
            <a:r>
              <a:rPr lang="cs-CZ" dirty="0" smtClean="0">
                <a:solidFill>
                  <a:prstClr val="black"/>
                </a:solidFill>
              </a:rPr>
              <a:t>2196. Mortalita </a:t>
            </a:r>
            <a:r>
              <a:rPr lang="cs-CZ" dirty="0">
                <a:solidFill>
                  <a:prstClr val="black"/>
                </a:solidFill>
              </a:rPr>
              <a:t>67</a:t>
            </a:r>
            <a:r>
              <a:rPr lang="cs-CZ" dirty="0" smtClean="0">
                <a:solidFill>
                  <a:prstClr val="black"/>
                </a:solidFill>
              </a:rPr>
              <a:t>%.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prstClr val="black"/>
                </a:solidFill>
              </a:rPr>
              <a:t>Nozokomiální</a:t>
            </a:r>
            <a:r>
              <a:rPr lang="cs-CZ" dirty="0" smtClean="0">
                <a:solidFill>
                  <a:prstClr val="black"/>
                </a:solidFill>
              </a:rPr>
              <a:t> nákaza – 162 zdravotnických pracovníků 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525345"/>
            <a:ext cx="9144000" cy="36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Boštíková V. očkování proti virové hemoragické horečce </a:t>
            </a:r>
            <a:r>
              <a:rPr lang="cs-CZ" sz="1000" dirty="0" err="1" smtClean="0">
                <a:solidFill>
                  <a:prstClr val="black"/>
                </a:solidFill>
              </a:rPr>
              <a:t>Ebola</a:t>
            </a:r>
            <a:r>
              <a:rPr lang="cs-CZ" sz="1000" dirty="0" smtClean="0">
                <a:solidFill>
                  <a:prstClr val="black"/>
                </a:solidFill>
              </a:rPr>
              <a:t> experimentální vakcínou </a:t>
            </a:r>
            <a:r>
              <a:rPr lang="cs-CZ" sz="1000" dirty="0" err="1" smtClean="0">
                <a:solidFill>
                  <a:prstClr val="black"/>
                </a:solidFill>
              </a:rPr>
              <a:t>rVSVDG</a:t>
            </a:r>
            <a:r>
              <a:rPr lang="cs-CZ" sz="1000" dirty="0" smtClean="0">
                <a:solidFill>
                  <a:prstClr val="black"/>
                </a:solidFill>
              </a:rPr>
              <a:t>-ZEBOV-GP v </a:t>
            </a:r>
            <a:r>
              <a:rPr lang="cs-CZ" sz="1000" dirty="0" err="1" smtClean="0">
                <a:solidFill>
                  <a:prstClr val="black"/>
                </a:solidFill>
              </a:rPr>
              <a:t>Dekokratické</a:t>
            </a:r>
            <a:r>
              <a:rPr lang="cs-CZ" sz="1000" dirty="0" smtClean="0">
                <a:solidFill>
                  <a:prstClr val="black"/>
                </a:solidFill>
              </a:rPr>
              <a:t> republice Kongo. </a:t>
            </a:r>
            <a:r>
              <a:rPr lang="cs-CZ" sz="1000" dirty="0" err="1" smtClean="0">
                <a:solidFill>
                  <a:prstClr val="black"/>
                </a:solidFill>
              </a:rPr>
              <a:t>Vakcinologie</a:t>
            </a:r>
            <a:r>
              <a:rPr lang="cs-CZ" sz="1000" dirty="0" smtClean="0">
                <a:solidFill>
                  <a:prstClr val="black"/>
                </a:solidFill>
              </a:rPr>
              <a:t> 2019;3:106-109.</a:t>
            </a:r>
            <a:endParaRPr lang="cs-CZ" sz="1000" dirty="0">
              <a:solidFill>
                <a:prstClr val="black"/>
              </a:solidFill>
            </a:endParaRPr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987008" cy="37444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9512" y="5157193"/>
            <a:ext cx="885698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cs-CZ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cs-CZ" sz="14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cs-CZ" sz="1600" dirty="0" smtClean="0">
                <a:solidFill>
                  <a:prstClr val="black"/>
                </a:solidFill>
              </a:rPr>
              <a:t>Epidemie </a:t>
            </a:r>
            <a:r>
              <a:rPr lang="cs-CZ" sz="1600" b="1" dirty="0">
                <a:solidFill>
                  <a:prstClr val="black"/>
                </a:solidFill>
              </a:rPr>
              <a:t>v aktivní válečné </a:t>
            </a:r>
            <a:r>
              <a:rPr lang="cs-CZ" sz="1600" b="1" dirty="0" smtClean="0">
                <a:solidFill>
                  <a:prstClr val="black"/>
                </a:solidFill>
              </a:rPr>
              <a:t>zóně</a:t>
            </a:r>
            <a:endParaRPr lang="cs-CZ" sz="16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kde </a:t>
            </a:r>
            <a:r>
              <a:rPr lang="cs-CZ" sz="1600" dirty="0">
                <a:solidFill>
                  <a:prstClr val="black"/>
                </a:solidFill>
              </a:rPr>
              <a:t>operují vysoce militantní </a:t>
            </a:r>
            <a:r>
              <a:rPr lang="cs-CZ" sz="1600" dirty="0" smtClean="0">
                <a:solidFill>
                  <a:prstClr val="black"/>
                </a:solidFill>
              </a:rPr>
              <a:t>skupiny, </a:t>
            </a:r>
            <a:r>
              <a:rPr lang="cs-CZ" sz="1600" dirty="0">
                <a:solidFill>
                  <a:prstClr val="black"/>
                </a:solidFill>
              </a:rPr>
              <a:t>brání práci </a:t>
            </a:r>
            <a:r>
              <a:rPr lang="cs-CZ" sz="1600" dirty="0" smtClean="0">
                <a:solidFill>
                  <a:prstClr val="black"/>
                </a:solidFill>
              </a:rPr>
              <a:t>zdrav. týmům</a:t>
            </a:r>
            <a:r>
              <a:rPr lang="cs-CZ" sz="1600" dirty="0">
                <a:solidFill>
                  <a:prstClr val="black"/>
                </a:solidFill>
              </a:rPr>
              <a:t>, </a:t>
            </a:r>
            <a:r>
              <a:rPr lang="cs-CZ" sz="1600" dirty="0" smtClean="0">
                <a:solidFill>
                  <a:prstClr val="black"/>
                </a:solidFill>
              </a:rPr>
              <a:t>které ohrožují </a:t>
            </a:r>
            <a:r>
              <a:rPr lang="cs-CZ" sz="1600" dirty="0">
                <a:solidFill>
                  <a:prstClr val="black"/>
                </a:solidFill>
              </a:rPr>
              <a:t>na životech</a:t>
            </a:r>
            <a:r>
              <a:rPr lang="cs-CZ" sz="1600" dirty="0" smtClean="0">
                <a:solidFill>
                  <a:prstClr val="black"/>
                </a:solidFill>
              </a:rPr>
              <a:t>…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asi </a:t>
            </a:r>
            <a:r>
              <a:rPr lang="cs-CZ" sz="1600" dirty="0">
                <a:solidFill>
                  <a:prstClr val="black"/>
                </a:solidFill>
              </a:rPr>
              <a:t>1 milion </a:t>
            </a:r>
            <a:r>
              <a:rPr lang="cs-CZ" sz="1600" dirty="0" smtClean="0">
                <a:solidFill>
                  <a:prstClr val="black"/>
                </a:solidFill>
              </a:rPr>
              <a:t>obyvatelstva </a:t>
            </a:r>
            <a:r>
              <a:rPr lang="cs-CZ" sz="1600" dirty="0">
                <a:solidFill>
                  <a:prstClr val="black"/>
                </a:solidFill>
              </a:rPr>
              <a:t>kontinuálně na útěku, nedůvěřují autoritám, úřadům a pomoci ze zahraničí…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prstClr val="black"/>
                </a:solidFill>
              </a:rPr>
              <a:t>Onemocnění zavlečeno do oblastí </a:t>
            </a:r>
            <a:r>
              <a:rPr lang="cs-CZ" sz="1600" dirty="0">
                <a:solidFill>
                  <a:prstClr val="black"/>
                </a:solidFill>
              </a:rPr>
              <a:t>s hustým </a:t>
            </a:r>
            <a:r>
              <a:rPr lang="cs-CZ" sz="1600" dirty="0" smtClean="0">
                <a:solidFill>
                  <a:prstClr val="black"/>
                </a:solidFill>
              </a:rPr>
              <a:t>osídlením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smtClean="0">
                <a:solidFill>
                  <a:prstClr val="black"/>
                </a:solidFill>
              </a:rPr>
              <a:t>a </a:t>
            </a:r>
            <a:r>
              <a:rPr lang="cs-CZ" sz="1600" dirty="0">
                <a:solidFill>
                  <a:prstClr val="black"/>
                </a:solidFill>
              </a:rPr>
              <a:t>větších městských aglomerací s několika miliony </a:t>
            </a:r>
            <a:r>
              <a:rPr lang="cs-CZ" sz="1600" dirty="0" smtClean="0">
                <a:solidFill>
                  <a:prstClr val="black"/>
                </a:solidFill>
              </a:rPr>
              <a:t>obyvatel</a:t>
            </a:r>
            <a:endParaRPr lang="cs-CZ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cs-CZ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525345"/>
            <a:ext cx="9144000" cy="36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Boštíková V. očkování proti virové hemoragické horečce </a:t>
            </a:r>
            <a:r>
              <a:rPr lang="cs-CZ" sz="1000" dirty="0" err="1" smtClean="0">
                <a:solidFill>
                  <a:prstClr val="black"/>
                </a:solidFill>
              </a:rPr>
              <a:t>Ebola</a:t>
            </a:r>
            <a:r>
              <a:rPr lang="cs-CZ" sz="1000" dirty="0" smtClean="0">
                <a:solidFill>
                  <a:prstClr val="black"/>
                </a:solidFill>
              </a:rPr>
              <a:t> experimentální vakcínou </a:t>
            </a:r>
            <a:r>
              <a:rPr lang="cs-CZ" sz="1000" dirty="0" err="1" smtClean="0">
                <a:solidFill>
                  <a:prstClr val="black"/>
                </a:solidFill>
              </a:rPr>
              <a:t>rVSVDG</a:t>
            </a:r>
            <a:r>
              <a:rPr lang="cs-CZ" sz="1000" dirty="0" smtClean="0">
                <a:solidFill>
                  <a:prstClr val="black"/>
                </a:solidFill>
              </a:rPr>
              <a:t>-ZEBOV-GP v </a:t>
            </a:r>
            <a:r>
              <a:rPr lang="cs-CZ" sz="1000" dirty="0" err="1" smtClean="0">
                <a:solidFill>
                  <a:prstClr val="black"/>
                </a:solidFill>
              </a:rPr>
              <a:t>Dekokratické</a:t>
            </a:r>
            <a:r>
              <a:rPr lang="cs-CZ" sz="1000" dirty="0" smtClean="0">
                <a:solidFill>
                  <a:prstClr val="black"/>
                </a:solidFill>
              </a:rPr>
              <a:t> republice Kongo. </a:t>
            </a:r>
            <a:r>
              <a:rPr lang="cs-CZ" sz="1000" dirty="0" err="1" smtClean="0">
                <a:solidFill>
                  <a:prstClr val="black"/>
                </a:solidFill>
              </a:rPr>
              <a:t>Vakcinologie</a:t>
            </a:r>
            <a:r>
              <a:rPr lang="cs-CZ" sz="1000" dirty="0" smtClean="0">
                <a:solidFill>
                  <a:prstClr val="black"/>
                </a:solidFill>
              </a:rPr>
              <a:t> 2019;3:106-109.</a:t>
            </a:r>
            <a:endParaRPr lang="cs-CZ" sz="1000" dirty="0">
              <a:solidFill>
                <a:prstClr val="black"/>
              </a:solidFill>
            </a:endParaRPr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987008" cy="37444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9512" y="5157193"/>
            <a:ext cx="885698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cs-CZ" sz="1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cs-CZ" sz="1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cs-CZ" dirty="0" smtClean="0">
                <a:solidFill>
                  <a:prstClr val="black"/>
                </a:solidFill>
              </a:rPr>
              <a:t>Nestabilní bezpečnostní situace 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Humanitární krize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odmítání části nemocných příjem do léčebných center, odmítání vakcinace…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Epidemie stále pokračuje</a:t>
            </a:r>
          </a:p>
          <a:p>
            <a:pPr lvl="0">
              <a:spcBef>
                <a:spcPct val="20000"/>
              </a:spcBef>
            </a:pPr>
            <a:endParaRPr lang="cs-CZ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cs-CZ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Přenos infekce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612140"/>
            <a:ext cx="9144000" cy="230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800" dirty="0" smtClean="0">
                <a:solidFill>
                  <a:prstClr val="black"/>
                </a:solidFill>
                <a:hlinkClick r:id="rId2"/>
              </a:rPr>
              <a:t>Prokeš Z, et al. První importovaný případ žluté zimnice do České republiky. </a:t>
            </a:r>
            <a:r>
              <a:rPr lang="cs-CZ" sz="800" dirty="0" err="1" smtClean="0">
                <a:solidFill>
                  <a:prstClr val="black"/>
                </a:solidFill>
                <a:hlinkClick r:id="rId2"/>
              </a:rPr>
              <a:t>Vakcinologie</a:t>
            </a:r>
            <a:r>
              <a:rPr lang="cs-CZ" sz="800" dirty="0" smtClean="0">
                <a:solidFill>
                  <a:prstClr val="black"/>
                </a:solidFill>
                <a:hlinkClick r:id="rId2"/>
              </a:rPr>
              <a:t> 2019;2:74-79; www.who.int</a:t>
            </a:r>
            <a:r>
              <a:rPr lang="cs-CZ" sz="800" dirty="0">
                <a:solidFill>
                  <a:prstClr val="black"/>
                </a:solidFill>
              </a:rPr>
              <a:t>.</a:t>
            </a:r>
            <a:r>
              <a:rPr lang="cs-CZ" sz="800" dirty="0" smtClean="0">
                <a:solidFill>
                  <a:prstClr val="black"/>
                </a:solidFill>
              </a:rPr>
              <a:t>https</a:t>
            </a:r>
            <a:r>
              <a:rPr lang="cs-CZ" sz="800" dirty="0">
                <a:solidFill>
                  <a:prstClr val="black"/>
                </a:solidFill>
              </a:rPr>
              <a:t>://www.uptodate.com/contents/yellow-fever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92" y="6530141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prstClr val="black"/>
                </a:solidFill>
              </a:rPr>
              <a:t>Chlíbek</a:t>
            </a:r>
            <a:r>
              <a:rPr lang="cs-CZ" sz="1000" dirty="0" smtClean="0">
                <a:solidFill>
                  <a:prstClr val="black"/>
                </a:solidFill>
              </a:rPr>
              <a:t> R. et al. Horečka </a:t>
            </a:r>
            <a:r>
              <a:rPr lang="cs-CZ" sz="1000" dirty="0" err="1" smtClean="0">
                <a:solidFill>
                  <a:prstClr val="black"/>
                </a:solidFill>
              </a:rPr>
              <a:t>ebola</a:t>
            </a:r>
            <a:r>
              <a:rPr lang="cs-CZ" sz="1000" dirty="0" smtClean="0">
                <a:solidFill>
                  <a:prstClr val="black"/>
                </a:solidFill>
              </a:rPr>
              <a:t> a marburská horečka – </a:t>
            </a:r>
            <a:r>
              <a:rPr lang="cs-CZ" sz="1000" dirty="0" err="1" smtClean="0">
                <a:solidFill>
                  <a:prstClr val="black"/>
                </a:solidFill>
              </a:rPr>
              <a:t>epidemi</a:t>
            </a:r>
            <a:r>
              <a:rPr lang="cs-CZ" sz="1000" dirty="0" smtClean="0">
                <a:solidFill>
                  <a:prstClr val="black"/>
                </a:solidFill>
              </a:rPr>
              <a:t> virových hemoragických horeček. KMIL 2006;12(6):217-223. </a:t>
            </a:r>
            <a:endParaRPr lang="cs-CZ" sz="1000" dirty="0">
              <a:solidFill>
                <a:prstClr val="black"/>
              </a:solidFill>
            </a:endParaRPr>
          </a:p>
        </p:txBody>
      </p:sp>
      <p:pic>
        <p:nvPicPr>
          <p:cNvPr id="8" name="Zástupný symbol pro obsah 3" descr="images (10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"/>
          <a:stretch/>
        </p:blipFill>
        <p:spPr bwMode="auto">
          <a:xfrm>
            <a:off x="-15167" y="1196752"/>
            <a:ext cx="47296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495800" cy="53333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Rezervoár onemocnění</a:t>
            </a:r>
          </a:p>
          <a:p>
            <a:r>
              <a:rPr lang="cs-CZ" sz="2000" dirty="0" smtClean="0"/>
              <a:t>Přirozený hostitel není přesně znám (netopýr, opice, antilopy, dikobraz…)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000" dirty="0" smtClean="0"/>
              <a:t>Přenos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Přímým kontaktem </a:t>
            </a:r>
            <a:r>
              <a:rPr lang="cs-CZ" sz="2000" dirty="0" smtClean="0"/>
              <a:t>s krví, sekrety, orgány a tělesnými tekutinami infikovaných zvířat a lidí (pohřební rituály v afrických zemích)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Nepřímým kontaktem                                </a:t>
            </a:r>
            <a:r>
              <a:rPr lang="cs-CZ" sz="2000" dirty="0" smtClean="0"/>
              <a:t>s kontaminovanými předměty – ložní prádlo, oblečení, injekční jehly… 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/>
              <a:t>Viry – pantropické</a:t>
            </a:r>
          </a:p>
          <a:p>
            <a:pPr marL="674370" lvl="1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1900" dirty="0"/>
              <a:t>V krvi a ve tkáních je vysoký titr viru (virémie</a:t>
            </a:r>
            <a:r>
              <a:rPr lang="cs-CZ" sz="1900" dirty="0" smtClean="0"/>
              <a:t>)</a:t>
            </a:r>
          </a:p>
          <a:p>
            <a:r>
              <a:rPr lang="cs-CZ" sz="2000" dirty="0" smtClean="0"/>
              <a:t>Zdravotničtí pracovníci – vysoké riziko nákazy!!!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Přenos vzdušnou cestou není prokázán</a:t>
            </a:r>
          </a:p>
        </p:txBody>
      </p:sp>
    </p:spTree>
    <p:extLst>
      <p:ext uri="{BB962C8B-B14F-4D97-AF65-F5344CB8AC3E}">
        <p14:creationId xmlns:p14="http://schemas.microsoft.com/office/powerpoint/2010/main" val="39554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Bush </a:t>
            </a:r>
            <a:r>
              <a:rPr lang="cs-CZ" sz="3600" b="1" dirty="0" err="1" smtClean="0"/>
              <a:t>meat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Zástupný symbol pro obsah 3" descr="images (10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"/>
          <a:stretch/>
        </p:blipFill>
        <p:spPr bwMode="auto">
          <a:xfrm>
            <a:off x="-15167" y="1196752"/>
            <a:ext cx="47296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495800" cy="533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Konzumace masa divokých zvířat</a:t>
            </a:r>
          </a:p>
          <a:p>
            <a:r>
              <a:rPr lang="cs-CZ" sz="2000" dirty="0" err="1" smtClean="0"/>
              <a:t>Relat</a:t>
            </a:r>
            <a:r>
              <a:rPr lang="cs-CZ" sz="2000" dirty="0" smtClean="0"/>
              <a:t>. snadný zdroj obživy</a:t>
            </a:r>
          </a:p>
          <a:p>
            <a:r>
              <a:rPr lang="cs-CZ" sz="2000" dirty="0" smtClean="0"/>
              <a:t>Zdroj nákazy - nedostatečně tepelně upravené maso infikovaného zvířete (syrové, sušené)</a:t>
            </a:r>
            <a:endParaRPr lang="cs-CZ" sz="2000" dirty="0"/>
          </a:p>
          <a:p>
            <a:r>
              <a:rPr lang="cs-CZ" sz="2000" dirty="0" smtClean="0"/>
              <a:t>Infikované zvíře - orgány</a:t>
            </a:r>
            <a:r>
              <a:rPr lang="cs-CZ" sz="2000" dirty="0"/>
              <a:t>, </a:t>
            </a:r>
            <a:r>
              <a:rPr lang="cs-CZ" sz="2000" dirty="0" smtClean="0"/>
              <a:t>různé </a:t>
            </a:r>
            <a:r>
              <a:rPr lang="cs-CZ" sz="2000" dirty="0"/>
              <a:t>tělesné </a:t>
            </a:r>
            <a:r>
              <a:rPr lang="cs-CZ" sz="2000" dirty="0" smtClean="0"/>
              <a:t>tekutiny (netopýří </a:t>
            </a:r>
            <a:r>
              <a:rPr lang="cs-CZ" sz="2000" dirty="0"/>
              <a:t>polévka, grilovaný </a:t>
            </a:r>
            <a:r>
              <a:rPr lang="cs-CZ" sz="2000" dirty="0" smtClean="0"/>
              <a:t>netopýr, opečené maso opic…)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000" dirty="0" smtClean="0"/>
              <a:t>V </a:t>
            </a:r>
            <a:r>
              <a:rPr lang="cs-CZ" sz="2000" dirty="0"/>
              <a:t>oblasti DRK -</a:t>
            </a:r>
            <a:r>
              <a:rPr lang="cs-CZ" sz="2000" dirty="0" smtClean="0"/>
              <a:t> uloveno </a:t>
            </a:r>
            <a:r>
              <a:rPr lang="cs-CZ" sz="2000" dirty="0" smtClean="0">
                <a:latin typeface="Tahoma"/>
                <a:ea typeface="Tahoma"/>
                <a:cs typeface="Tahoma"/>
              </a:rPr>
              <a:t>˃</a:t>
            </a:r>
            <a:r>
              <a:rPr lang="cs-CZ" sz="2000" dirty="0" smtClean="0"/>
              <a:t>6 mil </a:t>
            </a:r>
            <a:r>
              <a:rPr lang="cs-CZ" sz="2000" dirty="0"/>
              <a:t>tun masa divoké </a:t>
            </a:r>
            <a:r>
              <a:rPr lang="cs-CZ" sz="2000" dirty="0" smtClean="0"/>
              <a:t>zvěře/rok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A</a:t>
            </a:r>
            <a:r>
              <a:rPr lang="cs-CZ" sz="1600" dirty="0" smtClean="0"/>
              <a:t>si </a:t>
            </a:r>
            <a:r>
              <a:rPr lang="cs-CZ" sz="1600" dirty="0"/>
              <a:t>90 000 kg </a:t>
            </a:r>
            <a:r>
              <a:rPr lang="cs-CZ" sz="1600" dirty="0" smtClean="0"/>
              <a:t>masa ročně </a:t>
            </a:r>
            <a:r>
              <a:rPr lang="cs-CZ" sz="1600" dirty="0"/>
              <a:t>těchto divokých zvířat ilegálně dopraveno a </a:t>
            </a:r>
            <a:r>
              <a:rPr lang="cs-CZ" sz="1600" dirty="0" smtClean="0"/>
              <a:t>prodáno v USA</a:t>
            </a:r>
          </a:p>
          <a:p>
            <a:pPr marL="457200" lvl="1" indent="0">
              <a:buNone/>
            </a:pPr>
            <a:endParaRPr lang="cs-CZ" sz="1000" dirty="0"/>
          </a:p>
          <a:p>
            <a:r>
              <a:rPr lang="cs-CZ" sz="2000" dirty="0" smtClean="0"/>
              <a:t>Riziko šíření infekce</a:t>
            </a:r>
            <a:endParaRPr lang="cs-CZ" sz="2000" dirty="0"/>
          </a:p>
          <a:p>
            <a:pPr lvl="1"/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6525345"/>
            <a:ext cx="9144000" cy="36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schemeClr val="tx1"/>
                </a:solidFill>
              </a:rPr>
              <a:t>Boštíková V. očkování proti virové hemoragické horečce </a:t>
            </a:r>
            <a:r>
              <a:rPr lang="cs-CZ" sz="1000" dirty="0" err="1" smtClean="0">
                <a:solidFill>
                  <a:schemeClr val="tx1"/>
                </a:solidFill>
              </a:rPr>
              <a:t>Ebola</a:t>
            </a:r>
            <a:r>
              <a:rPr lang="cs-CZ" sz="1000" dirty="0" smtClean="0">
                <a:solidFill>
                  <a:schemeClr val="tx1"/>
                </a:solidFill>
              </a:rPr>
              <a:t> experimentální vakcínou </a:t>
            </a:r>
            <a:r>
              <a:rPr lang="cs-CZ" sz="1000" dirty="0" err="1" smtClean="0">
                <a:solidFill>
                  <a:schemeClr val="tx1"/>
                </a:solidFill>
              </a:rPr>
              <a:t>rVSVDG</a:t>
            </a:r>
            <a:r>
              <a:rPr lang="cs-CZ" sz="1000" dirty="0" smtClean="0">
                <a:solidFill>
                  <a:schemeClr val="tx1"/>
                </a:solidFill>
              </a:rPr>
              <a:t>-ZEBOV-GP v </a:t>
            </a:r>
            <a:r>
              <a:rPr lang="cs-CZ" sz="1000" dirty="0" err="1" smtClean="0">
                <a:solidFill>
                  <a:schemeClr val="tx1"/>
                </a:solidFill>
              </a:rPr>
              <a:t>Dekokratické</a:t>
            </a:r>
            <a:r>
              <a:rPr lang="cs-CZ" sz="1000" dirty="0" smtClean="0">
                <a:solidFill>
                  <a:schemeClr val="tx1"/>
                </a:solidFill>
              </a:rPr>
              <a:t> republice Kongo.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2019;3:106-109.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Dengue USA 2019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4" y="1268760"/>
            <a:ext cx="7732492" cy="4857403"/>
          </a:xfrm>
        </p:spPr>
      </p:pic>
      <p:sp>
        <p:nvSpPr>
          <p:cNvPr id="5" name="Obdélník 4"/>
          <p:cNvSpPr/>
          <p:nvPr/>
        </p:nvSpPr>
        <p:spPr>
          <a:xfrm>
            <a:off x="611560" y="6525344"/>
            <a:ext cx="8532440" cy="33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200" dirty="0" smtClean="0">
                <a:solidFill>
                  <a:schemeClr val="tx1"/>
                </a:solidFill>
              </a:rPr>
              <a:t>www.cdc.gov/dengue/statistics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563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5299" name="Zástupný symbol pro obsah 3" descr="_77547084_ebola_virus_624in_v2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2656"/>
            <a:ext cx="8229600" cy="6525344"/>
          </a:xfrm>
        </p:spPr>
      </p:pic>
    </p:spTree>
    <p:extLst>
      <p:ext uri="{BB962C8B-B14F-4D97-AF65-F5344CB8AC3E}">
        <p14:creationId xmlns:p14="http://schemas.microsoft.com/office/powerpoint/2010/main" val="4150305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 descr="figures-su6303a1appendixf4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040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Klinická symptomatologie</a:t>
            </a:r>
            <a:endParaRPr lang="cs-CZ" sz="32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96044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  <a:defRPr/>
            </a:pPr>
            <a:endParaRPr lang="cs-CZ" sz="2000" dirty="0"/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/>
              <a:t>Primárně napadají retikuloendotelový systém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Po prodromální fázi 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Náhlé </a:t>
            </a:r>
            <a:r>
              <a:rPr lang="cs-CZ" sz="2000" dirty="0"/>
              <a:t>rychlé </a:t>
            </a:r>
            <a:r>
              <a:rPr lang="cs-CZ" sz="2000" dirty="0" smtClean="0"/>
              <a:t>vzplanutí vysoké </a:t>
            </a:r>
            <a:r>
              <a:rPr lang="cs-CZ" sz="2000" dirty="0"/>
              <a:t>horečky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Prudké Bolesti </a:t>
            </a:r>
            <a:r>
              <a:rPr lang="cs-CZ" sz="2000" dirty="0"/>
              <a:t>hlavy</a:t>
            </a:r>
            <a:r>
              <a:rPr lang="cs-CZ" sz="2000" dirty="0" smtClean="0"/>
              <a:t>, kloubů a svalů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bolesti </a:t>
            </a:r>
            <a:r>
              <a:rPr lang="cs-CZ" sz="2000" dirty="0"/>
              <a:t>v </a:t>
            </a:r>
            <a:r>
              <a:rPr lang="cs-CZ" sz="2000" dirty="0" smtClean="0"/>
              <a:t>krku, kašel </a:t>
            </a:r>
            <a:r>
              <a:rPr lang="cs-CZ" sz="2000" dirty="0"/>
              <a:t>, bolesti břicha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/>
              <a:t>Nauzea, </a:t>
            </a:r>
            <a:r>
              <a:rPr lang="cs-CZ" sz="2000" dirty="0" smtClean="0"/>
              <a:t>zvracení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4437112"/>
            <a:ext cx="4824536" cy="120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Inkubace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3-10 dnů, max. 3 týdny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Delší inkubace ztěžuje vyhledávání kontaktů, zvyšuje riziko šíření infekce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Klinická symptomatologie</a:t>
            </a:r>
            <a:endParaRPr lang="cs-CZ" sz="32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5.-7. den </a:t>
            </a:r>
            <a:r>
              <a:rPr lang="cs-CZ" sz="2000" dirty="0" err="1" smtClean="0"/>
              <a:t>exantém</a:t>
            </a:r>
            <a:r>
              <a:rPr lang="cs-CZ" sz="2000" dirty="0" smtClean="0"/>
              <a:t>, petechie</a:t>
            </a:r>
            <a:r>
              <a:rPr lang="cs-CZ" sz="2000" dirty="0"/>
              <a:t>, krvácení (</a:t>
            </a:r>
            <a:r>
              <a:rPr lang="cs-CZ" sz="2000" dirty="0">
                <a:sym typeface="Symbol" pitchFamily="18" charset="2"/>
              </a:rPr>
              <a:t> propustnost kapilár</a:t>
            </a:r>
            <a:r>
              <a:rPr lang="cs-CZ" sz="2000" dirty="0" smtClean="0">
                <a:sym typeface="Symbol" pitchFamily="18" charset="2"/>
              </a:rPr>
              <a:t>) na sliznicích a kůži</a:t>
            </a:r>
            <a:endParaRPr lang="cs-CZ" sz="2000" dirty="0"/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Masivní krvácivé projevy do vnitřních orgánů, kůže, sliznic, hemateméza, průjem - </a:t>
            </a:r>
            <a:r>
              <a:rPr lang="cs-CZ" sz="2000" dirty="0" err="1" smtClean="0"/>
              <a:t>meléna</a:t>
            </a:r>
            <a:endParaRPr lang="cs-CZ" sz="2000" dirty="0"/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Selhání ledvin a jater, DIC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6.-16. den delirium, </a:t>
            </a:r>
            <a:r>
              <a:rPr lang="cs-CZ" sz="2000" dirty="0" err="1" smtClean="0"/>
              <a:t>koma</a:t>
            </a:r>
            <a:endParaRPr lang="cs-CZ" sz="2000" dirty="0" smtClean="0"/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Smrt 60-100 %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100% mortalita gravidních</a:t>
            </a:r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000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cs-CZ" sz="2000" dirty="0" smtClean="0"/>
              <a:t>U přeživších v rekonvalescenci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cs-CZ" sz="2000" dirty="0" smtClean="0"/>
              <a:t>Unilaterální ztráta </a:t>
            </a:r>
            <a:r>
              <a:rPr lang="cs-CZ" sz="2000" dirty="0" err="1" smtClean="0"/>
              <a:t>vizu</a:t>
            </a:r>
            <a:r>
              <a:rPr lang="cs-CZ" sz="2000" dirty="0" smtClean="0"/>
              <a:t> dočasná nebo trvalá</a:t>
            </a:r>
            <a:endParaRPr lang="cs-CZ" sz="2000" dirty="0"/>
          </a:p>
          <a:p>
            <a:pPr marL="274320" indent="-27432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Zástupný symbol pro obsah 3" descr="figures-su6303a1appendixf4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536504" cy="266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9" b="13155"/>
          <a:stretch/>
        </p:blipFill>
        <p:spPr>
          <a:xfrm>
            <a:off x="323528" y="3933056"/>
            <a:ext cx="4320480" cy="252028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6237312"/>
            <a:ext cx="9144000" cy="648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schemeClr val="tx1"/>
                </a:solidFill>
              </a:rPr>
              <a:t>Špliňo</a:t>
            </a:r>
            <a:r>
              <a:rPr lang="cs-CZ" sz="1000" dirty="0" smtClean="0">
                <a:solidFill>
                  <a:schemeClr val="tx1"/>
                </a:solidFill>
              </a:rPr>
              <a:t> M, </a:t>
            </a:r>
            <a:r>
              <a:rPr lang="cs-CZ" sz="1000" dirty="0" err="1" smtClean="0">
                <a:solidFill>
                  <a:schemeClr val="tx1"/>
                </a:solidFill>
              </a:rPr>
              <a:t>Chlíbek</a:t>
            </a:r>
            <a:r>
              <a:rPr lang="cs-CZ" sz="1000" dirty="0" smtClean="0">
                <a:solidFill>
                  <a:schemeClr val="tx1"/>
                </a:solidFill>
              </a:rPr>
              <a:t> R. Průběh desáté epidemie </a:t>
            </a:r>
            <a:r>
              <a:rPr lang="cs-CZ" sz="1000" dirty="0" err="1" smtClean="0">
                <a:solidFill>
                  <a:schemeClr val="tx1"/>
                </a:solidFill>
              </a:rPr>
              <a:t>eboly</a:t>
            </a:r>
            <a:r>
              <a:rPr lang="cs-CZ" sz="1000" dirty="0" smtClean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2019;13(2):80-85. </a:t>
            </a:r>
          </a:p>
        </p:txBody>
      </p:sp>
    </p:spTree>
    <p:extLst>
      <p:ext uri="{BB962C8B-B14F-4D97-AF65-F5344CB8AC3E}">
        <p14:creationId xmlns:p14="http://schemas.microsoft.com/office/powerpoint/2010/main" val="4694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kt 3"/>
          <p:cNvGraphicFramePr>
            <a:graphicFrameLocks noChangeAspect="1"/>
          </p:cNvGraphicFramePr>
          <p:nvPr/>
        </p:nvGraphicFramePr>
        <p:xfrm>
          <a:off x="0" y="33338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Fotografie" r:id="rId4" imgW="8685714" imgH="8647619" progId="MSPhotoEd.3">
                  <p:embed/>
                </p:oleObj>
              </mc:Choice>
              <mc:Fallback>
                <p:oleObj name="Fotografie" r:id="rId4" imgW="8685714" imgH="8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8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Zástupný symbol pro obsah 10"/>
          <p:cNvSpPr>
            <a:spLocks noGrp="1"/>
          </p:cNvSpPr>
          <p:nvPr>
            <p:ph idx="1"/>
          </p:nvPr>
        </p:nvSpPr>
        <p:spPr>
          <a:xfrm>
            <a:off x="914400" y="1268760"/>
            <a:ext cx="8122096" cy="5256584"/>
          </a:xfrm>
        </p:spPr>
        <p:txBody>
          <a:bodyPr>
            <a:normAutofit fontScale="92500" lnSpcReduction="20000"/>
          </a:bodyPr>
          <a:lstStyle/>
          <a:p>
            <a:pPr marL="457200"/>
            <a:r>
              <a:rPr lang="cs-CZ" sz="2000" b="1" dirty="0" smtClean="0">
                <a:solidFill>
                  <a:srgbClr val="C00000"/>
                </a:solidFill>
              </a:rPr>
              <a:t>„</a:t>
            </a:r>
            <a:r>
              <a:rPr lang="cs-CZ" sz="2000" b="1" dirty="0" err="1" smtClean="0">
                <a:solidFill>
                  <a:srgbClr val="C00000"/>
                </a:solidFill>
              </a:rPr>
              <a:t>OraQuick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Ebola</a:t>
            </a:r>
            <a:r>
              <a:rPr lang="cs-CZ" sz="2000" b="1" dirty="0" smtClean="0">
                <a:solidFill>
                  <a:srgbClr val="C00000"/>
                </a:solidFill>
              </a:rPr>
              <a:t> rapid Antigen Test“ 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Rychlý diagnostický test – schválen 10/2019 FDA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Umožní rychlou izolaci a rychlé zahájení léčby – mimořádně významné z epidemiologického hlediska</a:t>
            </a:r>
          </a:p>
          <a:p>
            <a:pPr marL="457200"/>
            <a:r>
              <a:rPr lang="cs-CZ" sz="2000" b="1" dirty="0" smtClean="0">
                <a:solidFill>
                  <a:srgbClr val="C00000"/>
                </a:solidFill>
              </a:rPr>
              <a:t>Sérologie - </a:t>
            </a:r>
            <a:r>
              <a:rPr lang="cs-CZ" sz="2000" dirty="0" smtClean="0"/>
              <a:t>ELISA - průkaz protilátek a antigenu 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sz="2000" dirty="0" err="1" smtClean="0"/>
              <a:t>IgM</a:t>
            </a:r>
            <a:r>
              <a:rPr lang="cs-CZ" sz="2000" dirty="0" smtClean="0"/>
              <a:t> (↑ titr v akutní fázi, ↓ ve fázi rekonvalescence)  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cs-CZ" sz="2000" dirty="0" smtClean="0"/>
              <a:t>Protilátky </a:t>
            </a:r>
            <a:r>
              <a:rPr lang="cs-CZ" sz="2000" dirty="0" err="1" smtClean="0"/>
              <a:t>IgG</a:t>
            </a:r>
            <a:r>
              <a:rPr lang="cs-CZ" sz="2000" dirty="0" smtClean="0"/>
              <a:t> v pozdějších stadiích nemoci</a:t>
            </a:r>
          </a:p>
          <a:p>
            <a:pPr marL="457200"/>
            <a:r>
              <a:rPr lang="cs-CZ" sz="2000" b="1" dirty="0" smtClean="0">
                <a:solidFill>
                  <a:srgbClr val="C00000"/>
                </a:solidFill>
              </a:rPr>
              <a:t>PCR - </a:t>
            </a:r>
            <a:r>
              <a:rPr lang="cs-CZ" sz="2000" dirty="0" smtClean="0"/>
              <a:t>detekce virového genomu (RNA) v krvi nebo tkáních </a:t>
            </a:r>
          </a:p>
          <a:p>
            <a:pPr marL="457200"/>
            <a:r>
              <a:rPr lang="cs-CZ" sz="2000" b="1" dirty="0" smtClean="0">
                <a:solidFill>
                  <a:srgbClr val="C00000"/>
                </a:solidFill>
              </a:rPr>
              <a:t>Izolace viru - </a:t>
            </a:r>
            <a:r>
              <a:rPr lang="cs-CZ" sz="2000" dirty="0">
                <a:solidFill>
                  <a:prstClr val="black"/>
                </a:solidFill>
              </a:rPr>
              <a:t>k</a:t>
            </a:r>
            <a:r>
              <a:rPr lang="cs-CZ" altLang="cs-CZ" sz="2000" dirty="0" smtClean="0">
                <a:solidFill>
                  <a:prstClr val="black"/>
                </a:solidFill>
              </a:rPr>
              <a:t>ultivace </a:t>
            </a:r>
            <a:r>
              <a:rPr lang="cs-CZ" altLang="cs-CZ" sz="2000" dirty="0">
                <a:solidFill>
                  <a:prstClr val="black"/>
                </a:solidFill>
              </a:rPr>
              <a:t>virů na </a:t>
            </a:r>
            <a:r>
              <a:rPr lang="cs-CZ" altLang="cs-CZ" sz="2000" dirty="0" smtClean="0">
                <a:solidFill>
                  <a:prstClr val="black"/>
                </a:solidFill>
              </a:rPr>
              <a:t>vero </a:t>
            </a:r>
            <a:r>
              <a:rPr lang="cs-CZ" altLang="cs-CZ" sz="2000" dirty="0">
                <a:solidFill>
                  <a:prstClr val="black"/>
                </a:solidFill>
              </a:rPr>
              <a:t>buňkách</a:t>
            </a:r>
          </a:p>
          <a:p>
            <a:pPr marL="457200"/>
            <a:r>
              <a:rPr lang="cs-CZ" altLang="cs-CZ" sz="2000" b="1" dirty="0" smtClean="0">
                <a:solidFill>
                  <a:srgbClr val="C00000"/>
                </a:solidFill>
              </a:rPr>
              <a:t>EM</a:t>
            </a:r>
            <a:endParaRPr lang="cs-CZ" sz="2000" dirty="0" smtClean="0"/>
          </a:p>
          <a:p>
            <a:pPr marL="457200"/>
            <a:r>
              <a:rPr lang="cs-CZ" sz="2000" b="1" dirty="0" smtClean="0">
                <a:solidFill>
                  <a:srgbClr val="C00000"/>
                </a:solidFill>
              </a:rPr>
              <a:t>Biopsie kůže </a:t>
            </a:r>
            <a:r>
              <a:rPr lang="cs-CZ" sz="2000" dirty="0" smtClean="0"/>
              <a:t>- </a:t>
            </a:r>
            <a:r>
              <a:rPr lang="cs-CZ" sz="2000" dirty="0">
                <a:solidFill>
                  <a:prstClr val="black"/>
                </a:solidFill>
              </a:rPr>
              <a:t>d</a:t>
            </a:r>
            <a:r>
              <a:rPr lang="cs-CZ" altLang="cs-CZ" sz="2000" dirty="0" smtClean="0">
                <a:solidFill>
                  <a:prstClr val="black"/>
                </a:solidFill>
              </a:rPr>
              <a:t>etekce </a:t>
            </a:r>
            <a:r>
              <a:rPr lang="cs-CZ" altLang="cs-CZ" sz="2000" dirty="0">
                <a:solidFill>
                  <a:prstClr val="black"/>
                </a:solidFill>
              </a:rPr>
              <a:t>virů z biopsie kůže</a:t>
            </a:r>
          </a:p>
          <a:p>
            <a:pPr marL="0" indent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76000"/>
              <a:buNone/>
            </a:pPr>
            <a:endParaRPr lang="cs-CZ" sz="2000" dirty="0" smtClean="0"/>
          </a:p>
          <a:p>
            <a:pPr marL="0" indent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76000"/>
              <a:buNone/>
            </a:pPr>
            <a:r>
              <a:rPr lang="cs-CZ" sz="2000" dirty="0" smtClean="0"/>
              <a:t>Pozitivní </a:t>
            </a:r>
            <a:r>
              <a:rPr lang="cs-CZ" sz="2000" dirty="0"/>
              <a:t>nález musí </a:t>
            </a:r>
            <a:r>
              <a:rPr lang="cs-CZ" sz="2000" dirty="0" smtClean="0"/>
              <a:t>potvrdit </a:t>
            </a:r>
            <a:r>
              <a:rPr lang="cs-CZ" sz="2000" b="1" dirty="0" smtClean="0">
                <a:solidFill>
                  <a:srgbClr val="C00000"/>
                </a:solidFill>
              </a:rPr>
              <a:t>certifikovaná laboratoř </a:t>
            </a:r>
            <a:r>
              <a:rPr lang="cs-CZ" sz="2000" b="1" dirty="0">
                <a:solidFill>
                  <a:srgbClr val="C00000"/>
                </a:solidFill>
              </a:rPr>
              <a:t>WHO nebo CDC</a:t>
            </a:r>
            <a:r>
              <a:rPr lang="cs-CZ" sz="2000" b="1" dirty="0" smtClean="0">
                <a:solidFill>
                  <a:srgbClr val="C00000"/>
                </a:solidFill>
              </a:rPr>
              <a:t>.</a:t>
            </a:r>
            <a:endParaRPr lang="cs-CZ" altLang="cs-CZ" sz="1000" b="1" dirty="0" smtClean="0">
              <a:solidFill>
                <a:prstClr val="black"/>
              </a:solidFill>
            </a:endParaRP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76000"/>
              <a:buNone/>
            </a:pPr>
            <a:r>
              <a:rPr lang="cs-CZ" sz="2000" b="1" dirty="0">
                <a:solidFill>
                  <a:srgbClr val="C00000"/>
                </a:solidFill>
              </a:rPr>
              <a:t>BSL (Bio-</a:t>
            </a:r>
            <a:r>
              <a:rPr lang="cs-CZ" sz="2000" b="1" dirty="0" err="1">
                <a:solidFill>
                  <a:srgbClr val="C00000"/>
                </a:solidFill>
              </a:rPr>
              <a:t>safety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Lavel</a:t>
            </a:r>
            <a:r>
              <a:rPr lang="cs-CZ" sz="2000" b="1" dirty="0">
                <a:solidFill>
                  <a:srgbClr val="C00000"/>
                </a:solidFill>
              </a:rPr>
              <a:t>) </a:t>
            </a:r>
            <a:r>
              <a:rPr lang="cs-CZ" sz="2000" b="1" dirty="0" smtClean="0">
                <a:solidFill>
                  <a:srgbClr val="C00000"/>
                </a:solidFill>
              </a:rPr>
              <a:t>4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6000"/>
            </a:pPr>
            <a:r>
              <a:rPr lang="cs-CZ" altLang="cs-CZ" sz="2000" dirty="0">
                <a:solidFill>
                  <a:prstClr val="black"/>
                </a:solidFill>
              </a:rPr>
              <a:t>Z hlediska bezpečnosti práce patří </a:t>
            </a:r>
            <a:r>
              <a:rPr lang="cs-CZ" altLang="cs-CZ" sz="2000" dirty="0" smtClean="0">
                <a:solidFill>
                  <a:prstClr val="black"/>
                </a:solidFill>
              </a:rPr>
              <a:t>agens VHH do </a:t>
            </a:r>
            <a:r>
              <a:rPr lang="cs-CZ" altLang="cs-CZ" sz="2000" dirty="0">
                <a:solidFill>
                  <a:prstClr val="black"/>
                </a:solidFill>
              </a:rPr>
              <a:t>skupiny patogenů </a:t>
            </a:r>
            <a:r>
              <a:rPr lang="cs-CZ" altLang="cs-CZ" sz="2000" dirty="0" smtClean="0">
                <a:solidFill>
                  <a:prstClr val="black"/>
                </a:solidFill>
              </a:rPr>
              <a:t>č.4</a:t>
            </a:r>
          </a:p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6000"/>
            </a:pPr>
            <a:r>
              <a:rPr lang="cs-CZ" sz="2000" dirty="0" smtClean="0"/>
              <a:t>Pracovat s agens lze </a:t>
            </a:r>
            <a:r>
              <a:rPr lang="cs-CZ" sz="2000" dirty="0"/>
              <a:t>p</a:t>
            </a:r>
            <a:r>
              <a:rPr lang="cs-CZ" sz="2000" dirty="0" smtClean="0"/>
              <a:t>ouze </a:t>
            </a:r>
            <a:r>
              <a:rPr lang="cs-CZ" sz="2000" dirty="0"/>
              <a:t>v laboratořích s nejvyšším stupněm biologického zabezpečení, tzn. v </a:t>
            </a:r>
            <a:r>
              <a:rPr lang="cs-CZ" sz="2000" dirty="0" smtClean="0"/>
              <a:t>laboratořích se </a:t>
            </a:r>
            <a:r>
              <a:rPr lang="cs-CZ" sz="2000" dirty="0"/>
              <a:t>stupněm BSL (Bio-</a:t>
            </a:r>
            <a:r>
              <a:rPr lang="cs-CZ" sz="2000" dirty="0" err="1"/>
              <a:t>safety</a:t>
            </a:r>
            <a:r>
              <a:rPr lang="cs-CZ" sz="2000" dirty="0"/>
              <a:t> </a:t>
            </a:r>
            <a:r>
              <a:rPr lang="cs-CZ" sz="2000" dirty="0" err="1"/>
              <a:t>Lavel</a:t>
            </a:r>
            <a:r>
              <a:rPr lang="cs-CZ" sz="2000" dirty="0"/>
              <a:t>) 4.</a:t>
            </a:r>
          </a:p>
          <a:p>
            <a:pPr marL="11430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pPr marL="457200"/>
            <a:endParaRPr lang="cs-CZ" altLang="cs-CZ" sz="1600" dirty="0" smtClean="0">
              <a:cs typeface="Tahoma" pitchFamily="34" charset="0"/>
            </a:endParaRPr>
          </a:p>
        </p:txBody>
      </p:sp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err="1" smtClean="0"/>
              <a:t>Ebola</a:t>
            </a:r>
            <a:r>
              <a:rPr lang="cs-CZ" altLang="cs-CZ" sz="3200" b="1" dirty="0" smtClean="0"/>
              <a:t> - diagnostika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453336"/>
            <a:ext cx="9144000" cy="432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schemeClr val="tx1"/>
                </a:solidFill>
              </a:rPr>
              <a:t>Špliňo</a:t>
            </a:r>
            <a:r>
              <a:rPr lang="cs-CZ" sz="1000" dirty="0" smtClean="0">
                <a:solidFill>
                  <a:schemeClr val="tx1"/>
                </a:solidFill>
              </a:rPr>
              <a:t> </a:t>
            </a:r>
            <a:r>
              <a:rPr lang="cs-CZ" sz="1000" dirty="0">
                <a:solidFill>
                  <a:schemeClr val="tx1"/>
                </a:solidFill>
              </a:rPr>
              <a:t>M, Chlíbek R. Průběh desáté epidemie </a:t>
            </a:r>
            <a:r>
              <a:rPr lang="cs-CZ" sz="1000" dirty="0" err="1">
                <a:solidFill>
                  <a:schemeClr val="tx1"/>
                </a:solidFill>
              </a:rPr>
              <a:t>eboly</a:t>
            </a:r>
            <a:r>
              <a:rPr lang="cs-CZ" sz="1000" dirty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>
                <a:solidFill>
                  <a:schemeClr val="tx1"/>
                </a:solidFill>
              </a:rPr>
              <a:t>Vakcinologie</a:t>
            </a:r>
            <a:r>
              <a:rPr lang="cs-CZ" sz="1000" dirty="0">
                <a:solidFill>
                  <a:schemeClr val="tx1"/>
                </a:solidFill>
              </a:rPr>
              <a:t> </a:t>
            </a:r>
            <a:r>
              <a:rPr lang="cs-CZ" sz="1000" dirty="0" smtClean="0">
                <a:solidFill>
                  <a:schemeClr val="tx1"/>
                </a:solidFill>
              </a:rPr>
              <a:t>2019;13(4):178-180.</a:t>
            </a:r>
            <a:endParaRPr lang="cs-CZ" sz="1000" dirty="0">
              <a:solidFill>
                <a:schemeClr val="tx1"/>
              </a:solidFill>
            </a:endParaRPr>
          </a:p>
          <a:p>
            <a:r>
              <a:rPr lang="cs-CZ" sz="1000" dirty="0" smtClean="0">
                <a:solidFill>
                  <a:schemeClr val="tx1"/>
                </a:solidFill>
              </a:rPr>
              <a:t>http://www.ema.europa.eu/en/</a:t>
            </a:r>
            <a:r>
              <a:rPr lang="cs-CZ" sz="1000" dirty="0" err="1" smtClean="0">
                <a:solidFill>
                  <a:schemeClr val="tx1"/>
                </a:solidFill>
              </a:rPr>
              <a:t>medicines</a:t>
            </a:r>
            <a:r>
              <a:rPr lang="cs-CZ" sz="1000" dirty="0" smtClean="0">
                <a:solidFill>
                  <a:schemeClr val="tx1"/>
                </a:solidFill>
              </a:rPr>
              <a:t>/</a:t>
            </a:r>
            <a:r>
              <a:rPr lang="cs-CZ" sz="1000" dirty="0" err="1" smtClean="0">
                <a:solidFill>
                  <a:schemeClr val="tx1"/>
                </a:solidFill>
              </a:rPr>
              <a:t>human</a:t>
            </a:r>
            <a:r>
              <a:rPr lang="cs-CZ" sz="1000" dirty="0" smtClean="0">
                <a:solidFill>
                  <a:schemeClr val="tx1"/>
                </a:solidFill>
              </a:rPr>
              <a:t>/EPAR/</a:t>
            </a:r>
            <a:r>
              <a:rPr lang="cs-CZ" sz="1000" dirty="0" err="1" smtClean="0">
                <a:solidFill>
                  <a:schemeClr val="tx1"/>
                </a:solidFill>
              </a:rPr>
              <a:t>ervebo</a:t>
            </a:r>
            <a:r>
              <a:rPr lang="cs-CZ" sz="1000" dirty="0" smtClean="0">
                <a:solidFill>
                  <a:schemeClr val="tx1"/>
                </a:solidFill>
              </a:rPr>
              <a:t>;  https://www.fda.gov/vaccines-blood-biologics/ervebo</a:t>
            </a:r>
          </a:p>
        </p:txBody>
      </p:sp>
    </p:spTree>
    <p:extLst>
      <p:ext uri="{BB962C8B-B14F-4D97-AF65-F5344CB8AC3E}">
        <p14:creationId xmlns:p14="http://schemas.microsoft.com/office/powerpoint/2010/main" val="36563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kt 3"/>
          <p:cNvGraphicFramePr>
            <a:graphicFrameLocks noChangeAspect="1"/>
          </p:cNvGraphicFramePr>
          <p:nvPr/>
        </p:nvGraphicFramePr>
        <p:xfrm>
          <a:off x="0" y="33338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Fotografie" r:id="rId4" imgW="8685714" imgH="8647619" progId="MSPhotoEd.3">
                  <p:embed/>
                </p:oleObj>
              </mc:Choice>
              <mc:Fallback>
                <p:oleObj name="Fotografie" r:id="rId4" imgW="8685714" imgH="8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8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Zástupný symbol pro obsah 10"/>
          <p:cNvSpPr>
            <a:spLocks noGrp="1"/>
          </p:cNvSpPr>
          <p:nvPr>
            <p:ph idx="1"/>
          </p:nvPr>
        </p:nvSpPr>
        <p:spPr>
          <a:xfrm>
            <a:off x="914400" y="1268760"/>
            <a:ext cx="76962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Specifická léčba není </a:t>
            </a:r>
            <a:r>
              <a:rPr lang="cs-CZ" sz="2000" dirty="0" smtClean="0"/>
              <a:t>(</a:t>
            </a:r>
            <a:r>
              <a:rPr lang="cs-CZ" sz="2000" dirty="0" err="1" smtClean="0"/>
              <a:t>ribavirin</a:t>
            </a:r>
            <a:r>
              <a:rPr lang="cs-CZ" sz="2000" dirty="0" smtClean="0"/>
              <a:t> nemá efekt)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Studie se 4 experimentálními látkami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Specifické protilátky vyléčených nemocných (preparát REGN-EB3, výrobce </a:t>
            </a:r>
            <a:r>
              <a:rPr lang="cs-CZ" sz="2000" dirty="0" err="1" smtClean="0"/>
              <a:t>Regeneron</a:t>
            </a:r>
            <a:r>
              <a:rPr lang="cs-CZ" sz="2000" dirty="0" smtClean="0"/>
              <a:t> </a:t>
            </a:r>
            <a:r>
              <a:rPr lang="cs-CZ" sz="2000" dirty="0" err="1" smtClean="0"/>
              <a:t>Pharmaceuticals</a:t>
            </a:r>
            <a:r>
              <a:rPr lang="cs-CZ" sz="2000" dirty="0" smtClean="0"/>
              <a:t> Inc.) – zaznamenán pokles mortality na 34 % ve srovnání se skupinou bez léčby)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Hydratace, Převody krve a trombocytů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Komplexní intenzivní péče – </a:t>
            </a:r>
            <a:r>
              <a:rPr lang="cs-CZ" sz="2000" dirty="0" err="1" smtClean="0"/>
              <a:t>oxygenace</a:t>
            </a:r>
            <a:r>
              <a:rPr lang="cs-CZ" sz="2000" dirty="0" smtClean="0"/>
              <a:t>, UPV, CVT, HD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Imunní plazma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Protiepidemická opatření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Přísná izolace nemocných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Dodržování bariérového režimu při ošetřování nemocných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Striktní používání sterilních jehel a stříkaček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Omezení manipulace s mrtvými těly nemocných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Dezinfekce sekretů, tělesných tekutin, plošná dezinfekce…</a:t>
            </a:r>
            <a:endParaRPr lang="cs-CZ" sz="1600" dirty="0"/>
          </a:p>
          <a:p>
            <a:pPr marL="457200"/>
            <a:endParaRPr lang="cs-CZ" altLang="cs-CZ" sz="1600" dirty="0" smtClean="0">
              <a:cs typeface="Tahoma" pitchFamily="34" charset="0"/>
            </a:endParaRPr>
          </a:p>
        </p:txBody>
      </p:sp>
      <p:sp>
        <p:nvSpPr>
          <p:cNvPr id="717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err="1" smtClean="0"/>
              <a:t>Ebola</a:t>
            </a:r>
            <a:r>
              <a:rPr lang="cs-CZ" altLang="cs-CZ" sz="3200" b="1" dirty="0" smtClean="0"/>
              <a:t> - léčba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92" y="6525344"/>
            <a:ext cx="9144000" cy="337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prstClr val="black"/>
                </a:solidFill>
              </a:rPr>
              <a:t>Chlíbek</a:t>
            </a:r>
            <a:r>
              <a:rPr lang="cs-CZ" sz="1000" dirty="0" smtClean="0">
                <a:solidFill>
                  <a:prstClr val="black"/>
                </a:solidFill>
              </a:rPr>
              <a:t> R. et al. Horečka </a:t>
            </a:r>
            <a:r>
              <a:rPr lang="cs-CZ" sz="1000" dirty="0" err="1" smtClean="0">
                <a:solidFill>
                  <a:prstClr val="black"/>
                </a:solidFill>
              </a:rPr>
              <a:t>ebola</a:t>
            </a:r>
            <a:r>
              <a:rPr lang="cs-CZ" sz="1000" dirty="0" smtClean="0">
                <a:solidFill>
                  <a:prstClr val="black"/>
                </a:solidFill>
              </a:rPr>
              <a:t> a marburská horečka – </a:t>
            </a:r>
            <a:r>
              <a:rPr lang="cs-CZ" sz="1000" dirty="0" err="1" smtClean="0">
                <a:solidFill>
                  <a:prstClr val="black"/>
                </a:solidFill>
              </a:rPr>
              <a:t>epidemi</a:t>
            </a:r>
            <a:r>
              <a:rPr lang="cs-CZ" sz="1000" dirty="0" smtClean="0">
                <a:solidFill>
                  <a:prstClr val="black"/>
                </a:solidFill>
              </a:rPr>
              <a:t> virových hemoragických horeček. KMIL 2006;12(6):217-223. 	</a:t>
            </a:r>
            <a:r>
              <a:rPr lang="cs-CZ" sz="1000" dirty="0" smtClean="0">
                <a:solidFill>
                  <a:schemeClr val="tx1"/>
                </a:solidFill>
              </a:rPr>
              <a:t>www.who.int </a:t>
            </a:r>
          </a:p>
          <a:p>
            <a:r>
              <a:rPr lang="cs-CZ" sz="1000" dirty="0" err="1">
                <a:solidFill>
                  <a:schemeClr val="tx1"/>
                </a:solidFill>
              </a:rPr>
              <a:t>Špliňo</a:t>
            </a:r>
            <a:r>
              <a:rPr lang="cs-CZ" sz="1000" dirty="0">
                <a:solidFill>
                  <a:schemeClr val="tx1"/>
                </a:solidFill>
              </a:rPr>
              <a:t> M, Chlíbek R. Průběh desáté epidemie </a:t>
            </a:r>
            <a:r>
              <a:rPr lang="cs-CZ" sz="1000" dirty="0" err="1">
                <a:solidFill>
                  <a:schemeClr val="tx1"/>
                </a:solidFill>
              </a:rPr>
              <a:t>eboly</a:t>
            </a:r>
            <a:r>
              <a:rPr lang="cs-CZ" sz="1000" dirty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>
                <a:solidFill>
                  <a:schemeClr val="tx1"/>
                </a:solidFill>
              </a:rPr>
              <a:t>Vakcinologie</a:t>
            </a:r>
            <a:r>
              <a:rPr lang="cs-CZ" sz="1000" dirty="0">
                <a:solidFill>
                  <a:schemeClr val="tx1"/>
                </a:solidFill>
              </a:rPr>
              <a:t> 2019;13(4):178-180.</a:t>
            </a:r>
          </a:p>
          <a:p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10. epidemie DRK - vakcinace</a:t>
            </a:r>
            <a:endParaRPr lang="cs-CZ" sz="32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4799" b="10268"/>
          <a:stretch/>
        </p:blipFill>
        <p:spPr>
          <a:xfrm>
            <a:off x="179512" y="1556792"/>
            <a:ext cx="4145244" cy="4085499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680520" cy="5040560"/>
          </a:xfrm>
        </p:spPr>
        <p:txBody>
          <a:bodyPr>
            <a:normAutofit/>
          </a:bodyPr>
          <a:lstStyle/>
          <a:p>
            <a:pPr lvl="0"/>
            <a:r>
              <a:rPr lang="cs-CZ" sz="1900" dirty="0" smtClean="0">
                <a:solidFill>
                  <a:prstClr val="black"/>
                </a:solidFill>
              </a:rPr>
              <a:t>8.8.2018 poprvé </a:t>
            </a:r>
            <a:r>
              <a:rPr lang="cs-CZ" sz="1900" dirty="0">
                <a:solidFill>
                  <a:prstClr val="black"/>
                </a:solidFill>
              </a:rPr>
              <a:t>zahájena </a:t>
            </a:r>
            <a:r>
              <a:rPr lang="cs-CZ" sz="1900" b="1" dirty="0">
                <a:solidFill>
                  <a:prstClr val="black"/>
                </a:solidFill>
              </a:rPr>
              <a:t>aktivní vakcinace</a:t>
            </a:r>
            <a:r>
              <a:rPr lang="cs-CZ" sz="1900" dirty="0">
                <a:solidFill>
                  <a:prstClr val="black"/>
                </a:solidFill>
              </a:rPr>
              <a:t> proti </a:t>
            </a:r>
            <a:r>
              <a:rPr lang="cs-CZ" sz="1900" dirty="0" err="1">
                <a:solidFill>
                  <a:prstClr val="black"/>
                </a:solidFill>
              </a:rPr>
              <a:t>ebole</a:t>
            </a:r>
            <a:r>
              <a:rPr lang="cs-CZ" sz="1900" dirty="0">
                <a:solidFill>
                  <a:prstClr val="black"/>
                </a:solidFill>
              </a:rPr>
              <a:t> </a:t>
            </a:r>
            <a:endParaRPr lang="cs-CZ" sz="1900" dirty="0" smtClean="0">
              <a:solidFill>
                <a:prstClr val="black"/>
              </a:solidFill>
            </a:endParaRPr>
          </a:p>
          <a:p>
            <a:pPr lvl="0"/>
            <a:r>
              <a:rPr lang="cs-CZ" sz="1900" b="1" dirty="0" smtClean="0">
                <a:solidFill>
                  <a:srgbClr val="C00000"/>
                </a:solidFill>
              </a:rPr>
              <a:t>živou vakcínou </a:t>
            </a:r>
            <a:r>
              <a:rPr lang="cs-CZ" sz="1800" b="1" dirty="0" err="1" smtClean="0">
                <a:solidFill>
                  <a:srgbClr val="C00000"/>
                </a:solidFill>
              </a:rPr>
              <a:t>rVSV</a:t>
            </a:r>
            <a:r>
              <a:rPr lang="cs-CZ" sz="1800" b="1" dirty="0" smtClean="0">
                <a:solidFill>
                  <a:srgbClr val="C00000"/>
                </a:solidFill>
              </a:rPr>
              <a:t>-ZEBOV-GP </a:t>
            </a:r>
            <a:r>
              <a:rPr lang="cs-CZ" sz="1900" dirty="0" smtClean="0">
                <a:solidFill>
                  <a:prstClr val="black"/>
                </a:solidFill>
              </a:rPr>
              <a:t>v rámci testovacího protokolu</a:t>
            </a:r>
            <a:endParaRPr lang="cs-CZ" sz="1900" dirty="0">
              <a:solidFill>
                <a:prstClr val="black"/>
              </a:solidFill>
            </a:endParaRPr>
          </a:p>
          <a:p>
            <a:r>
              <a:rPr lang="cs-CZ" sz="1800" dirty="0" smtClean="0">
                <a:solidFill>
                  <a:prstClr val="black"/>
                </a:solidFill>
              </a:rPr>
              <a:t>Vakcína obsahuje </a:t>
            </a:r>
            <a:r>
              <a:rPr lang="cs-CZ" sz="1800" dirty="0">
                <a:solidFill>
                  <a:prstClr val="black"/>
                </a:solidFill>
              </a:rPr>
              <a:t>živé viry </a:t>
            </a:r>
            <a:r>
              <a:rPr lang="cs-CZ" sz="1800" dirty="0" err="1">
                <a:solidFill>
                  <a:prstClr val="black"/>
                </a:solidFill>
              </a:rPr>
              <a:t>vesikulární</a:t>
            </a:r>
            <a:r>
              <a:rPr lang="cs-CZ" sz="1800" dirty="0">
                <a:solidFill>
                  <a:prstClr val="black"/>
                </a:solidFill>
              </a:rPr>
              <a:t> stomatitidy (VSV</a:t>
            </a:r>
            <a:r>
              <a:rPr lang="cs-CZ" sz="1800" dirty="0" smtClean="0">
                <a:solidFill>
                  <a:prstClr val="black"/>
                </a:solidFill>
              </a:rPr>
              <a:t>), geneticky upraveny tak</a:t>
            </a:r>
            <a:r>
              <a:rPr lang="cs-CZ" sz="1800" dirty="0">
                <a:solidFill>
                  <a:prstClr val="black"/>
                </a:solidFill>
              </a:rPr>
              <a:t>, že exprimují glykoprotein </a:t>
            </a:r>
            <a:r>
              <a:rPr lang="cs-CZ" sz="1800" dirty="0" smtClean="0">
                <a:solidFill>
                  <a:prstClr val="black"/>
                </a:solidFill>
              </a:rPr>
              <a:t>z </a:t>
            </a:r>
            <a:r>
              <a:rPr lang="cs-CZ" sz="1800" dirty="0" err="1" smtClean="0">
                <a:solidFill>
                  <a:prstClr val="black"/>
                </a:solidFill>
              </a:rPr>
              <a:t>ebolaviru</a:t>
            </a:r>
            <a:r>
              <a:rPr lang="cs-CZ" sz="1800" dirty="0" smtClean="0">
                <a:solidFill>
                  <a:prstClr val="black"/>
                </a:solidFill>
              </a:rPr>
              <a:t> Zair, což vyvolá imunitní reakci proti bílkovině obsažené ve viru. </a:t>
            </a:r>
          </a:p>
          <a:p>
            <a:r>
              <a:rPr lang="cs-CZ" sz="1800" dirty="0" smtClean="0">
                <a:solidFill>
                  <a:prstClr val="black"/>
                </a:solidFill>
              </a:rPr>
              <a:t>Později</a:t>
            </a:r>
            <a:r>
              <a:rPr lang="cs-CZ" sz="1800" dirty="0">
                <a:solidFill>
                  <a:prstClr val="black"/>
                </a:solidFill>
              </a:rPr>
              <a:t>, když je očkovaná osoba vystavena skutečnému viru, její imunitní systém v něm obsaženou bílkovinu rozpozná a je již připraven virus </a:t>
            </a:r>
            <a:r>
              <a:rPr lang="cs-CZ" sz="1800" dirty="0" smtClean="0">
                <a:solidFill>
                  <a:prstClr val="black"/>
                </a:solidFill>
              </a:rPr>
              <a:t>inaktivovat </a:t>
            </a:r>
            <a:r>
              <a:rPr lang="cs-CZ" sz="1800" dirty="0">
                <a:solidFill>
                  <a:prstClr val="black"/>
                </a:solidFill>
              </a:rPr>
              <a:t>a danou osobu tak chránit před virovým onemocněním </a:t>
            </a:r>
            <a:r>
              <a:rPr lang="cs-CZ" sz="1800" dirty="0" err="1">
                <a:solidFill>
                  <a:prstClr val="black"/>
                </a:solidFill>
              </a:rPr>
              <a:t>ebola</a:t>
            </a:r>
            <a:r>
              <a:rPr lang="cs-CZ" sz="1800" dirty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6237312"/>
            <a:ext cx="9144000" cy="648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schemeClr val="tx1"/>
                </a:solidFill>
              </a:rPr>
              <a:t>Špliňo</a:t>
            </a:r>
            <a:r>
              <a:rPr lang="cs-CZ" sz="1000" dirty="0" smtClean="0">
                <a:solidFill>
                  <a:schemeClr val="tx1"/>
                </a:solidFill>
              </a:rPr>
              <a:t> M, </a:t>
            </a:r>
            <a:r>
              <a:rPr lang="cs-CZ" sz="1000" dirty="0" err="1" smtClean="0">
                <a:solidFill>
                  <a:schemeClr val="tx1"/>
                </a:solidFill>
              </a:rPr>
              <a:t>Chlíbek</a:t>
            </a:r>
            <a:r>
              <a:rPr lang="cs-CZ" sz="1000" dirty="0" smtClean="0">
                <a:solidFill>
                  <a:schemeClr val="tx1"/>
                </a:solidFill>
              </a:rPr>
              <a:t> R. Průběh desáté epidemie </a:t>
            </a:r>
            <a:r>
              <a:rPr lang="cs-CZ" sz="1000" dirty="0" err="1" smtClean="0">
                <a:solidFill>
                  <a:schemeClr val="tx1"/>
                </a:solidFill>
              </a:rPr>
              <a:t>eboly</a:t>
            </a:r>
            <a:r>
              <a:rPr lang="cs-CZ" sz="1000" dirty="0" smtClean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2019;13(2):80-85. </a:t>
            </a:r>
            <a:r>
              <a:rPr lang="cs-CZ" sz="1000" dirty="0" err="1">
                <a:solidFill>
                  <a:schemeClr val="tx1"/>
                </a:solidFill>
              </a:rPr>
              <a:t>Špliňo</a:t>
            </a:r>
            <a:r>
              <a:rPr lang="cs-CZ" sz="1000" dirty="0">
                <a:solidFill>
                  <a:schemeClr val="tx1"/>
                </a:solidFill>
              </a:rPr>
              <a:t> M, Chlíbek R. Průběh desáté epidemie </a:t>
            </a:r>
            <a:r>
              <a:rPr lang="cs-CZ" sz="1000" dirty="0" err="1">
                <a:solidFill>
                  <a:schemeClr val="tx1"/>
                </a:solidFill>
              </a:rPr>
              <a:t>eboly</a:t>
            </a:r>
            <a:r>
              <a:rPr lang="cs-CZ" sz="1000" dirty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>
                <a:solidFill>
                  <a:schemeClr val="tx1"/>
                </a:solidFill>
              </a:rPr>
              <a:t>Vakcinologie</a:t>
            </a:r>
            <a:r>
              <a:rPr lang="cs-CZ" sz="1000" dirty="0">
                <a:solidFill>
                  <a:schemeClr val="tx1"/>
                </a:solidFill>
              </a:rPr>
              <a:t> </a:t>
            </a:r>
            <a:r>
              <a:rPr lang="cs-CZ" sz="1000" dirty="0" smtClean="0">
                <a:solidFill>
                  <a:schemeClr val="tx1"/>
                </a:solidFill>
              </a:rPr>
              <a:t>2019;13(4):178-180.</a:t>
            </a:r>
            <a:endParaRPr lang="cs-CZ" sz="1000" dirty="0">
              <a:solidFill>
                <a:schemeClr val="tx1"/>
              </a:solidFill>
            </a:endParaRPr>
          </a:p>
          <a:p>
            <a:r>
              <a:rPr lang="cs-CZ" sz="1000" dirty="0" smtClean="0">
                <a:solidFill>
                  <a:schemeClr val="tx1"/>
                </a:solidFill>
              </a:rPr>
              <a:t>Boštíková V. očkování proti virové hemoragické horečce </a:t>
            </a:r>
            <a:r>
              <a:rPr lang="cs-CZ" sz="1000" dirty="0" err="1" smtClean="0">
                <a:solidFill>
                  <a:schemeClr val="tx1"/>
                </a:solidFill>
              </a:rPr>
              <a:t>Ebola</a:t>
            </a:r>
            <a:r>
              <a:rPr lang="cs-CZ" sz="1000" dirty="0" smtClean="0">
                <a:solidFill>
                  <a:schemeClr val="tx1"/>
                </a:solidFill>
              </a:rPr>
              <a:t> experimentální vakcínou </a:t>
            </a:r>
            <a:r>
              <a:rPr lang="cs-CZ" sz="1000" dirty="0" err="1" smtClean="0">
                <a:solidFill>
                  <a:schemeClr val="tx1"/>
                </a:solidFill>
              </a:rPr>
              <a:t>rVSVDG</a:t>
            </a:r>
            <a:r>
              <a:rPr lang="cs-CZ" sz="1000" dirty="0" smtClean="0">
                <a:solidFill>
                  <a:schemeClr val="tx1"/>
                </a:solidFill>
              </a:rPr>
              <a:t>-ZEBOV-GP v </a:t>
            </a:r>
            <a:r>
              <a:rPr lang="cs-CZ" sz="1000" dirty="0" err="1" smtClean="0">
                <a:solidFill>
                  <a:schemeClr val="tx1"/>
                </a:solidFill>
              </a:rPr>
              <a:t>Dekokratické</a:t>
            </a:r>
            <a:r>
              <a:rPr lang="cs-CZ" sz="1000" dirty="0" smtClean="0">
                <a:solidFill>
                  <a:schemeClr val="tx1"/>
                </a:solidFill>
              </a:rPr>
              <a:t> republice Kongo.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2019;3:106-109. </a:t>
            </a:r>
          </a:p>
          <a:p>
            <a:r>
              <a:rPr lang="cs-CZ" sz="1000" dirty="0" smtClean="0">
                <a:solidFill>
                  <a:schemeClr val="tx1"/>
                </a:solidFill>
              </a:rPr>
              <a:t>http://www.ema.europa.eu/en/</a:t>
            </a:r>
            <a:r>
              <a:rPr lang="cs-CZ" sz="1000" dirty="0" err="1" smtClean="0">
                <a:solidFill>
                  <a:schemeClr val="tx1"/>
                </a:solidFill>
              </a:rPr>
              <a:t>medicines</a:t>
            </a:r>
            <a:r>
              <a:rPr lang="cs-CZ" sz="1000" dirty="0" smtClean="0">
                <a:solidFill>
                  <a:schemeClr val="tx1"/>
                </a:solidFill>
              </a:rPr>
              <a:t>/</a:t>
            </a:r>
            <a:r>
              <a:rPr lang="cs-CZ" sz="1000" dirty="0" err="1" smtClean="0">
                <a:solidFill>
                  <a:schemeClr val="tx1"/>
                </a:solidFill>
              </a:rPr>
              <a:t>human</a:t>
            </a:r>
            <a:r>
              <a:rPr lang="cs-CZ" sz="1000" dirty="0" smtClean="0">
                <a:solidFill>
                  <a:schemeClr val="tx1"/>
                </a:solidFill>
              </a:rPr>
              <a:t>/EPAR/</a:t>
            </a:r>
            <a:r>
              <a:rPr lang="cs-CZ" sz="1000" dirty="0" err="1" smtClean="0">
                <a:solidFill>
                  <a:schemeClr val="tx1"/>
                </a:solidFill>
              </a:rPr>
              <a:t>ervebo</a:t>
            </a:r>
            <a:r>
              <a:rPr lang="cs-CZ" sz="1000" dirty="0" smtClean="0">
                <a:solidFill>
                  <a:schemeClr val="tx1"/>
                </a:solidFill>
              </a:rPr>
              <a:t>;  https://www.fda.gov/vaccines-blood-biologics/ervebo</a:t>
            </a:r>
          </a:p>
        </p:txBody>
      </p:sp>
    </p:spTree>
    <p:extLst>
      <p:ext uri="{BB962C8B-B14F-4D97-AF65-F5344CB8AC3E}">
        <p14:creationId xmlns:p14="http://schemas.microsoft.com/office/powerpoint/2010/main" val="26770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10. epidemie DRK - vakcinace</a:t>
            </a:r>
            <a:endParaRPr lang="cs-CZ" sz="32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4799" b="10268"/>
          <a:stretch/>
        </p:blipFill>
        <p:spPr>
          <a:xfrm>
            <a:off x="179512" y="1556792"/>
            <a:ext cx="4145244" cy="4085499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536504" cy="504056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Účinnost vakcíny </a:t>
            </a:r>
            <a:r>
              <a:rPr lang="cs-CZ" sz="2000" dirty="0"/>
              <a:t>95,8 – 98,5 %.</a:t>
            </a:r>
          </a:p>
          <a:p>
            <a:r>
              <a:rPr lang="cs-CZ" sz="2000" dirty="0" smtClean="0"/>
              <a:t>Pod názvem </a:t>
            </a:r>
            <a:r>
              <a:rPr lang="cs-CZ" sz="2000" b="1" dirty="0">
                <a:solidFill>
                  <a:srgbClr val="C00000"/>
                </a:solidFill>
              </a:rPr>
              <a:t>ERVEBO </a:t>
            </a:r>
            <a:r>
              <a:rPr lang="cs-CZ" sz="2000" dirty="0" smtClean="0"/>
              <a:t>(MSD) </a:t>
            </a:r>
            <a:r>
              <a:rPr lang="cs-CZ" sz="2000" b="1" dirty="0" smtClean="0">
                <a:solidFill>
                  <a:srgbClr val="C00000"/>
                </a:solidFill>
              </a:rPr>
              <a:t>19.12.2019 </a:t>
            </a:r>
            <a:r>
              <a:rPr lang="cs-CZ" sz="2000" dirty="0" smtClean="0"/>
              <a:t>schválena </a:t>
            </a:r>
            <a:r>
              <a:rPr lang="cs-CZ" sz="2000" dirty="0"/>
              <a:t>FDA </a:t>
            </a:r>
            <a:r>
              <a:rPr lang="cs-CZ" sz="2000" dirty="0" smtClean="0"/>
              <a:t>pro </a:t>
            </a:r>
            <a:r>
              <a:rPr lang="cs-CZ" sz="2000" dirty="0"/>
              <a:t>prevenci infekce virem </a:t>
            </a:r>
            <a:r>
              <a:rPr lang="cs-CZ" sz="2000" dirty="0" err="1" smtClean="0"/>
              <a:t>ebola</a:t>
            </a:r>
            <a:r>
              <a:rPr lang="cs-CZ" sz="2000" dirty="0" smtClean="0"/>
              <a:t>-Zaire, schválena EMA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Vakcinace 2 dávkami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Tvorba neutralizačních protilátek – přetrvávají nejméně 1 rok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</a:t>
            </a:r>
            <a:r>
              <a:rPr lang="cs-CZ" sz="1600" dirty="0" smtClean="0"/>
              <a:t> hlediska vedlejších a nežádoucích účinků zcela srovnatelná s jinými vakcínami</a:t>
            </a:r>
          </a:p>
          <a:p>
            <a:endParaRPr lang="cs-CZ" sz="2000" dirty="0" smtClean="0"/>
          </a:p>
          <a:p>
            <a:r>
              <a:rPr lang="cs-CZ" sz="2000" dirty="0" smtClean="0"/>
              <a:t>Podle protokolu i pro těhotné (mortalita matky i plodu 100%)             a děti  </a:t>
            </a:r>
            <a:r>
              <a:rPr lang="cs-CZ" sz="2000" dirty="0" smtClean="0">
                <a:ea typeface="Tahoma"/>
                <a:cs typeface="Tahoma"/>
              </a:rPr>
              <a:t>˃1 rok</a:t>
            </a:r>
            <a:endParaRPr lang="cs-CZ" sz="2000" dirty="0" smtClean="0"/>
          </a:p>
          <a:p>
            <a:r>
              <a:rPr lang="cs-CZ" sz="2000" dirty="0"/>
              <a:t>Od začátku očkování bylo vakcinováno 258 674 lidí 21.12.2019</a:t>
            </a:r>
          </a:p>
          <a:p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0" y="6021288"/>
            <a:ext cx="9144000" cy="864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schemeClr val="tx1"/>
                </a:solidFill>
              </a:rPr>
              <a:t>Špliňo</a:t>
            </a:r>
            <a:r>
              <a:rPr lang="cs-CZ" sz="1000" dirty="0" smtClean="0">
                <a:solidFill>
                  <a:schemeClr val="tx1"/>
                </a:solidFill>
              </a:rPr>
              <a:t> M, </a:t>
            </a:r>
            <a:r>
              <a:rPr lang="cs-CZ" sz="1000" dirty="0" err="1" smtClean="0">
                <a:solidFill>
                  <a:schemeClr val="tx1"/>
                </a:solidFill>
              </a:rPr>
              <a:t>Chlíbek</a:t>
            </a:r>
            <a:r>
              <a:rPr lang="cs-CZ" sz="1000" dirty="0" smtClean="0">
                <a:solidFill>
                  <a:schemeClr val="tx1"/>
                </a:solidFill>
              </a:rPr>
              <a:t> R. Průběh desáté epidemie </a:t>
            </a:r>
            <a:r>
              <a:rPr lang="cs-CZ" sz="1000" dirty="0" err="1" smtClean="0">
                <a:solidFill>
                  <a:schemeClr val="tx1"/>
                </a:solidFill>
              </a:rPr>
              <a:t>eboly</a:t>
            </a:r>
            <a:r>
              <a:rPr lang="cs-CZ" sz="1000" dirty="0" smtClean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2019;13(2):80-85. Boštíková V. očkování proti virové hemoragické horečce </a:t>
            </a:r>
            <a:r>
              <a:rPr lang="cs-CZ" sz="1000" dirty="0" err="1" smtClean="0">
                <a:solidFill>
                  <a:schemeClr val="tx1"/>
                </a:solidFill>
              </a:rPr>
              <a:t>Ebola</a:t>
            </a:r>
            <a:r>
              <a:rPr lang="cs-CZ" sz="1000" dirty="0" smtClean="0">
                <a:solidFill>
                  <a:schemeClr val="tx1"/>
                </a:solidFill>
              </a:rPr>
              <a:t> experimentální vakcínou </a:t>
            </a:r>
            <a:r>
              <a:rPr lang="cs-CZ" sz="1000" dirty="0" err="1" smtClean="0">
                <a:solidFill>
                  <a:schemeClr val="tx1"/>
                </a:solidFill>
              </a:rPr>
              <a:t>rVSVDG</a:t>
            </a:r>
            <a:r>
              <a:rPr lang="cs-CZ" sz="1000" dirty="0" smtClean="0">
                <a:solidFill>
                  <a:schemeClr val="tx1"/>
                </a:solidFill>
              </a:rPr>
              <a:t>-ZEBOV-GP v </a:t>
            </a:r>
            <a:r>
              <a:rPr lang="cs-CZ" sz="1000" dirty="0" err="1" smtClean="0">
                <a:solidFill>
                  <a:schemeClr val="tx1"/>
                </a:solidFill>
              </a:rPr>
              <a:t>Dekokratické</a:t>
            </a:r>
            <a:r>
              <a:rPr lang="cs-CZ" sz="1000" dirty="0" smtClean="0">
                <a:solidFill>
                  <a:schemeClr val="tx1"/>
                </a:solidFill>
              </a:rPr>
              <a:t> republice Kongo.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2019;3:106-109. </a:t>
            </a:r>
            <a:r>
              <a:rPr lang="cs-CZ" sz="1000" dirty="0" err="1">
                <a:solidFill>
                  <a:schemeClr val="tx1"/>
                </a:solidFill>
              </a:rPr>
              <a:t>Špliňo</a:t>
            </a:r>
            <a:r>
              <a:rPr lang="cs-CZ" sz="1000" dirty="0">
                <a:solidFill>
                  <a:schemeClr val="tx1"/>
                </a:solidFill>
              </a:rPr>
              <a:t> M, Chlíbek R. Průběh desáté epidemie </a:t>
            </a:r>
            <a:r>
              <a:rPr lang="cs-CZ" sz="1000" dirty="0" err="1">
                <a:solidFill>
                  <a:schemeClr val="tx1"/>
                </a:solidFill>
              </a:rPr>
              <a:t>eboly</a:t>
            </a:r>
            <a:r>
              <a:rPr lang="cs-CZ" sz="1000" dirty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>
                <a:solidFill>
                  <a:schemeClr val="tx1"/>
                </a:solidFill>
              </a:rPr>
              <a:t>Vakcinologie</a:t>
            </a:r>
            <a:r>
              <a:rPr lang="cs-CZ" sz="1000" dirty="0">
                <a:solidFill>
                  <a:schemeClr val="tx1"/>
                </a:solidFill>
              </a:rPr>
              <a:t> 2019;13(4):178-180.</a:t>
            </a:r>
          </a:p>
          <a:p>
            <a:r>
              <a:rPr lang="cs-CZ" sz="1000" dirty="0" smtClean="0">
                <a:solidFill>
                  <a:schemeClr val="tx1"/>
                </a:solidFill>
              </a:rPr>
              <a:t>http://www.ema.europa.eu/en/</a:t>
            </a:r>
            <a:r>
              <a:rPr lang="cs-CZ" sz="1000" dirty="0" err="1" smtClean="0">
                <a:solidFill>
                  <a:schemeClr val="tx1"/>
                </a:solidFill>
              </a:rPr>
              <a:t>medicines</a:t>
            </a:r>
            <a:r>
              <a:rPr lang="cs-CZ" sz="1000" dirty="0" smtClean="0">
                <a:solidFill>
                  <a:schemeClr val="tx1"/>
                </a:solidFill>
              </a:rPr>
              <a:t>/</a:t>
            </a:r>
            <a:r>
              <a:rPr lang="cs-CZ" sz="1000" dirty="0" err="1" smtClean="0">
                <a:solidFill>
                  <a:schemeClr val="tx1"/>
                </a:solidFill>
              </a:rPr>
              <a:t>human</a:t>
            </a:r>
            <a:r>
              <a:rPr lang="cs-CZ" sz="1000" dirty="0" smtClean="0">
                <a:solidFill>
                  <a:schemeClr val="tx1"/>
                </a:solidFill>
              </a:rPr>
              <a:t>/EPAR/</a:t>
            </a:r>
            <a:r>
              <a:rPr lang="cs-CZ" sz="1000" dirty="0" err="1" smtClean="0">
                <a:solidFill>
                  <a:schemeClr val="tx1"/>
                </a:solidFill>
              </a:rPr>
              <a:t>ervebo</a:t>
            </a:r>
            <a:r>
              <a:rPr lang="cs-CZ" sz="1000" dirty="0" smtClean="0">
                <a:solidFill>
                  <a:schemeClr val="tx1"/>
                </a:solidFill>
              </a:rPr>
              <a:t>;  https://www.fda.gov/</a:t>
            </a:r>
            <a:r>
              <a:rPr lang="cs-CZ" sz="1000" dirty="0" err="1" smtClean="0">
                <a:solidFill>
                  <a:schemeClr val="tx1"/>
                </a:solidFill>
              </a:rPr>
              <a:t>vaccines-blood-biologics</a:t>
            </a:r>
            <a:r>
              <a:rPr lang="cs-CZ" sz="1000" dirty="0" smtClean="0">
                <a:solidFill>
                  <a:schemeClr val="tx1"/>
                </a:solidFill>
              </a:rPr>
              <a:t>/</a:t>
            </a:r>
            <a:r>
              <a:rPr lang="cs-CZ" sz="1000" dirty="0" err="1" smtClean="0">
                <a:solidFill>
                  <a:schemeClr val="tx1"/>
                </a:solidFill>
              </a:rPr>
              <a:t>ervebo</a:t>
            </a:r>
            <a:r>
              <a:rPr lang="cs-CZ" sz="1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cs-CZ" sz="1000" dirty="0">
                <a:hlinkClick r:id="rId3"/>
              </a:rPr>
              <a:t>https://promedmail.org/promed-post/?id=20191226.6858941</a:t>
            </a:r>
            <a:endParaRPr lang="cs-CZ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10. epidemie DRK - vakcinace</a:t>
            </a:r>
            <a:endParaRPr lang="cs-CZ" sz="32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4799" b="10268"/>
          <a:stretch/>
        </p:blipFill>
        <p:spPr>
          <a:xfrm>
            <a:off x="179512" y="1556792"/>
            <a:ext cx="4145244" cy="4085499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536504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Prstencová očkovací strategie</a:t>
            </a:r>
          </a:p>
          <a:p>
            <a:pPr marL="0" indent="0" algn="ctr">
              <a:buNone/>
            </a:pPr>
            <a:r>
              <a:rPr lang="cs-CZ" sz="2000" dirty="0" smtClean="0"/>
              <a:t>(nikoli plošně)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/>
              <a:t>O</a:t>
            </a:r>
            <a:r>
              <a:rPr lang="cs-CZ" sz="2000" dirty="0" smtClean="0"/>
              <a:t>čkování diagnostikovaných a laboratorně potvrzených pacientů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 smtClean="0"/>
              <a:t>Vyhledání a očkování jejich kontaktů a kontaktů těchto primárních kontaktů </a:t>
            </a:r>
            <a:r>
              <a:rPr lang="cs-CZ" sz="2000" dirty="0"/>
              <a:t>(často rodinné </a:t>
            </a:r>
            <a:r>
              <a:rPr lang="cs-CZ" sz="2000" dirty="0" smtClean="0"/>
              <a:t>příslušníky)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 smtClean="0"/>
              <a:t>Jeden </a:t>
            </a:r>
            <a:r>
              <a:rPr lang="cs-CZ" sz="2000" dirty="0"/>
              <a:t>prstenec 120-150 </a:t>
            </a:r>
            <a:r>
              <a:rPr lang="cs-CZ" sz="2000" dirty="0" smtClean="0"/>
              <a:t>osob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 smtClean="0"/>
              <a:t>Podle </a:t>
            </a:r>
            <a:r>
              <a:rPr lang="cs-CZ" sz="2000" dirty="0"/>
              <a:t>CDC každý </a:t>
            </a:r>
            <a:r>
              <a:rPr lang="cs-CZ" sz="2000" dirty="0" smtClean="0"/>
              <a:t>nakažený infikuje </a:t>
            </a:r>
            <a:r>
              <a:rPr lang="cs-CZ" sz="2000" dirty="0"/>
              <a:t>další 2-4 </a:t>
            </a:r>
            <a:r>
              <a:rPr lang="cs-CZ" sz="2000" dirty="0" smtClean="0"/>
              <a:t>osoby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sz="1600" dirty="0"/>
          </a:p>
          <a:p>
            <a:pPr marL="0" lvl="1" indent="0">
              <a:buNone/>
            </a:pPr>
            <a:r>
              <a:rPr lang="cs-CZ" sz="1600" dirty="0" smtClean="0"/>
              <a:t>Zahájena vakcinace druhou experimentální vakcínou </a:t>
            </a:r>
            <a:r>
              <a:rPr lang="cs-CZ" sz="1600" dirty="0"/>
              <a:t>MVA-BN-Filo </a:t>
            </a:r>
            <a:r>
              <a:rPr lang="cs-CZ" sz="1600" dirty="0" smtClean="0"/>
              <a:t>(Johnson</a:t>
            </a:r>
            <a:r>
              <a:rPr lang="en-US" sz="1600" dirty="0" smtClean="0"/>
              <a:t>&amp;Johnson</a:t>
            </a:r>
            <a:r>
              <a:rPr lang="cs-CZ" sz="1600" dirty="0" smtClean="0"/>
              <a:t>)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600" dirty="0" smtClean="0"/>
              <a:t>2 dávky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600" dirty="0" smtClean="0"/>
              <a:t>Prokázána vysoká účinnost, bezpečnost a </a:t>
            </a:r>
            <a:r>
              <a:rPr lang="cs-CZ" sz="1600" dirty="0" err="1" smtClean="0"/>
              <a:t>imunogenita</a:t>
            </a:r>
            <a:r>
              <a:rPr lang="cs-CZ" sz="1600" dirty="0" smtClean="0"/>
              <a:t> u lidí i u primátů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0" y="6453336"/>
            <a:ext cx="9144000" cy="432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 smtClean="0">
                <a:solidFill>
                  <a:schemeClr val="tx1"/>
                </a:solidFill>
              </a:rPr>
              <a:t>Špliňo</a:t>
            </a:r>
            <a:r>
              <a:rPr lang="cs-CZ" sz="1000" dirty="0" smtClean="0">
                <a:solidFill>
                  <a:schemeClr val="tx1"/>
                </a:solidFill>
              </a:rPr>
              <a:t> M, </a:t>
            </a:r>
            <a:r>
              <a:rPr lang="cs-CZ" sz="1000" dirty="0" err="1" smtClean="0">
                <a:solidFill>
                  <a:schemeClr val="tx1"/>
                </a:solidFill>
              </a:rPr>
              <a:t>Chlíbek</a:t>
            </a:r>
            <a:r>
              <a:rPr lang="cs-CZ" sz="1000" dirty="0" smtClean="0">
                <a:solidFill>
                  <a:schemeClr val="tx1"/>
                </a:solidFill>
              </a:rPr>
              <a:t> R. Průběh desáté epidemie </a:t>
            </a:r>
            <a:r>
              <a:rPr lang="cs-CZ" sz="1000" dirty="0" err="1" smtClean="0">
                <a:solidFill>
                  <a:schemeClr val="tx1"/>
                </a:solidFill>
              </a:rPr>
              <a:t>eboly</a:t>
            </a:r>
            <a:r>
              <a:rPr lang="cs-CZ" sz="1000" dirty="0" smtClean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2019;13(2):80-85. Boštíková V. očkování proti virové hemoragické horečce </a:t>
            </a:r>
            <a:r>
              <a:rPr lang="cs-CZ" sz="1000" dirty="0" err="1" smtClean="0">
                <a:solidFill>
                  <a:schemeClr val="tx1"/>
                </a:solidFill>
              </a:rPr>
              <a:t>Ebola</a:t>
            </a:r>
            <a:r>
              <a:rPr lang="cs-CZ" sz="1000" dirty="0" smtClean="0">
                <a:solidFill>
                  <a:schemeClr val="tx1"/>
                </a:solidFill>
              </a:rPr>
              <a:t> experimentální vakcínou </a:t>
            </a:r>
            <a:r>
              <a:rPr lang="cs-CZ" sz="1000" dirty="0" err="1" smtClean="0">
                <a:solidFill>
                  <a:schemeClr val="tx1"/>
                </a:solidFill>
              </a:rPr>
              <a:t>rVSVDG</a:t>
            </a:r>
            <a:r>
              <a:rPr lang="cs-CZ" sz="1000" dirty="0" smtClean="0">
                <a:solidFill>
                  <a:schemeClr val="tx1"/>
                </a:solidFill>
              </a:rPr>
              <a:t>-ZEBOV-GP v </a:t>
            </a:r>
            <a:r>
              <a:rPr lang="cs-CZ" sz="1000" dirty="0" err="1" smtClean="0">
                <a:solidFill>
                  <a:schemeClr val="tx1"/>
                </a:solidFill>
              </a:rPr>
              <a:t>Dekokratické</a:t>
            </a:r>
            <a:r>
              <a:rPr lang="cs-CZ" sz="1000" dirty="0" smtClean="0">
                <a:solidFill>
                  <a:schemeClr val="tx1"/>
                </a:solidFill>
              </a:rPr>
              <a:t> republice Kongo. </a:t>
            </a:r>
            <a:r>
              <a:rPr lang="cs-CZ" sz="1000" dirty="0" err="1" smtClean="0">
                <a:solidFill>
                  <a:schemeClr val="tx1"/>
                </a:solidFill>
              </a:rPr>
              <a:t>Vakcinologie</a:t>
            </a:r>
            <a:r>
              <a:rPr lang="cs-CZ" sz="1000" dirty="0" smtClean="0">
                <a:solidFill>
                  <a:schemeClr val="tx1"/>
                </a:solidFill>
              </a:rPr>
              <a:t> 2019;3:106-109. </a:t>
            </a:r>
            <a:r>
              <a:rPr lang="cs-CZ" sz="1000" dirty="0" smtClean="0"/>
              <a:t>https</a:t>
            </a:r>
            <a:r>
              <a:rPr lang="cs-CZ" sz="1000" dirty="0"/>
              <a:t>://promedmail.org/promed-post/?</a:t>
            </a:r>
            <a:r>
              <a:rPr lang="cs-CZ" sz="1000" dirty="0" smtClean="0"/>
              <a:t>id=20191226.685894</a:t>
            </a:r>
            <a:endParaRPr lang="cs-CZ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525344"/>
            <a:ext cx="9144000" cy="36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>
                <a:solidFill>
                  <a:schemeClr val="tx1"/>
                </a:solidFill>
              </a:rPr>
              <a:t>Špliňo</a:t>
            </a:r>
            <a:r>
              <a:rPr lang="cs-CZ" sz="1000" dirty="0">
                <a:solidFill>
                  <a:schemeClr val="tx1"/>
                </a:solidFill>
              </a:rPr>
              <a:t> M, </a:t>
            </a:r>
            <a:r>
              <a:rPr lang="cs-CZ" sz="1000" dirty="0" err="1">
                <a:solidFill>
                  <a:schemeClr val="tx1"/>
                </a:solidFill>
              </a:rPr>
              <a:t>Chlíbek</a:t>
            </a:r>
            <a:r>
              <a:rPr lang="cs-CZ" sz="1000" dirty="0">
                <a:solidFill>
                  <a:schemeClr val="tx1"/>
                </a:solidFill>
              </a:rPr>
              <a:t> R. Průběh desáté epidemie </a:t>
            </a:r>
            <a:r>
              <a:rPr lang="cs-CZ" sz="1000" dirty="0" err="1">
                <a:solidFill>
                  <a:schemeClr val="tx1"/>
                </a:solidFill>
              </a:rPr>
              <a:t>eboly</a:t>
            </a:r>
            <a:r>
              <a:rPr lang="cs-CZ" sz="1000" dirty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>
                <a:solidFill>
                  <a:schemeClr val="tx1"/>
                </a:solidFill>
              </a:rPr>
              <a:t>Vakcinologie</a:t>
            </a:r>
            <a:r>
              <a:rPr lang="cs-CZ" sz="1000" dirty="0">
                <a:solidFill>
                  <a:schemeClr val="tx1"/>
                </a:solidFill>
              </a:rPr>
              <a:t> 2019;13(2):80-85. </a:t>
            </a:r>
            <a:r>
              <a:rPr lang="cs-CZ" sz="1000" dirty="0" err="1">
                <a:solidFill>
                  <a:schemeClr val="tx1"/>
                </a:solidFill>
              </a:rPr>
              <a:t>Špliňo</a:t>
            </a:r>
            <a:r>
              <a:rPr lang="cs-CZ" sz="1000" dirty="0">
                <a:solidFill>
                  <a:schemeClr val="tx1"/>
                </a:solidFill>
              </a:rPr>
              <a:t> M, Chlíbek R. Průběh desáté epidemie </a:t>
            </a:r>
            <a:r>
              <a:rPr lang="cs-CZ" sz="1000" dirty="0" err="1">
                <a:solidFill>
                  <a:schemeClr val="tx1"/>
                </a:solidFill>
              </a:rPr>
              <a:t>eboly</a:t>
            </a:r>
            <a:r>
              <a:rPr lang="cs-CZ" sz="1000" dirty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>
                <a:solidFill>
                  <a:schemeClr val="tx1"/>
                </a:solidFill>
              </a:rPr>
              <a:t>Vakcinologie</a:t>
            </a:r>
            <a:r>
              <a:rPr lang="cs-CZ" sz="1000" dirty="0">
                <a:solidFill>
                  <a:schemeClr val="tx1"/>
                </a:solidFill>
              </a:rPr>
              <a:t> 2019;13(4):178-180.</a:t>
            </a:r>
          </a:p>
          <a:p>
            <a:endParaRPr lang="cs-CZ" sz="1000" dirty="0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4437112"/>
            <a:ext cx="8856984" cy="1944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52736"/>
            <a:ext cx="8712968" cy="35569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7584" y="1628800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19872" y="4393704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4437113"/>
            <a:ext cx="9144000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dirty="0" smtClean="0">
                <a:solidFill>
                  <a:schemeClr val="tx1"/>
                </a:solidFill>
              </a:rPr>
              <a:t>Protektivní efekt vakcíny – jednoznačně průkazný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Nižší incidence nákazy v posledních měsících 2019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vrchol epidemie duben 2019)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N</a:t>
            </a:r>
            <a:r>
              <a:rPr lang="cs-CZ" b="1" dirty="0" smtClean="0">
                <a:solidFill>
                  <a:srgbClr val="C00000"/>
                </a:solidFill>
              </a:rPr>
              <a:t>ezbytná další opatření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Včasná izolace, </a:t>
            </a:r>
            <a:r>
              <a:rPr lang="cs-CZ" dirty="0" err="1" smtClean="0">
                <a:solidFill>
                  <a:schemeClr val="tx1"/>
                </a:solidFill>
              </a:rPr>
              <a:t>karantenizace</a:t>
            </a:r>
            <a:r>
              <a:rPr lang="cs-CZ" dirty="0" smtClean="0">
                <a:solidFill>
                  <a:schemeClr val="tx1"/>
                </a:solidFill>
              </a:rPr>
              <a:t>, včasná vakcinace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řekonání všeobecné nedůvěry…spolupráce místní komunity se zdravotníky…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        Odhad nákladů dle WHO červenec – prosinec 2019 = 287 mil USD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401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525344"/>
            <a:ext cx="9144000" cy="36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>
                <a:solidFill>
                  <a:prstClr val="black"/>
                </a:solidFill>
              </a:rPr>
              <a:t>Boštíková V. očkování proti virové hemoragické horečce </a:t>
            </a:r>
            <a:r>
              <a:rPr lang="cs-CZ" sz="1000" dirty="0" err="1" smtClean="0">
                <a:solidFill>
                  <a:prstClr val="black"/>
                </a:solidFill>
              </a:rPr>
              <a:t>Ebola</a:t>
            </a:r>
            <a:r>
              <a:rPr lang="cs-CZ" sz="1000" dirty="0" smtClean="0">
                <a:solidFill>
                  <a:prstClr val="black"/>
                </a:solidFill>
              </a:rPr>
              <a:t> experimentální vakcínou </a:t>
            </a:r>
            <a:r>
              <a:rPr lang="cs-CZ" sz="1000" dirty="0" err="1" smtClean="0">
                <a:solidFill>
                  <a:prstClr val="black"/>
                </a:solidFill>
              </a:rPr>
              <a:t>rVSVDG</a:t>
            </a:r>
            <a:r>
              <a:rPr lang="cs-CZ" sz="1000" dirty="0" smtClean="0">
                <a:solidFill>
                  <a:prstClr val="black"/>
                </a:solidFill>
              </a:rPr>
              <a:t>-ZEBOV-GP v </a:t>
            </a:r>
            <a:r>
              <a:rPr lang="cs-CZ" sz="1000" dirty="0" err="1" smtClean="0">
                <a:solidFill>
                  <a:prstClr val="black"/>
                </a:solidFill>
              </a:rPr>
              <a:t>Dekokratické</a:t>
            </a:r>
            <a:r>
              <a:rPr lang="cs-CZ" sz="1000" dirty="0" smtClean="0">
                <a:solidFill>
                  <a:prstClr val="black"/>
                </a:solidFill>
              </a:rPr>
              <a:t> republice Kongo. </a:t>
            </a:r>
            <a:r>
              <a:rPr lang="cs-CZ" sz="1000" dirty="0" err="1" smtClean="0">
                <a:solidFill>
                  <a:prstClr val="black"/>
                </a:solidFill>
              </a:rPr>
              <a:t>Vakcinologie</a:t>
            </a:r>
            <a:r>
              <a:rPr lang="cs-CZ" sz="1000" dirty="0" smtClean="0">
                <a:solidFill>
                  <a:prstClr val="black"/>
                </a:solidFill>
              </a:rPr>
              <a:t> 2019;3:106-109.</a:t>
            </a:r>
          </a:p>
          <a:p>
            <a:pPr lvl="0"/>
            <a:r>
              <a:rPr lang="cs-CZ" sz="1000" dirty="0">
                <a:solidFill>
                  <a:prstClr val="black"/>
                </a:solidFill>
              </a:rPr>
              <a:t>https://www.ecdc.europa.eu/en/ebola-virus-disease-outbreak-democratic-republic-congo-ongoing</a:t>
            </a:r>
          </a:p>
          <a:p>
            <a:endParaRPr lang="cs-CZ" sz="1000" dirty="0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4437112"/>
            <a:ext cx="8856984" cy="1944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52736"/>
            <a:ext cx="8712968" cy="35569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7584" y="1628800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19872" y="4393704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4437113"/>
            <a:ext cx="9144000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C00000"/>
                </a:solidFill>
              </a:rPr>
              <a:t>Riziko dalšího šíření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 přes vakcinaci a nižší incidence nových případů epidemie pokračuje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do dalších lokalit DRK,  riziko pro sousedních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země (Ugandy</a:t>
            </a:r>
            <a:r>
              <a:rPr lang="cs-CZ" dirty="0">
                <a:solidFill>
                  <a:schemeClr val="tx1"/>
                </a:solidFill>
              </a:rPr>
              <a:t>, Rwandy a Jižního </a:t>
            </a:r>
            <a:r>
              <a:rPr lang="cs-CZ" dirty="0" smtClean="0">
                <a:solidFill>
                  <a:schemeClr val="tx1"/>
                </a:solidFill>
              </a:rPr>
              <a:t>Súdánu)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Nepřehledná válečná situace, pohyby velkých počtů lidí, nelze dohledat všechny kontakty, mnoho jedinců odmítá vakcinaci, relativně dlouhá inkubace…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Zavlečení infekce na jiný kontinent je t.č. WHO i CDC hodnoceno jako nízké, nicméně nelze vyloučit -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altLang="cs-CZ" sz="3200" b="1" dirty="0" smtClean="0"/>
              <a:t>Rozšíření nákazy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551723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/>
              <a:t>Populační exploze, urbanizace</a:t>
            </a:r>
          </a:p>
          <a:p>
            <a:r>
              <a:rPr lang="cs-CZ" altLang="cs-CZ" sz="2400" dirty="0"/>
              <a:t>Migrace lidí do městských aglomerací</a:t>
            </a:r>
          </a:p>
          <a:p>
            <a:r>
              <a:rPr lang="cs-CZ" altLang="cs-CZ" sz="2400" dirty="0"/>
              <a:t>Vysoká koncentrace lidí</a:t>
            </a:r>
          </a:p>
          <a:p>
            <a:r>
              <a:rPr lang="cs-CZ" altLang="cs-CZ" sz="2400" dirty="0"/>
              <a:t>Neadekvátní zajištění odtoku odpadních vod</a:t>
            </a:r>
          </a:p>
          <a:p>
            <a:r>
              <a:rPr lang="cs-CZ" altLang="cs-CZ" sz="2400" dirty="0"/>
              <a:t>Adaptace komára na městské podmínky</a:t>
            </a:r>
          </a:p>
          <a:p>
            <a:r>
              <a:rPr lang="cs-CZ" altLang="cs-CZ" sz="2000" dirty="0"/>
              <a:t>Létá během celého dne</a:t>
            </a:r>
          </a:p>
          <a:p>
            <a:r>
              <a:rPr lang="cs-CZ" altLang="cs-CZ" sz="2000" dirty="0"/>
              <a:t>Rodí se v </a:t>
            </a:r>
            <a:r>
              <a:rPr lang="cs-CZ" altLang="cs-CZ" sz="2000" dirty="0" err="1"/>
              <a:t>relat</a:t>
            </a:r>
            <a:r>
              <a:rPr lang="cs-CZ" altLang="cs-CZ" sz="2000" dirty="0"/>
              <a:t>. čisté vodě určené pro domácí potřebu, uchovávané v kontejnerech, cisternách, nádobách, vázách…</a:t>
            </a:r>
          </a:p>
          <a:p>
            <a:r>
              <a:rPr lang="cs-CZ" altLang="cs-CZ" sz="2000" b="1" dirty="0">
                <a:solidFill>
                  <a:srgbClr val="C00000"/>
                </a:solidFill>
              </a:rPr>
              <a:t>Rezervoár nákazy: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/>
              <a:t>v bezprostřední blízkosti lidí (s vysokou koncentrací obydlení)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/>
              <a:t>Opice – v </a:t>
            </a:r>
            <a:r>
              <a:rPr lang="cs-CZ" altLang="cs-CZ" dirty="0"/>
              <a:t>některých oblastech </a:t>
            </a:r>
          </a:p>
          <a:p>
            <a:endParaRPr lang="cs-CZ" dirty="0"/>
          </a:p>
        </p:txBody>
      </p:sp>
      <p:pic>
        <p:nvPicPr>
          <p:cNvPr id="6" name="Picture 6" descr="5129_lores-vajíč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6085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7504" y="1232756"/>
            <a:ext cx="4608512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Vajíčka komára </a:t>
            </a:r>
            <a:r>
              <a:rPr lang="cs-CZ" sz="1400" i="1" dirty="0" err="1" smtClean="0">
                <a:solidFill>
                  <a:schemeClr val="tx1"/>
                </a:solidFill>
              </a:rPr>
              <a:t>Ae</a:t>
            </a:r>
            <a:r>
              <a:rPr lang="cs-CZ" sz="1400" i="1" dirty="0" smtClean="0">
                <a:solidFill>
                  <a:schemeClr val="tx1"/>
                </a:solidFill>
              </a:rPr>
              <a:t>. </a:t>
            </a:r>
            <a:r>
              <a:rPr lang="cs-CZ" sz="1400" i="1" dirty="0" err="1" smtClean="0">
                <a:solidFill>
                  <a:schemeClr val="tx1"/>
                </a:solidFill>
              </a:rPr>
              <a:t>aegypti</a:t>
            </a:r>
            <a:endParaRPr lang="cs-CZ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Virová hemoragická horečka </a:t>
            </a:r>
            <a:r>
              <a:rPr lang="cs-CZ" sz="3200" b="1" dirty="0" err="1" smtClean="0"/>
              <a:t>ebola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525344"/>
            <a:ext cx="9144000" cy="36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err="1">
                <a:solidFill>
                  <a:schemeClr val="tx1"/>
                </a:solidFill>
              </a:rPr>
              <a:t>Špliňo</a:t>
            </a:r>
            <a:r>
              <a:rPr lang="cs-CZ" sz="1000" dirty="0">
                <a:solidFill>
                  <a:schemeClr val="tx1"/>
                </a:solidFill>
              </a:rPr>
              <a:t> M, Chlíbek R. Průběh desáté epidemie </a:t>
            </a:r>
            <a:r>
              <a:rPr lang="cs-CZ" sz="1000" dirty="0" err="1">
                <a:solidFill>
                  <a:schemeClr val="tx1"/>
                </a:solidFill>
              </a:rPr>
              <a:t>eboly</a:t>
            </a:r>
            <a:r>
              <a:rPr lang="cs-CZ" sz="1000" dirty="0">
                <a:solidFill>
                  <a:schemeClr val="tx1"/>
                </a:solidFill>
              </a:rPr>
              <a:t> – Demokratická republika Kongo, 2018/2019. </a:t>
            </a:r>
            <a:r>
              <a:rPr lang="cs-CZ" sz="1000" dirty="0" err="1">
                <a:solidFill>
                  <a:schemeClr val="tx1"/>
                </a:solidFill>
              </a:rPr>
              <a:t>Vakcinologie</a:t>
            </a:r>
            <a:r>
              <a:rPr lang="cs-CZ" sz="1000" dirty="0">
                <a:solidFill>
                  <a:schemeClr val="tx1"/>
                </a:solidFill>
              </a:rPr>
              <a:t> 2019;13(4):178-180.</a:t>
            </a:r>
            <a:endParaRPr lang="cs-CZ" sz="1000" dirty="0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4437112"/>
            <a:ext cx="8856984" cy="1944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52736"/>
            <a:ext cx="8712968" cy="35569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7584" y="1628800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19872" y="4393704"/>
            <a:ext cx="19442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9552" y="4437113"/>
            <a:ext cx="8604448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Konec epidemie (kritéria)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Bude dosaženo v době, kdy po posledním případu v ohnisku uplyne dvojnásobná inkubační doba (tj. 42 dnů)</a:t>
            </a:r>
          </a:p>
        </p:txBody>
      </p:sp>
    </p:spTree>
    <p:extLst>
      <p:ext uri="{BB962C8B-B14F-4D97-AF65-F5344CB8AC3E}">
        <p14:creationId xmlns:p14="http://schemas.microsoft.com/office/powerpoint/2010/main" val="31981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sz="4000" b="1" dirty="0" smtClean="0"/>
              <a:t>Děkuji Vám za pozornost…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617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Líhniště komára – stojaté vody</a:t>
            </a:r>
            <a:endParaRPr lang="cs-CZ" sz="32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35A5CD-01E5-46E7-AC9E-B5E40EB4364C}" type="slidenum">
              <a:rPr lang="cs-CZ" altLang="cs-CZ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pic>
        <p:nvPicPr>
          <p:cNvPr id="81924" name="Picture 4" descr="C:\Users\Svatava\SVATAVA SNOPKOVÁ\AKTUÁLNÍ TVORBA - FINAL\DENGUE\6957_lores-vlhká pů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" y="1556792"/>
            <a:ext cx="461563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vatava\SVATAVA SNOPKOVÁ\AKTUÁLNÍ TVORBA - FINAL\DENGUE\6961_lores- potrubí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492896"/>
            <a:ext cx="4392488" cy="322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13005</TotalTime>
  <Words>5540</Words>
  <Application>Microsoft Office PowerPoint</Application>
  <PresentationFormat>Předvádění na obrazovce (4:3)</PresentationFormat>
  <Paragraphs>877</Paragraphs>
  <Slides>81</Slides>
  <Notes>45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90" baseType="lpstr">
      <vt:lpstr>Arial</vt:lpstr>
      <vt:lpstr>Calibri</vt:lpstr>
      <vt:lpstr>Symbol</vt:lpstr>
      <vt:lpstr>Tahoma</vt:lpstr>
      <vt:lpstr>Times New Roman</vt:lpstr>
      <vt:lpstr>Wingdings</vt:lpstr>
      <vt:lpstr>Motiv sady Office</vt:lpstr>
      <vt:lpstr>1_Motiv sady Office</vt:lpstr>
      <vt:lpstr>Fotografie</vt:lpstr>
      <vt:lpstr>Horečka dengue</vt:lpstr>
      <vt:lpstr>Horečka dengue </vt:lpstr>
      <vt:lpstr>Rozšiřování přirozeného prostředí  výskytu komára Aedes aegypti</vt:lpstr>
      <vt:lpstr>Virus dengue </vt:lpstr>
      <vt:lpstr>Incidence </vt:lpstr>
      <vt:lpstr>Incidence </vt:lpstr>
      <vt:lpstr>Dengue USA 2019</vt:lpstr>
      <vt:lpstr>Rozšíření nákazy</vt:lpstr>
      <vt:lpstr>Líhniště komára – stojaté vody</vt:lpstr>
      <vt:lpstr>Mezinárodní obchod  s ojetými pneumatikami</vt:lpstr>
      <vt:lpstr>Riziko nákazy </vt:lpstr>
      <vt:lpstr>Zdroj nákazy </vt:lpstr>
      <vt:lpstr>Přenos </vt:lpstr>
      <vt:lpstr>Symptomatologie </vt:lpstr>
      <vt:lpstr>Prezentace aplikace PowerPoint</vt:lpstr>
      <vt:lpstr>Laboratorní nález </vt:lpstr>
      <vt:lpstr>Terapie </vt:lpstr>
      <vt:lpstr>Prevence - repelenty, insekticidy - oděv s dlouhými rukávy </vt:lpstr>
      <vt:lpstr>Hemoragická horečka dengue</vt:lpstr>
      <vt:lpstr>Hemoragická horečka dengue </vt:lpstr>
      <vt:lpstr>Prezentace aplikace PowerPoint</vt:lpstr>
      <vt:lpstr>Symptomatologie </vt:lpstr>
      <vt:lpstr>Dg. hemoragická horečka dengue </vt:lpstr>
      <vt:lpstr>Patofyziologie - není zcela objasněna - vs. imunologická reakce  </vt:lpstr>
      <vt:lpstr>VHH dengue</vt:lpstr>
      <vt:lpstr>VHH dengue</vt:lpstr>
      <vt:lpstr>Laboratorní nález </vt:lpstr>
      <vt:lpstr>Terapie </vt:lpstr>
      <vt:lpstr>Terapie </vt:lpstr>
      <vt:lpstr>Prevence - vakcinace  </vt:lpstr>
      <vt:lpstr>Virové hemoragické horečky - reální riziko epidemického šíření </vt:lpstr>
      <vt:lpstr>Změna epidemiologických souvislostí</vt:lpstr>
      <vt:lpstr>Virové hemoragické horečky</vt:lpstr>
      <vt:lpstr>Žlutá zimnice </vt:lpstr>
      <vt:lpstr>Endemický výskyt žluté zimnice (1 miliarda světové populace) </vt:lpstr>
      <vt:lpstr>Rozšíření žluté zimnice </vt:lpstr>
      <vt:lpstr>Rozšíření žluté zimnice </vt:lpstr>
      <vt:lpstr>Potenciál pandemického šíření žluté zimnice </vt:lpstr>
      <vt:lpstr>Potenciál pandemického šíření žluté zimnice </vt:lpstr>
      <vt:lpstr>Potenciál pandemického šíření žluté zimnice </vt:lpstr>
      <vt:lpstr>Globální strategie k eliminaci šíření žluté zimnice 2017 - 2026</vt:lpstr>
      <vt:lpstr>Prezentace aplikace PowerPoint</vt:lpstr>
      <vt:lpstr>Přenos infekce </vt:lpstr>
      <vt:lpstr>Přenos infekce </vt:lpstr>
      <vt:lpstr>Žlutá zimnice – klinická manifestace</vt:lpstr>
      <vt:lpstr>Žlutá zimnice – klinická manifestace</vt:lpstr>
      <vt:lpstr>Žlutá zimnice – klinická manifestace</vt:lpstr>
      <vt:lpstr>Žlutá zimnice – klinická manifestace</vt:lpstr>
      <vt:lpstr>Žlutá zimnice – klinická manifestace</vt:lpstr>
      <vt:lpstr>Žlutá zimnice - diagnostika</vt:lpstr>
      <vt:lpstr>Žlutá zimnice - diagnóza</vt:lpstr>
      <vt:lpstr>Žlutá zimnice – léčba</vt:lpstr>
      <vt:lpstr>Vakcinace  </vt:lpstr>
      <vt:lpstr>Globální strategie k eliminaci šíření žluté zimnice 2017 - 2026</vt:lpstr>
      <vt:lpstr>Globální strategie k eliminaci šíření žluté zimnice 2017 - 2026</vt:lpstr>
      <vt:lpstr>Rozšiřování přirozeného prostředí  výskytu komára Aedes aegypti</vt:lpstr>
      <vt:lpstr>Rozšiřování přirozeného prostředí  výskytu komára Aedes aegypti</vt:lpstr>
      <vt:lpstr>Rozšiřování přirozeného prostředí  výskytu komára Aedes aegypti</vt:lpstr>
      <vt:lpstr>Rozšiřování přirozeného prostředí  výskytu komára Aedes aegypti</vt:lpstr>
      <vt:lpstr>ebola</vt:lpstr>
      <vt:lpstr>Změna epidemiologických souvislostí</vt:lpstr>
      <vt:lpstr>Virová hemoragická horečka ebola</vt:lpstr>
      <vt:lpstr>Virová hemoragická horečka ebola</vt:lpstr>
      <vt:lpstr>Virová hemoragická horečka ebola</vt:lpstr>
      <vt:lpstr>Virová hemoragická horečka ebola</vt:lpstr>
      <vt:lpstr>Virová hemoragická horečka ebola</vt:lpstr>
      <vt:lpstr>Virová hemoragická horečka ebola</vt:lpstr>
      <vt:lpstr>Přenos infekce</vt:lpstr>
      <vt:lpstr>Bush meat </vt:lpstr>
      <vt:lpstr>Prezentace aplikace PowerPoint</vt:lpstr>
      <vt:lpstr>Klinická symptomatologie</vt:lpstr>
      <vt:lpstr>Klinická symptomatologie</vt:lpstr>
      <vt:lpstr>Ebola - diagnostika</vt:lpstr>
      <vt:lpstr>Ebola - léčba</vt:lpstr>
      <vt:lpstr>10. epidemie DRK - vakcinace</vt:lpstr>
      <vt:lpstr>10. epidemie DRK - vakcinace</vt:lpstr>
      <vt:lpstr>10. epidemie DRK - vakcinace</vt:lpstr>
      <vt:lpstr>Virová hemoragická horečka ebola</vt:lpstr>
      <vt:lpstr>Virová hemoragická horečka ebola</vt:lpstr>
      <vt:lpstr>Virová hemoragická horečka ebola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Notebook</dc:creator>
  <cp:lastModifiedBy>Petr Husa</cp:lastModifiedBy>
  <cp:revision>597</cp:revision>
  <cp:lastPrinted>2018-04-27T12:34:39Z</cp:lastPrinted>
  <dcterms:created xsi:type="dcterms:W3CDTF">2018-04-01T05:11:10Z</dcterms:created>
  <dcterms:modified xsi:type="dcterms:W3CDTF">2020-04-02T12:25:34Z</dcterms:modified>
</cp:coreProperties>
</file>