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332" r:id="rId4"/>
    <p:sldId id="33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8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8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1424" y="1649460"/>
            <a:ext cx="8689976" cy="2509213"/>
          </a:xfrm>
        </p:spPr>
        <p:txBody>
          <a:bodyPr>
            <a:normAutofit/>
          </a:bodyPr>
          <a:lstStyle/>
          <a:p>
            <a:r>
              <a:rPr lang="cs-CZ" sz="3600" cap="none" dirty="0">
                <a:latin typeface="Arial" panose="020B0604020202020204" pitchFamily="34" charset="0"/>
                <a:cs typeface="Arial" panose="020B0604020202020204" pitchFamily="34" charset="0"/>
              </a:rPr>
              <a:t>Náměty prezentací pro studenty z fyziologie oka v předmětu Anatomie a fyziologie oka II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61545" y="2904067"/>
            <a:ext cx="8689976" cy="1905000"/>
          </a:xfrm>
        </p:spPr>
        <p:txBody>
          <a:bodyPr>
            <a:normAutofit/>
          </a:bodyPr>
          <a:lstStyle/>
          <a:p>
            <a:endParaRPr lang="cs-CZ" sz="28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923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07083"/>
          </a:xfrm>
        </p:spPr>
        <p:txBody>
          <a:bodyPr/>
          <a:lstStyle/>
          <a:p>
            <a:r>
              <a:rPr lang="cs-CZ" cap="none" dirty="0">
                <a:latin typeface="Arial" panose="020B0604020202020204" pitchFamily="34" charset="0"/>
                <a:cs typeface="Arial" panose="020B0604020202020204" pitchFamily="34" charset="0"/>
              </a:rPr>
              <a:t>Náměty prezentací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4400" y="1692856"/>
            <a:ext cx="10363826" cy="4478867"/>
          </a:xfrm>
        </p:spPr>
        <p:txBody>
          <a:bodyPr>
            <a:noAutofit/>
          </a:bodyPr>
          <a:lstStyle/>
          <a:p>
            <a:r>
              <a:rPr lang="cs-CZ" b="1" cap="none" dirty="0">
                <a:latin typeface="Arial" panose="020B0604020202020204" pitchFamily="34" charset="0"/>
                <a:cs typeface="Arial" panose="020B0604020202020204" pitchFamily="34" charset="0"/>
              </a:rPr>
              <a:t>Akomodace oka-princip, akomodační šíře, poruchy akomodace</a:t>
            </a:r>
          </a:p>
          <a:p>
            <a:r>
              <a:rPr lang="cs-CZ" b="1" cap="none" dirty="0">
                <a:latin typeface="Arial" panose="020B0604020202020204" pitchFamily="34" charset="0"/>
                <a:cs typeface="Arial" panose="020B0604020202020204" pitchFamily="34" charset="0"/>
              </a:rPr>
              <a:t>Zorné pole- definice, vyšetření ZP, poruchy ZP</a:t>
            </a:r>
          </a:p>
          <a:p>
            <a:r>
              <a:rPr lang="cs-CZ" b="1" cap="none" dirty="0">
                <a:latin typeface="Arial" panose="020B0604020202020204" pitchFamily="34" charset="0"/>
                <a:cs typeface="Arial" panose="020B0604020202020204" pitchFamily="34" charset="0"/>
              </a:rPr>
              <a:t>Barvené vidění-princip barvocitu a fyziologie barvocitu, vyšetřovací metody, poruchy BV</a:t>
            </a:r>
          </a:p>
          <a:p>
            <a:r>
              <a:rPr lang="cs-CZ" b="1" cap="none" dirty="0">
                <a:latin typeface="Arial" panose="020B0604020202020204" pitchFamily="34" charset="0"/>
                <a:cs typeface="Arial" panose="020B0604020202020204" pitchFamily="34" charset="0"/>
              </a:rPr>
              <a:t>Receptivní pole  zrakové dráhy a receptivní pole zrakové kůry</a:t>
            </a:r>
          </a:p>
          <a:p>
            <a:r>
              <a:rPr lang="cs-CZ" b="1" cap="none" dirty="0">
                <a:latin typeface="Arial" panose="020B0604020202020204" pitchFamily="34" charset="0"/>
                <a:cs typeface="Arial" panose="020B0604020202020204" pitchFamily="34" charset="0"/>
              </a:rPr>
              <a:t>Optické klamy</a:t>
            </a:r>
          </a:p>
          <a:p>
            <a:r>
              <a:rPr lang="cs-CZ" b="1" cap="none" dirty="0">
                <a:latin typeface="Arial" panose="020B0604020202020204" pitchFamily="34" charset="0"/>
                <a:cs typeface="Arial" panose="020B0604020202020204" pitchFamily="34" charset="0"/>
              </a:rPr>
              <a:t>Elektrofyziologické vyšetřovací metody </a:t>
            </a:r>
          </a:p>
          <a:p>
            <a:r>
              <a:rPr lang="cs-CZ" b="1" cap="none" dirty="0">
                <a:latin typeface="Arial" panose="020B0604020202020204" pitchFamily="34" charset="0"/>
                <a:cs typeface="Arial" panose="020B0604020202020204" pitchFamily="34" charset="0"/>
              </a:rPr>
              <a:t>Zraková dráha – primární a sekundární, primární zrakové centrum, korové zrakové centrum</a:t>
            </a:r>
          </a:p>
        </p:txBody>
      </p:sp>
    </p:spTree>
    <p:extLst>
      <p:ext uri="{BB962C8B-B14F-4D97-AF65-F5344CB8AC3E}">
        <p14:creationId xmlns:p14="http://schemas.microsoft.com/office/powerpoint/2010/main" val="1343392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07083"/>
          </a:xfrm>
        </p:spPr>
        <p:txBody>
          <a:bodyPr/>
          <a:lstStyle/>
          <a:p>
            <a:r>
              <a:rPr lang="cs-CZ" cap="none" dirty="0">
                <a:latin typeface="Arial" panose="020B0604020202020204" pitchFamily="34" charset="0"/>
                <a:cs typeface="Arial" panose="020B0604020202020204" pitchFamily="34" charset="0"/>
              </a:rPr>
              <a:t>Náměty prezentací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4400" y="1692856"/>
            <a:ext cx="10363826" cy="4478867"/>
          </a:xfrm>
        </p:spPr>
        <p:txBody>
          <a:bodyPr>
            <a:noAutofit/>
          </a:bodyPr>
          <a:lstStyle/>
          <a:p>
            <a:r>
              <a:rPr lang="cs-CZ" b="1" cap="none" dirty="0">
                <a:latin typeface="Arial" panose="020B0604020202020204" pitchFamily="34" charset="0"/>
                <a:cs typeface="Arial" panose="020B0604020202020204" pitchFamily="34" charset="0"/>
              </a:rPr>
              <a:t>Motorická složka zrakového orgánu – okohybné svaly, inervace, jádra, </a:t>
            </a:r>
            <a:r>
              <a:rPr lang="cs-CZ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Tillauxova</a:t>
            </a:r>
            <a:r>
              <a:rPr lang="cs-CZ" b="1" cap="none" dirty="0">
                <a:latin typeface="Arial" panose="020B0604020202020204" pitchFamily="34" charset="0"/>
                <a:cs typeface="Arial" panose="020B0604020202020204" pitchFamily="34" charset="0"/>
              </a:rPr>
              <a:t> spirála, synergisté, antagonisté, periferní okohybné poruchy</a:t>
            </a:r>
          </a:p>
          <a:p>
            <a:r>
              <a:rPr lang="cs-CZ" b="1" cap="none" dirty="0">
                <a:latin typeface="Arial" panose="020B0604020202020204" pitchFamily="34" charset="0"/>
                <a:cs typeface="Arial" panose="020B0604020202020204" pitchFamily="34" charset="0"/>
              </a:rPr>
              <a:t>Terminologie očních pohybů, </a:t>
            </a:r>
            <a:r>
              <a:rPr lang="cs-CZ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Sheringtonův</a:t>
            </a:r>
            <a:r>
              <a:rPr lang="cs-CZ" b="1" cap="none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Heringův</a:t>
            </a:r>
            <a:r>
              <a:rPr lang="cs-CZ" b="1" cap="none" dirty="0">
                <a:latin typeface="Arial" panose="020B0604020202020204" pitchFamily="34" charset="0"/>
                <a:cs typeface="Arial" panose="020B0604020202020204" pitchFamily="34" charset="0"/>
              </a:rPr>
              <a:t> zákon, párové pohyby očí, centrální okohybné poruchy </a:t>
            </a:r>
          </a:p>
          <a:p>
            <a:r>
              <a:rPr lang="cs-CZ" b="1" cap="none" dirty="0">
                <a:latin typeface="Arial" panose="020B0604020202020204" pitchFamily="34" charset="0"/>
                <a:cs typeface="Arial" panose="020B0604020202020204" pitchFamily="34" charset="0"/>
              </a:rPr>
              <a:t>Malé a velké oční pohyby, nystagmus</a:t>
            </a:r>
          </a:p>
          <a:p>
            <a:r>
              <a:rPr lang="cs-CZ" b="1" cap="none" dirty="0">
                <a:latin typeface="Arial" panose="020B0604020202020204" pitchFamily="34" charset="0"/>
                <a:cs typeface="Arial" panose="020B0604020202020204" pitchFamily="34" charset="0"/>
              </a:rPr>
              <a:t>Zrakové klamy, optické zrakové iluze</a:t>
            </a:r>
          </a:p>
          <a:p>
            <a:r>
              <a:rPr lang="cs-CZ" b="1" cap="none" dirty="0">
                <a:latin typeface="Arial" panose="020B0604020202020204" pitchFamily="34" charset="0"/>
                <a:cs typeface="Arial" panose="020B0604020202020204" pitchFamily="34" charset="0"/>
              </a:rPr>
              <a:t>Zornice-</a:t>
            </a:r>
            <a:r>
              <a:rPr lang="cs-CZ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pupilomotorický</a:t>
            </a:r>
            <a:r>
              <a:rPr lang="cs-CZ" b="1" cap="none" dirty="0">
                <a:latin typeface="Arial" panose="020B0604020202020204" pitchFamily="34" charset="0"/>
                <a:cs typeface="Arial" panose="020B0604020202020204" pitchFamily="34" charset="0"/>
              </a:rPr>
              <a:t> reflex, fyziologické zornicové reakce, patologie zornice</a:t>
            </a:r>
          </a:p>
          <a:p>
            <a:r>
              <a:rPr lang="cs-CZ" b="1" cap="none" dirty="0">
                <a:latin typeface="Arial" panose="020B0604020202020204" pitchFamily="34" charset="0"/>
                <a:cs typeface="Arial" panose="020B0604020202020204" pitchFamily="34" charset="0"/>
              </a:rPr>
              <a:t>Binokulární vidění – vývoj BV, fyziologie BV, vyšetření BV, patologie BV</a:t>
            </a:r>
          </a:p>
        </p:txBody>
      </p:sp>
    </p:spTree>
    <p:extLst>
      <p:ext uri="{BB962C8B-B14F-4D97-AF65-F5344CB8AC3E}">
        <p14:creationId xmlns:p14="http://schemas.microsoft.com/office/powerpoint/2010/main" val="3406284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07083"/>
          </a:xfrm>
        </p:spPr>
        <p:txBody>
          <a:bodyPr/>
          <a:lstStyle/>
          <a:p>
            <a:r>
              <a:rPr lang="cs-CZ" cap="none" dirty="0">
                <a:latin typeface="Arial" panose="020B0604020202020204" pitchFamily="34" charset="0"/>
                <a:cs typeface="Arial" panose="020B0604020202020204" pitchFamily="34" charset="0"/>
              </a:rPr>
              <a:t>Náměty prezentací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4400" y="1692856"/>
            <a:ext cx="10363826" cy="4478867"/>
          </a:xfrm>
        </p:spPr>
        <p:txBody>
          <a:bodyPr>
            <a:noAutofit/>
          </a:bodyPr>
          <a:lstStyle/>
          <a:p>
            <a:r>
              <a:rPr lang="cs-CZ" b="1" cap="none" dirty="0">
                <a:latin typeface="Arial" panose="020B0604020202020204" pitchFamily="34" charset="0"/>
                <a:cs typeface="Arial" panose="020B0604020202020204" pitchFamily="34" charset="0"/>
              </a:rPr>
              <a:t>Biochemie vidění</a:t>
            </a:r>
          </a:p>
          <a:p>
            <a:r>
              <a:rPr lang="cs-CZ" b="1" cap="none" dirty="0">
                <a:latin typeface="Arial" panose="020B0604020202020204" pitchFamily="34" charset="0"/>
                <a:cs typeface="Arial" panose="020B0604020202020204" pitchFamily="34" charset="0"/>
              </a:rPr>
              <a:t>Motorická, senzitivní, autonomní a senzorická inervace oka</a:t>
            </a:r>
          </a:p>
          <a:p>
            <a:r>
              <a:rPr lang="cs-CZ" b="1" cap="none" dirty="0">
                <a:latin typeface="Arial" panose="020B0604020202020204" pitchFamily="34" charset="0"/>
                <a:cs typeface="Arial" panose="020B0604020202020204" pitchFamily="34" charset="0"/>
              </a:rPr>
              <a:t>Slzný systém- slzotvorný a </a:t>
            </a:r>
            <a:r>
              <a:rPr lang="cs-CZ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slzovodný</a:t>
            </a:r>
            <a:r>
              <a:rPr lang="cs-CZ" b="1" cap="none" dirty="0">
                <a:latin typeface="Arial" panose="020B0604020202020204" pitchFamily="34" charset="0"/>
                <a:cs typeface="Arial" panose="020B0604020202020204" pitchFamily="34" charset="0"/>
              </a:rPr>
              <a:t> systém, slzný film, funkce slzného filmu</a:t>
            </a:r>
          </a:p>
          <a:p>
            <a:r>
              <a:rPr lang="cs-CZ" b="1" cap="none" dirty="0">
                <a:latin typeface="Arial" panose="020B0604020202020204" pitchFamily="34" charset="0"/>
                <a:cs typeface="Arial" panose="020B0604020202020204" pitchFamily="34" charset="0"/>
              </a:rPr>
              <a:t>Poruchy slzného filmu a očního povrchu, vyšetřovací metody k posouzení slzného filmu</a:t>
            </a:r>
          </a:p>
          <a:p>
            <a:r>
              <a:rPr lang="cs-CZ" b="1" cap="none" dirty="0">
                <a:latin typeface="Arial" panose="020B0604020202020204" pitchFamily="34" charset="0"/>
                <a:cs typeface="Arial" panose="020B0604020202020204" pitchFamily="34" charset="0"/>
              </a:rPr>
              <a:t>Fyziologie víček, funkce víček, inervace, poruchy funkce víček</a:t>
            </a:r>
          </a:p>
          <a:p>
            <a:r>
              <a:rPr lang="cs-CZ" b="1" cap="none" dirty="0">
                <a:latin typeface="Arial" panose="020B0604020202020204" pitchFamily="34" charset="0"/>
                <a:cs typeface="Arial" panose="020B0604020202020204" pitchFamily="34" charset="0"/>
              </a:rPr>
              <a:t>Aberace lidského oka- aberace nižšího a vyššího řádu</a:t>
            </a:r>
          </a:p>
          <a:p>
            <a:r>
              <a:rPr lang="cs-CZ" b="1" cap="none" dirty="0">
                <a:latin typeface="Arial" panose="020B0604020202020204" pitchFamily="34" charset="0"/>
                <a:cs typeface="Arial" panose="020B0604020202020204" pitchFamily="34" charset="0"/>
              </a:rPr>
              <a:t>Oboustranné poruchy zorného pole</a:t>
            </a:r>
            <a:endParaRPr lang="cs-CZ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744348"/>
      </p:ext>
    </p:extLst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TM04033925[[fn=Kapka]]</Template>
  <TotalTime>1557</TotalTime>
  <Words>211</Words>
  <Application>Microsoft Office PowerPoint</Application>
  <PresentationFormat>Širokoúhlá obrazovka</PresentationFormat>
  <Paragraphs>24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Tw Cen MT</vt:lpstr>
      <vt:lpstr>Kapka</vt:lpstr>
      <vt:lpstr>Náměty prezentací pro studenty z fyziologie oka v předmětu Anatomie a fyziologie oka II</vt:lpstr>
      <vt:lpstr>Náměty prezentací</vt:lpstr>
      <vt:lpstr>Náměty prezentací</vt:lpstr>
      <vt:lpstr>Náměty prezentací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Umělé slzy v léčbě suchého oka aneb není slza jako slza</dc:title>
  <dc:creator>Miki Skorkovský</dc:creator>
  <cp:lastModifiedBy>Miki Skorkovský</cp:lastModifiedBy>
  <cp:revision>138</cp:revision>
  <dcterms:created xsi:type="dcterms:W3CDTF">2016-10-16T15:40:52Z</dcterms:created>
  <dcterms:modified xsi:type="dcterms:W3CDTF">2023-02-12T12:07:54Z</dcterms:modified>
</cp:coreProperties>
</file>