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66" r:id="rId18"/>
    <p:sldId id="267" r:id="rId19"/>
    <p:sldId id="268" r:id="rId20"/>
    <p:sldId id="270" r:id="rId21"/>
    <p:sldId id="271" r:id="rId22"/>
    <p:sldId id="272" r:id="rId23"/>
    <p:sldId id="269" r:id="rId24"/>
    <p:sldId id="273" r:id="rId25"/>
    <p:sldId id="274" r:id="rId26"/>
    <p:sldId id="282" r:id="rId27"/>
    <p:sldId id="283" r:id="rId28"/>
    <p:sldId id="284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9" r:id="rId38"/>
    <p:sldId id="294" r:id="rId39"/>
    <p:sldId id="295" r:id="rId40"/>
    <p:sldId id="300" r:id="rId41"/>
    <p:sldId id="301" r:id="rId42"/>
    <p:sldId id="302" r:id="rId43"/>
    <p:sldId id="303" r:id="rId44"/>
    <p:sldId id="306" r:id="rId45"/>
    <p:sldId id="307" r:id="rId46"/>
    <p:sldId id="308" r:id="rId47"/>
    <p:sldId id="309" r:id="rId48"/>
    <p:sldId id="296" r:id="rId49"/>
    <p:sldId id="297" r:id="rId50"/>
    <p:sldId id="310" r:id="rId51"/>
    <p:sldId id="311" r:id="rId5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38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1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46" autoAdjust="0"/>
    <p:restoredTop sz="95768" autoAdjust="0"/>
  </p:normalViewPr>
  <p:slideViewPr>
    <p:cSldViewPr snapToGrid="0">
      <p:cViewPr varScale="1">
        <p:scale>
          <a:sx n="110" d="100"/>
          <a:sy n="110" d="100"/>
        </p:scale>
        <p:origin x="360" y="168"/>
      </p:cViewPr>
      <p:guideLst>
        <p:guide orient="horz" pos="1117"/>
        <p:guide orient="horz" pos="1272"/>
        <p:guide orient="horz" pos="709"/>
        <p:guide orient="horz" pos="3838"/>
        <p:guide orient="horz" pos="3952"/>
        <p:guide pos="428"/>
        <p:guide pos="7224"/>
        <p:guide pos="909"/>
        <p:guide pos="3681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uture_(joint)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en.wikipedia.org/wiki/Bone_fracture" TargetMode="Externa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ase_of_skull" TargetMode="External"/><Relationship Id="rId2" Type="http://schemas.openxmlformats.org/officeDocument/2006/relationships/hyperlink" Target="https://en.wikipedia.org/wiki/Bone_fracture" TargetMode="Externa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erebrospinal_fluid" TargetMode="External"/><Relationship Id="rId7" Type="http://schemas.openxmlformats.org/officeDocument/2006/relationships/hyperlink" Target="https://en.wikipedia.org/wiki/Battle%27s_sign" TargetMode="External"/><Relationship Id="rId2" Type="http://schemas.openxmlformats.org/officeDocument/2006/relationships/hyperlink" Target="https://en.wikipedia.org/wiki/Paranasal_sinu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en.wikipedia.org/wiki/Raccoon_eyes" TargetMode="External"/><Relationship Id="rId5" Type="http://schemas.openxmlformats.org/officeDocument/2006/relationships/hyperlink" Target="https://en.wikipedia.org/wiki/Otorrhea" TargetMode="External"/><Relationship Id="rId4" Type="http://schemas.openxmlformats.org/officeDocument/2006/relationships/hyperlink" Target="https://en.wikipedia.org/wiki/Rhinorrhe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n.wikipedia.org/wiki/Otorrhea" TargetMode="External"/><Relationship Id="rId5" Type="http://schemas.openxmlformats.org/officeDocument/2006/relationships/hyperlink" Target="https://en.wikipedia.org/wiki/Rhinorrhea" TargetMode="External"/><Relationship Id="rId4" Type="http://schemas.openxmlformats.org/officeDocument/2006/relationships/hyperlink" Target="https://en.wikipedia.org/wiki/Cerebrospinal_flui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Posterior_auricular_artery" TargetMode="External"/><Relationship Id="rId3" Type="http://schemas.openxmlformats.org/officeDocument/2006/relationships/hyperlink" Target="https://en.wikipedia.org/wiki/Middle_cranial_fossa" TargetMode="External"/><Relationship Id="rId7" Type="http://schemas.openxmlformats.org/officeDocument/2006/relationships/hyperlink" Target="https://en.wikipedia.org/wiki/Extravasation" TargetMode="External"/><Relationship Id="rId2" Type="http://schemas.openxmlformats.org/officeDocument/2006/relationships/hyperlink" Target="https://en.wikipedia.org/wiki/Bone_fracture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en.wikipedia.org/wiki/Mastoid_process" TargetMode="External"/><Relationship Id="rId5" Type="http://schemas.openxmlformats.org/officeDocument/2006/relationships/hyperlink" Target="https://en.wikipedia.org/wiki/Traumatic_brain_injury" TargetMode="External"/><Relationship Id="rId4" Type="http://schemas.openxmlformats.org/officeDocument/2006/relationships/hyperlink" Target="https://en.wikipedia.org/wiki/Human_skull" TargetMode="External"/><Relationship Id="rId9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en.wikipedia.org/wiki/Anterior_cranial_fossa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7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7D53B4-AC0A-014D-9567-1AF3D487D6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7E95DF-2E54-534D-8928-EF6046CA58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6EE160-4A35-9245-B455-875F00DC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58944"/>
            <a:ext cx="11361600" cy="1171580"/>
          </a:xfrm>
        </p:spPr>
        <p:txBody>
          <a:bodyPr/>
          <a:lstStyle/>
          <a:p>
            <a:r>
              <a:rPr lang="cs-CZ" altLang="cs-CZ" dirty="0" err="1">
                <a:latin typeface="Arial" panose="020B0604020202020204" pitchFamily="34" charset="0"/>
                <a:sym typeface="Wingdings 2" pitchFamily="2" charset="2"/>
              </a:rPr>
              <a:t>Functional</a:t>
            </a:r>
            <a:r>
              <a:rPr lang="cs-CZ" altLang="cs-CZ" dirty="0">
                <a:latin typeface="Arial" panose="020B0604020202020204" pitchFamily="34" charset="0"/>
                <a:sym typeface="Wingdings 2" pitchFamily="2" charset="2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sym typeface="Wingdings 2" pitchFamily="2" charset="2"/>
              </a:rPr>
              <a:t>structure</a:t>
            </a:r>
            <a:r>
              <a:rPr lang="cs-CZ" altLang="cs-CZ" dirty="0">
                <a:latin typeface="Arial" panose="020B0604020202020204" pitchFamily="34" charset="0"/>
                <a:sym typeface="Wingdings 2" pitchFamily="2" charset="2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sym typeface="Wingdings 2" pitchFamily="2" charset="2"/>
              </a:rPr>
              <a:t>of</a:t>
            </a:r>
            <a:r>
              <a:rPr lang="cs-CZ" altLang="cs-CZ" dirty="0">
                <a:latin typeface="Arial" panose="020B0604020202020204" pitchFamily="34" charset="0"/>
                <a:sym typeface="Wingdings 2" pitchFamily="2" charset="2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sym typeface="Wingdings 2" pitchFamily="2" charset="2"/>
              </a:rPr>
              <a:t>the</a:t>
            </a:r>
            <a:r>
              <a:rPr lang="cs-CZ" altLang="cs-CZ" dirty="0">
                <a:latin typeface="Arial" panose="020B0604020202020204" pitchFamily="34" charset="0"/>
                <a:sym typeface="Wingdings 2" pitchFamily="2" charset="2"/>
              </a:rPr>
              <a:t> </a:t>
            </a:r>
            <a:r>
              <a:rPr lang="cs-CZ" altLang="cs-CZ" dirty="0" err="1">
                <a:latin typeface="Arial" panose="020B0604020202020204" pitchFamily="34" charset="0"/>
                <a:sym typeface="Wingdings 2" pitchFamily="2" charset="2"/>
              </a:rPr>
              <a:t>skull</a:t>
            </a:r>
            <a:br>
              <a:rPr lang="cs-CZ" altLang="cs-CZ" sz="4400" dirty="0">
                <a:latin typeface="Arial" panose="020B0604020202020204" pitchFamily="34" charset="0"/>
                <a:sym typeface="Wingdings 2" pitchFamily="2" charset="2"/>
              </a:rPr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F987D51-9579-C64E-86E8-66C284DE66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868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11F1124-725D-6541-96DB-DCA985DD91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81C2CF-0B60-1E4E-AF92-FD9FABE76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F48271-4FDA-CD4D-AEFF-DF62E97C9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552" y="1231349"/>
            <a:ext cx="11361600" cy="1171580"/>
          </a:xfrm>
        </p:spPr>
        <p:txBody>
          <a:bodyPr/>
          <a:lstStyle/>
          <a:p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Calvaria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(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top 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skull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) 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8E5B386-9A2D-A34C-9C7A-9E446C550A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2402929"/>
            <a:ext cx="11361600" cy="698497"/>
          </a:xfrm>
        </p:spPr>
        <p:txBody>
          <a:bodyPr/>
          <a:lstStyle/>
          <a:p>
            <a:r>
              <a:rPr lang="cs-CZ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calvaria</a:t>
            </a:r>
            <a:r>
              <a:rPr lang="cs-CZ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consist</a:t>
            </a:r>
            <a:r>
              <a:rPr lang="cs-CZ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three</a:t>
            </a:r>
            <a:r>
              <a:rPr lang="cs-CZ" sz="24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4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layers</a:t>
            </a:r>
            <a:endParaRPr lang="cs-CZ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e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xternal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table (lamina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externa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) –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formed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by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thick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compact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bone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d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iploe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–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medullary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space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cancellous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bone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 err="1">
                <a:latin typeface="+mn-lt"/>
              </a:rPr>
              <a:t>i</a:t>
            </a:r>
            <a:r>
              <a:rPr lang="cs-CZ" sz="2400" dirty="0" err="1">
                <a:solidFill>
                  <a:schemeClr val="bg1"/>
                </a:solidFill>
                <a:latin typeface="+mn-lt"/>
              </a:rPr>
              <a:t>nternal</a:t>
            </a:r>
            <a:r>
              <a:rPr lang="cs-CZ" sz="2400" dirty="0">
                <a:solidFill>
                  <a:schemeClr val="bg1"/>
                </a:solidFill>
                <a:latin typeface="+mn-lt"/>
              </a:rPr>
              <a:t> table (lamina interna)</a:t>
            </a:r>
          </a:p>
          <a:p>
            <a:endParaRPr lang="cs-CZ" sz="24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endParaRPr lang="cs-CZ" sz="2400" dirty="0">
              <a:solidFill>
                <a:schemeClr val="bg1"/>
              </a:solidFill>
              <a:latin typeface="+mn-lt"/>
            </a:endParaRPr>
          </a:p>
          <a:p>
            <a:endParaRPr lang="cs-CZ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7FD06EE-1ECE-AF41-83EF-AAB75199C9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3718722"/>
              </p:ext>
            </p:extLst>
          </p:nvPr>
        </p:nvGraphicFramePr>
        <p:xfrm>
          <a:off x="6180325" y="3842702"/>
          <a:ext cx="5287775" cy="16440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Rastrový obrázek" r:id="rId3" imgW="2654300" imgH="825500" progId="Paint.Picture">
                  <p:embed/>
                </p:oleObj>
              </mc:Choice>
              <mc:Fallback>
                <p:oleObj name="Rastrový obrázek" r:id="rId3" imgW="2654300" imgH="825500" progId="Paint.Picture">
                  <p:embed/>
                  <p:pic>
                    <p:nvPicPr>
                      <p:cNvPr id="14" name="Object 5">
                        <a:extLst>
                          <a:ext uri="{FF2B5EF4-FFF2-40B4-BE49-F238E27FC236}">
                            <a16:creationId xmlns:a16="http://schemas.microsoft.com/office/drawing/2014/main" id="{E44B0E33-FB5E-B94C-8950-0ECCB1E393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0325" y="3842702"/>
                        <a:ext cx="5287775" cy="16440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60E5403-1B7E-8246-96EB-23D57DBCAB82}"/>
              </a:ext>
            </a:extLst>
          </p:cNvPr>
          <p:cNvSpPr txBox="1"/>
          <p:nvPr/>
        </p:nvSpPr>
        <p:spPr>
          <a:xfrm>
            <a:off x="5854700" y="5529503"/>
            <a:ext cx="68483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bones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calvaria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are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joined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by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sutures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(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fibrous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joints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0412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32F9207-1411-E248-928E-7BD8DDE11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AE8A754-71D9-AD49-864B-924E304D86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B6B7D56-E2CA-0743-9BFE-3FF8321B8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902" y="839642"/>
            <a:ext cx="11361600" cy="1171580"/>
          </a:xfrm>
        </p:spPr>
        <p:txBody>
          <a:bodyPr/>
          <a:lstStyle/>
          <a:p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Calvaria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(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top 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4400" i="0" u="none" strike="noStrike" dirty="0" err="1">
                <a:effectLst/>
                <a:latin typeface="Arial" panose="020B0604020202020204" pitchFamily="34" charset="0"/>
              </a:rPr>
              <a:t>skull</a:t>
            </a:r>
            <a:r>
              <a:rPr lang="cs-CZ" sz="4400" i="0" u="none" strike="noStrike" dirty="0">
                <a:effectLst/>
                <a:latin typeface="Arial" panose="020B0604020202020204" pitchFamily="34" charset="0"/>
              </a:rPr>
              <a:t>) 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738E440-AC94-3342-B5E2-64A727255F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1773238"/>
            <a:ext cx="7126190" cy="698497"/>
          </a:xfrm>
        </p:spPr>
        <p:txBody>
          <a:bodyPr/>
          <a:lstStyle/>
          <a:p>
            <a:pPr algn="l"/>
            <a:r>
              <a:rPr lang="cs-CZ" sz="1600" b="1" i="0" u="none" strike="noStrike" dirty="0" err="1">
                <a:effectLst/>
                <a:latin typeface="+mn-lt"/>
              </a:rPr>
              <a:t>Sutures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of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the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s</a:t>
            </a:r>
            <a:r>
              <a:rPr lang="cs-CZ" sz="1600" b="1" i="0" u="none" strike="noStrike" dirty="0" err="1">
                <a:effectLst/>
                <a:latin typeface="+mn-lt"/>
              </a:rPr>
              <a:t>kull</a:t>
            </a:r>
            <a:r>
              <a:rPr lang="cs-CZ" sz="1600" b="1" dirty="0">
                <a:latin typeface="+mn-lt"/>
              </a:rPr>
              <a:t> - </a:t>
            </a:r>
            <a:r>
              <a:rPr lang="cs-CZ" sz="1600" b="0" i="0" u="none" strike="noStrike" dirty="0" err="1">
                <a:effectLst/>
                <a:latin typeface="+mn-lt"/>
              </a:rPr>
              <a:t>fibrous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tissue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effectLst/>
                <a:latin typeface="+mn-lt"/>
              </a:rPr>
              <a:t>fuse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completely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around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age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of</a:t>
            </a:r>
            <a:r>
              <a:rPr lang="cs-CZ" sz="1600" b="0" i="0" u="none" strike="noStrike" dirty="0">
                <a:effectLst/>
                <a:latin typeface="+mn-lt"/>
              </a:rPr>
              <a:t> 20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0" i="0" u="none" strike="noStrike" dirty="0" err="1">
                <a:effectLst/>
                <a:latin typeface="+mn-lt"/>
              </a:rPr>
              <a:t>represent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weakness</a:t>
            </a:r>
            <a:r>
              <a:rPr lang="cs-CZ" sz="1600" b="0" i="0" u="none" strike="noStrike" dirty="0">
                <a:effectLst/>
                <a:latin typeface="+mn-lt"/>
              </a:rPr>
              <a:t> </a:t>
            </a:r>
            <a:r>
              <a:rPr lang="cs-CZ" sz="1600" b="0" i="0" u="none" strike="noStrike" dirty="0" err="1">
                <a:effectLst/>
                <a:latin typeface="+mn-lt"/>
              </a:rPr>
              <a:t>points</a:t>
            </a:r>
            <a:r>
              <a:rPr lang="cs-CZ" sz="1600" b="0" i="0" u="none" strike="noStrike" dirty="0">
                <a:effectLst/>
                <a:latin typeface="+mn-lt"/>
              </a:rPr>
              <a:t> in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skull</a:t>
            </a:r>
            <a:endParaRPr lang="cs-CZ" sz="1600" dirty="0"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1" i="0" u="none" strike="noStrike" dirty="0">
              <a:effectLst/>
              <a:latin typeface="+mn-lt"/>
            </a:endParaRPr>
          </a:p>
          <a:p>
            <a:pPr algn="just"/>
            <a:r>
              <a:rPr lang="cs-CZ" sz="1600" b="1" i="0" u="none" strike="noStrike" dirty="0" err="1">
                <a:effectLst/>
                <a:latin typeface="+mn-lt"/>
              </a:rPr>
              <a:t>Coronal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suture</a:t>
            </a:r>
            <a:r>
              <a:rPr lang="cs-CZ" sz="1600" b="0" i="0" u="none" strike="noStrike" dirty="0">
                <a:effectLst/>
                <a:latin typeface="+mn-lt"/>
              </a:rPr>
              <a:t> - </a:t>
            </a:r>
            <a:r>
              <a:rPr lang="cs-CZ" sz="1600" b="0" i="0" u="none" strike="noStrike" dirty="0" err="1">
                <a:effectLst/>
                <a:latin typeface="+mn-lt"/>
              </a:rPr>
              <a:t>fuses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frontal</a:t>
            </a:r>
            <a:r>
              <a:rPr lang="cs-CZ" sz="1600" b="0" i="0" u="none" strike="noStrike" dirty="0">
                <a:effectLst/>
                <a:latin typeface="+mn-lt"/>
              </a:rPr>
              <a:t> bone </a:t>
            </a:r>
            <a:r>
              <a:rPr lang="cs-CZ" sz="1600" b="0" i="0" u="none" strike="noStrike" dirty="0" err="1">
                <a:effectLst/>
                <a:latin typeface="+mn-lt"/>
              </a:rPr>
              <a:t>with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two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parietal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bones</a:t>
            </a:r>
            <a:endParaRPr lang="cs-CZ" sz="1600" b="0" i="0" u="none" strike="noStrike" dirty="0">
              <a:effectLst/>
              <a:latin typeface="+mn-lt"/>
            </a:endParaRPr>
          </a:p>
          <a:p>
            <a:pPr algn="just"/>
            <a:r>
              <a:rPr lang="cs-CZ" sz="1600" b="1" i="0" u="none" strike="noStrike" dirty="0" err="1">
                <a:effectLst/>
                <a:latin typeface="+mn-lt"/>
              </a:rPr>
              <a:t>Sagittal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suture</a:t>
            </a:r>
            <a:r>
              <a:rPr lang="cs-CZ" sz="1600" b="0" i="0" u="none" strike="noStrike" dirty="0">
                <a:effectLst/>
                <a:latin typeface="+mn-lt"/>
              </a:rPr>
              <a:t> - </a:t>
            </a:r>
            <a:r>
              <a:rPr lang="cs-CZ" sz="1600" b="0" i="0" u="none" strike="noStrike" dirty="0" err="1">
                <a:effectLst/>
                <a:latin typeface="+mn-lt"/>
              </a:rPr>
              <a:t>fuses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both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parietal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bones</a:t>
            </a:r>
            <a:r>
              <a:rPr lang="cs-CZ" sz="1600" b="0" i="0" u="none" strike="noStrike" dirty="0">
                <a:effectLst/>
                <a:latin typeface="+mn-lt"/>
              </a:rPr>
              <a:t> to </a:t>
            </a:r>
            <a:r>
              <a:rPr lang="cs-CZ" sz="1600" b="0" i="0" u="none" strike="noStrike" dirty="0" err="1">
                <a:effectLst/>
                <a:latin typeface="+mn-lt"/>
              </a:rPr>
              <a:t>each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other</a:t>
            </a:r>
            <a:endParaRPr lang="cs-CZ" sz="1600" b="0" i="0" u="none" strike="noStrike" dirty="0">
              <a:effectLst/>
              <a:latin typeface="+mn-lt"/>
            </a:endParaRPr>
          </a:p>
          <a:p>
            <a:pPr algn="just"/>
            <a:r>
              <a:rPr lang="cs-CZ" sz="1600" b="1" i="0" u="none" strike="noStrike" dirty="0" err="1">
                <a:effectLst/>
                <a:latin typeface="+mn-lt"/>
              </a:rPr>
              <a:t>Lambdoid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suture</a:t>
            </a:r>
            <a:r>
              <a:rPr lang="cs-CZ" sz="1600" b="0" i="0" u="none" strike="noStrike" dirty="0">
                <a:effectLst/>
                <a:latin typeface="+mn-lt"/>
              </a:rPr>
              <a:t> - </a:t>
            </a:r>
            <a:r>
              <a:rPr lang="cs-CZ" sz="1600" b="0" i="0" u="none" strike="noStrike" dirty="0" err="1">
                <a:effectLst/>
                <a:latin typeface="+mn-lt"/>
              </a:rPr>
              <a:t>fuses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occipital</a:t>
            </a:r>
            <a:r>
              <a:rPr lang="cs-CZ" sz="1600" b="0" i="0" u="none" strike="noStrike" dirty="0">
                <a:effectLst/>
                <a:latin typeface="+mn-lt"/>
              </a:rPr>
              <a:t> bone to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two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parietal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bones</a:t>
            </a:r>
            <a:endParaRPr lang="cs-CZ" sz="1600" b="0" i="0" u="none" strike="noStrike" dirty="0">
              <a:effectLst/>
              <a:latin typeface="+mn-lt"/>
            </a:endParaRPr>
          </a:p>
          <a:p>
            <a:pPr algn="just"/>
            <a:endParaRPr lang="cs-CZ" sz="1600" b="0" i="0" u="none" strike="noStrike" dirty="0">
              <a:effectLst/>
              <a:latin typeface="+mn-lt"/>
            </a:endParaRPr>
          </a:p>
          <a:p>
            <a:pPr algn="just"/>
            <a:r>
              <a:rPr lang="cs-CZ" sz="1600" b="0" i="0" u="none" strike="noStrike" dirty="0">
                <a:effectLst/>
                <a:latin typeface="+mn-lt"/>
              </a:rPr>
              <a:t>In </a:t>
            </a:r>
            <a:r>
              <a:rPr lang="cs-CZ" sz="1600" b="0" i="0" u="none" strike="noStrike" dirty="0" err="1">
                <a:effectLst/>
                <a:latin typeface="+mn-lt"/>
              </a:rPr>
              <a:t>neonates</a:t>
            </a:r>
            <a:r>
              <a:rPr lang="cs-CZ" sz="1600" b="0" i="0" u="none" strike="noStrike" dirty="0">
                <a:effectLst/>
                <a:latin typeface="+mn-lt"/>
              </a:rPr>
              <a:t>,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incompletely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fused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suture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joints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give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rise</a:t>
            </a:r>
            <a:r>
              <a:rPr lang="cs-CZ" sz="1600" b="0" i="0" u="none" strike="noStrike" dirty="0">
                <a:effectLst/>
                <a:latin typeface="+mn-lt"/>
              </a:rPr>
              <a:t> to </a:t>
            </a:r>
            <a:r>
              <a:rPr lang="cs-CZ" sz="1600" b="0" i="0" u="none" strike="noStrike" dirty="0" err="1">
                <a:effectLst/>
                <a:latin typeface="+mn-lt"/>
              </a:rPr>
              <a:t>membranous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gaps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between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bones</a:t>
            </a:r>
            <a:r>
              <a:rPr lang="cs-CZ" sz="1600" b="0" i="0" u="none" strike="noStrike" dirty="0">
                <a:effectLst/>
                <a:latin typeface="+mn-lt"/>
              </a:rPr>
              <a:t>, </a:t>
            </a:r>
            <a:r>
              <a:rPr lang="cs-CZ" sz="1600" b="0" i="0" u="none" strike="noStrike" dirty="0" err="1">
                <a:effectLst/>
                <a:latin typeface="+mn-lt"/>
              </a:rPr>
              <a:t>known</a:t>
            </a:r>
            <a:r>
              <a:rPr lang="cs-CZ" sz="1600" b="0" i="0" u="none" strike="noStrike" dirty="0">
                <a:effectLst/>
                <a:latin typeface="+mn-lt"/>
              </a:rPr>
              <a:t> as </a:t>
            </a:r>
            <a:r>
              <a:rPr lang="cs-CZ" sz="1600" b="0" i="0" u="none" strike="noStrike" dirty="0" err="1">
                <a:effectLst/>
                <a:latin typeface="+mn-lt"/>
              </a:rPr>
              <a:t>fontanelles</a:t>
            </a:r>
            <a:endParaRPr lang="cs-CZ" sz="1600" b="0" i="0" u="none" strike="noStrike" dirty="0">
              <a:effectLst/>
              <a:latin typeface="+mn-lt"/>
            </a:endParaRPr>
          </a:p>
          <a:p>
            <a:pPr algn="just"/>
            <a:endParaRPr lang="cs-CZ" sz="1600" dirty="0">
              <a:latin typeface="+mn-lt"/>
            </a:endParaRPr>
          </a:p>
          <a:p>
            <a:pPr algn="just"/>
            <a:r>
              <a:rPr lang="cs-CZ" sz="1600" b="1" i="0" u="none" strike="noStrike" dirty="0" err="1">
                <a:effectLst/>
                <a:latin typeface="+mn-lt"/>
              </a:rPr>
              <a:t>Frontal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fontanelle</a:t>
            </a:r>
            <a:r>
              <a:rPr lang="cs-CZ" sz="1600" b="1" i="0" u="none" strike="noStrike" dirty="0">
                <a:effectLst/>
                <a:latin typeface="+mn-lt"/>
              </a:rPr>
              <a:t> </a:t>
            </a:r>
            <a:r>
              <a:rPr lang="cs-CZ" sz="1600" b="0" i="0" u="none" strike="noStrike" dirty="0">
                <a:effectLst/>
                <a:latin typeface="+mn-lt"/>
              </a:rPr>
              <a:t>– </a:t>
            </a:r>
            <a:r>
              <a:rPr lang="cs-CZ" sz="1600" b="0" i="0" u="none" strike="noStrike" dirty="0" err="1">
                <a:effectLst/>
                <a:latin typeface="+mn-lt"/>
              </a:rPr>
              <a:t>located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at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junction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of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coronal</a:t>
            </a:r>
            <a:r>
              <a:rPr lang="cs-CZ" sz="1600" b="0" i="0" u="none" strike="noStrike" dirty="0">
                <a:effectLst/>
                <a:latin typeface="+mn-lt"/>
              </a:rPr>
              <a:t> and </a:t>
            </a:r>
            <a:r>
              <a:rPr lang="cs-CZ" sz="1600" b="0" i="0" u="none" strike="noStrike" dirty="0" err="1">
                <a:effectLst/>
                <a:latin typeface="+mn-lt"/>
              </a:rPr>
              <a:t>sagittal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sutures</a:t>
            </a:r>
            <a:r>
              <a:rPr lang="cs-CZ" sz="1600" b="0" i="0" u="none" strike="noStrike" dirty="0">
                <a:effectLst/>
                <a:latin typeface="+mn-lt"/>
              </a:rPr>
              <a:t> (</a:t>
            </a:r>
            <a:r>
              <a:rPr lang="cs-CZ" sz="1600" b="0" i="0" u="none" strike="noStrike" dirty="0" err="1">
                <a:effectLst/>
                <a:latin typeface="+mn-lt"/>
              </a:rPr>
              <a:t>disappears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within</a:t>
            </a:r>
            <a:r>
              <a:rPr lang="cs-CZ" sz="1600" b="0" i="0" u="none" strike="noStrike" dirty="0">
                <a:effectLst/>
                <a:latin typeface="+mn-lt"/>
              </a:rPr>
              <a:t> 2 </a:t>
            </a:r>
            <a:r>
              <a:rPr lang="cs-CZ" sz="1600" b="0" i="0" u="none" strike="noStrike" dirty="0" err="1">
                <a:effectLst/>
                <a:latin typeface="+mn-lt"/>
              </a:rPr>
              <a:t>years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of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life</a:t>
            </a:r>
            <a:r>
              <a:rPr lang="cs-CZ" sz="1600" b="0" i="0" u="none" strike="noStrike" dirty="0">
                <a:effectLst/>
                <a:latin typeface="+mn-lt"/>
              </a:rPr>
              <a:t>)</a:t>
            </a:r>
          </a:p>
          <a:p>
            <a:pPr algn="just"/>
            <a:r>
              <a:rPr lang="cs-CZ" sz="1600" b="1" i="0" u="none" strike="noStrike" dirty="0" err="1">
                <a:effectLst/>
                <a:latin typeface="+mn-lt"/>
              </a:rPr>
              <a:t>Occipital</a:t>
            </a:r>
            <a:r>
              <a:rPr lang="cs-CZ" sz="1600" b="1" i="0" u="none" strike="noStrike" dirty="0">
                <a:effectLst/>
                <a:latin typeface="+mn-lt"/>
              </a:rPr>
              <a:t> </a:t>
            </a:r>
            <a:r>
              <a:rPr lang="cs-CZ" sz="1600" b="1" i="0" u="none" strike="noStrike" dirty="0" err="1">
                <a:effectLst/>
                <a:latin typeface="+mn-lt"/>
              </a:rPr>
              <a:t>fontanelle</a:t>
            </a:r>
            <a:r>
              <a:rPr lang="cs-CZ" sz="1600" b="0" i="0" u="none" strike="noStrike" dirty="0">
                <a:effectLst/>
                <a:latin typeface="+mn-lt"/>
              </a:rPr>
              <a:t> – </a:t>
            </a:r>
            <a:r>
              <a:rPr lang="cs-CZ" sz="1600" b="0" i="0" u="none" strike="noStrike" dirty="0" err="1">
                <a:effectLst/>
                <a:latin typeface="+mn-lt"/>
              </a:rPr>
              <a:t>located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at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junction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of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the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sagittal</a:t>
            </a:r>
            <a:r>
              <a:rPr lang="cs-CZ" sz="1600" b="0" i="0" u="none" strike="noStrike" dirty="0">
                <a:effectLst/>
                <a:latin typeface="+mn-lt"/>
              </a:rPr>
              <a:t> and </a:t>
            </a:r>
            <a:r>
              <a:rPr lang="cs-CZ" sz="1600" b="0" i="0" u="none" strike="noStrike" dirty="0" err="1">
                <a:effectLst/>
                <a:latin typeface="+mn-lt"/>
              </a:rPr>
              <a:t>lambdoid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sutures</a:t>
            </a:r>
            <a:r>
              <a:rPr lang="cs-CZ" sz="1600" b="0" i="0" u="none" strike="noStrike" dirty="0">
                <a:effectLst/>
                <a:latin typeface="+mn-lt"/>
              </a:rPr>
              <a:t> (</a:t>
            </a:r>
            <a:r>
              <a:rPr lang="cs-CZ" sz="1600" b="0" i="0" u="none" strike="noStrike" dirty="0" err="1">
                <a:effectLst/>
                <a:latin typeface="+mn-lt"/>
              </a:rPr>
              <a:t>disappears</a:t>
            </a:r>
            <a:r>
              <a:rPr lang="cs-CZ" sz="1600" b="0" i="0" u="none" strike="noStrike" dirty="0">
                <a:effectLst/>
                <a:latin typeface="+mn-lt"/>
              </a:rPr>
              <a:t> in 2-3 </a:t>
            </a:r>
            <a:r>
              <a:rPr lang="cs-CZ" sz="1600" b="0" i="0" u="none" strike="noStrike" dirty="0" err="1">
                <a:effectLst/>
                <a:latin typeface="+mn-lt"/>
              </a:rPr>
              <a:t>months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after</a:t>
            </a:r>
            <a:r>
              <a:rPr lang="cs-CZ" sz="1600" b="0" i="0" u="none" strike="noStrike" dirty="0">
                <a:effectLst/>
                <a:latin typeface="+mn-lt"/>
              </a:rPr>
              <a:t> </a:t>
            </a:r>
            <a:r>
              <a:rPr lang="cs-CZ" sz="1600" b="0" i="0" u="none" strike="noStrike" dirty="0" err="1">
                <a:effectLst/>
                <a:latin typeface="+mn-lt"/>
              </a:rPr>
              <a:t>birth</a:t>
            </a:r>
            <a:r>
              <a:rPr lang="cs-CZ" sz="1600" b="0" i="0" u="none" strike="noStrike" dirty="0">
                <a:effectLst/>
                <a:latin typeface="+mn-lt"/>
              </a:rPr>
              <a:t>)</a:t>
            </a:r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11C3604-C6F6-4E48-A6A7-615A811B1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8647" y="2476408"/>
            <a:ext cx="3664242" cy="276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1AD9D86-CB0D-EE48-8EE6-2A93B4C2C7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108BA3A-7F0D-FE48-8D2E-23E24EADDD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DD18F58-15DB-E74A-B911-B6D70EB2C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77" y="1187448"/>
            <a:ext cx="11361600" cy="1171580"/>
          </a:xfrm>
        </p:spPr>
        <p:txBody>
          <a:bodyPr/>
          <a:lstStyle/>
          <a:p>
            <a:r>
              <a:rPr lang="cs-CZ" i="0" u="none" strike="noStrike" dirty="0" err="1">
                <a:effectLst/>
                <a:latin typeface="+mn-lt"/>
              </a:rPr>
              <a:t>Craniosynostosis</a:t>
            </a:r>
            <a:br>
              <a:rPr lang="cs-CZ" b="0" i="0" u="none" strike="noStrike" dirty="0">
                <a:solidFill>
                  <a:srgbClr val="000000"/>
                </a:solidFill>
                <a:effectLst/>
                <a:latin typeface="Linux Libertine"/>
              </a:rPr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E0FD366-8A75-8B4D-BE9B-1DC6D2ED14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999" y="2019300"/>
            <a:ext cx="11961563" cy="698497"/>
          </a:xfrm>
        </p:spPr>
        <p:txBody>
          <a:bodyPr/>
          <a:lstStyle/>
          <a:p>
            <a:r>
              <a:rPr lang="cs-CZ" b="1" i="0" u="none" strike="noStrike" dirty="0" err="1">
                <a:effectLst/>
                <a:latin typeface="Arial" panose="020B0604020202020204" pitchFamily="34" charset="0"/>
              </a:rPr>
              <a:t>Craniosynostosis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cs-CZ" dirty="0">
                <a:latin typeface="Arial" panose="020B0604020202020204" pitchFamily="34" charset="0"/>
              </a:rPr>
              <a:t>-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condition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which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one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or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more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fibrous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>
                <a:effectLst/>
                <a:latin typeface="Arial" panose="020B0604020202020204" pitchFamily="34" charset="0"/>
                <a:hlinkClick r:id="rId2" tooltip="Suture (joint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sutures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prematurely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fuses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by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turning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into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bone</a:t>
            </a:r>
          </a:p>
          <a:p>
            <a:endParaRPr lang="cs-CZ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skull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cannot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expand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perpendicular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to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fused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suture</a:t>
            </a:r>
            <a:endParaRPr lang="cs-CZ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compensatory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growth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direction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parallel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to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closed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sutures</a:t>
            </a:r>
            <a:endParaRPr lang="cs-CZ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>
                <a:latin typeface="Arial" panose="020B0604020202020204" pitchFamily="34" charset="0"/>
              </a:rPr>
              <a:t>complications</a:t>
            </a:r>
            <a:r>
              <a:rPr lang="cs-CZ" dirty="0">
                <a:latin typeface="Arial" panose="020B0604020202020204" pitchFamily="34" charset="0"/>
              </a:rPr>
              <a:t> – </a:t>
            </a:r>
            <a:r>
              <a:rPr lang="cs-CZ" dirty="0" err="1">
                <a:latin typeface="Arial" panose="020B0604020202020204" pitchFamily="34" charset="0"/>
              </a:rPr>
              <a:t>elevated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intracranial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pressure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err="1">
                <a:latin typeface="Arial" panose="020B0604020202020204" pitchFamily="34" charset="0"/>
              </a:rPr>
              <a:t>cosmetic</a:t>
            </a:r>
            <a:r>
              <a:rPr lang="cs-CZ" dirty="0">
                <a:latin typeface="Arial" panose="020B0604020202020204" pitchFamily="34" charset="0"/>
              </a:rPr>
              <a:t> </a:t>
            </a:r>
            <a:r>
              <a:rPr lang="cs-CZ" dirty="0" err="1">
                <a:latin typeface="Arial" panose="020B0604020202020204" pitchFamily="34" charset="0"/>
              </a:rPr>
              <a:t>impact</a:t>
            </a:r>
            <a:r>
              <a:rPr lang="cs-CZ" dirty="0">
                <a:latin typeface="Arial" panose="020B0604020202020204" pitchFamily="34" charset="0"/>
              </a:rPr>
              <a:t> </a:t>
            </a:r>
            <a:endParaRPr lang="cs-CZ" b="0" i="0" u="none" strike="noStrike" dirty="0">
              <a:effectLst/>
              <a:latin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12204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06E6DE-7AF3-8948-91F0-46C56E1D4C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7DED19-3967-9941-9B1F-3ED7208DF6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56BBB89-D933-564B-81AA-A462B2AD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7277" y="1187448"/>
            <a:ext cx="11361600" cy="1171580"/>
          </a:xfrm>
        </p:spPr>
        <p:txBody>
          <a:bodyPr/>
          <a:lstStyle/>
          <a:p>
            <a:r>
              <a:rPr lang="cs-CZ" i="0" u="none" strike="noStrike" dirty="0" err="1">
                <a:effectLst/>
                <a:latin typeface="+mn-lt"/>
              </a:rPr>
              <a:t>Craniosynostosis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66DFE1C-9248-A34C-940C-3478988DA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002" y="2187589"/>
            <a:ext cx="6030873" cy="698497"/>
          </a:xfrm>
        </p:spPr>
        <p:txBody>
          <a:bodyPr/>
          <a:lstStyle/>
          <a:p>
            <a:r>
              <a:rPr lang="cs-CZ" b="1" i="0" u="none" strike="noStrike" dirty="0" err="1">
                <a:effectLst/>
                <a:latin typeface="Arial" panose="020B0604020202020204" pitchFamily="34" charset="0"/>
              </a:rPr>
              <a:t>Scaphocephaly</a:t>
            </a:r>
            <a:endParaRPr lang="cs-CZ" b="1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</a:rPr>
              <a:t>p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remature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sagittal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suture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closure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which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restricts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growth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in a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perpendicular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plane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head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will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not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grow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sideways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will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remain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narrow</a:t>
            </a:r>
            <a:endParaRPr lang="cs-CZ" sz="2000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</a:rPr>
              <a:t>c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ompensatory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growth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occurs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forward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at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coronal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suture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and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backward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at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lambdoid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suture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 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D67FD02-DEF8-0B4E-85FF-139671EF46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1652" y="3531883"/>
            <a:ext cx="3051185" cy="2822117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56F836DD-19CB-0E41-B8B7-E3B0FE10F4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0451" y="243524"/>
            <a:ext cx="2533586" cy="3162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63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512FBE7-BF78-E14E-BA31-4D17F6FA78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77F14F-3782-4E4E-8824-8A35B04350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BF6E659-30AE-B440-89D9-4713F1F3D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40" y="1135063"/>
            <a:ext cx="11361600" cy="1171580"/>
          </a:xfrm>
        </p:spPr>
        <p:txBody>
          <a:bodyPr/>
          <a:lstStyle/>
          <a:p>
            <a:r>
              <a:rPr lang="cs-CZ" i="0" u="none" strike="noStrike" dirty="0" err="1">
                <a:effectLst/>
                <a:latin typeface="+mn-lt"/>
              </a:rPr>
              <a:t>Craniosynostosis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F39AD1B-443F-9B42-8382-0C395360EF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4300" y="2306643"/>
            <a:ext cx="6580913" cy="698497"/>
          </a:xfrm>
        </p:spPr>
        <p:txBody>
          <a:bodyPr/>
          <a:lstStyle/>
          <a:p>
            <a:r>
              <a:rPr lang="cs-CZ" b="1" i="0" u="none" strike="noStrike" dirty="0" err="1">
                <a:effectLst/>
                <a:latin typeface="Arial" panose="020B0604020202020204" pitchFamily="34" charset="0"/>
              </a:rPr>
              <a:t>Brachycephaly</a:t>
            </a:r>
            <a:r>
              <a:rPr lang="cs-CZ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i="0" u="none" strike="noStrike" dirty="0" err="1">
                <a:effectLst/>
                <a:latin typeface="Arial" panose="020B0604020202020204" pitchFamily="34" charset="0"/>
              </a:rPr>
              <a:t>or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 a '</a:t>
            </a:r>
            <a:r>
              <a:rPr lang="cs-CZ" i="0" u="none" strike="noStrike" dirty="0" err="1">
                <a:effectLst/>
                <a:latin typeface="Arial" panose="020B0604020202020204" pitchFamily="34" charset="0"/>
              </a:rPr>
              <a:t>short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i="0" u="none" strike="noStrike" dirty="0" err="1">
                <a:effectLst/>
                <a:latin typeface="Arial" panose="020B0604020202020204" pitchFamily="34" charset="0"/>
              </a:rPr>
              <a:t>head</a:t>
            </a:r>
            <a:r>
              <a:rPr lang="cs-CZ" i="0" u="none" strike="noStrike" dirty="0">
                <a:effectLst/>
                <a:latin typeface="Arial" panose="020B0604020202020204" pitchFamily="34" charset="0"/>
              </a:rPr>
              <a:t>'</a:t>
            </a:r>
            <a:endParaRPr lang="cs-CZ" b="1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result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a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closure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both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coronal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sutures</a:t>
            </a:r>
            <a:endParaRPr lang="cs-CZ" sz="2000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restriction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growth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forward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direction</a:t>
            </a:r>
            <a:endParaRPr lang="cs-CZ" sz="2000" dirty="0"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</a:rPr>
              <a:t>c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ompensatory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growth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will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occur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sideways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due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to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sagittal</a:t>
            </a:r>
            <a:r>
              <a:rPr lang="cs-CZ" sz="200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i="0" u="none" strike="noStrike" dirty="0" err="1">
                <a:effectLst/>
                <a:latin typeface="Arial" panose="020B0604020202020204" pitchFamily="34" charset="0"/>
              </a:rPr>
              <a:t>suture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7189991-08EC-0949-B777-FA75F9089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5213" y="1857128"/>
            <a:ext cx="4140284" cy="36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0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62B4B70-B6BE-C249-9E38-352B260EF0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6110F6C-921F-964C-BE4F-B810FC3093C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3945D6-F9A8-1A46-A768-084C06771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977" y="1219198"/>
            <a:ext cx="11361600" cy="1171580"/>
          </a:xfrm>
        </p:spPr>
        <p:txBody>
          <a:bodyPr/>
          <a:lstStyle/>
          <a:p>
            <a:r>
              <a:rPr lang="cs-CZ" i="0" u="none" strike="noStrike" dirty="0" err="1">
                <a:effectLst/>
                <a:latin typeface="+mn-lt"/>
              </a:rPr>
              <a:t>Craniosynostosis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93758C1-5B04-2B4D-BCD6-59A3501CA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00" y="2100897"/>
            <a:ext cx="6370500" cy="698497"/>
          </a:xfrm>
        </p:spPr>
        <p:txBody>
          <a:bodyPr/>
          <a:lstStyle/>
          <a:p>
            <a:r>
              <a:rPr lang="cs-CZ" b="1" i="0" u="none" strike="noStrike" dirty="0" err="1">
                <a:effectLst/>
                <a:latin typeface="Arial" panose="020B0604020202020204" pitchFamily="34" charset="0"/>
              </a:rPr>
              <a:t>Trigonocephaly</a:t>
            </a:r>
            <a:endParaRPr lang="cs-CZ" b="1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a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result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from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premature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closure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metopic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suture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(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divides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frontal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bone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into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two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halves</a:t>
            </a:r>
            <a:r>
              <a:rPr lang="cs-CZ" sz="2000" dirty="0">
                <a:latin typeface="Arial" panose="020B0604020202020204" pitchFamily="34" charset="0"/>
              </a:rPr>
              <a:t>, </a:t>
            </a:r>
            <a:r>
              <a:rPr lang="cs-CZ" sz="2000" dirty="0" err="1">
                <a:latin typeface="Arial" panose="020B0604020202020204" pitchFamily="34" charset="0"/>
              </a:rPr>
              <a:t>it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should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fuse</a:t>
            </a:r>
            <a:r>
              <a:rPr lang="cs-CZ" sz="2000" dirty="0">
                <a:latin typeface="Arial" panose="020B0604020202020204" pitchFamily="34" charset="0"/>
              </a:rPr>
              <a:t> by </a:t>
            </a:r>
            <a:r>
              <a:rPr lang="cs-CZ" sz="2000" dirty="0" err="1">
                <a:latin typeface="Arial" panose="020B0604020202020204" pitchFamily="34" charset="0"/>
              </a:rPr>
              <a:t>around</a:t>
            </a:r>
            <a:r>
              <a:rPr lang="cs-CZ" sz="2000" dirty="0">
                <a:latin typeface="Arial" panose="020B0604020202020204" pitchFamily="34" charset="0"/>
              </a:rPr>
              <a:t> 9 </a:t>
            </a:r>
            <a:r>
              <a:rPr lang="cs-CZ" sz="2000" dirty="0" err="1">
                <a:latin typeface="Arial" panose="020B0604020202020204" pitchFamily="34" charset="0"/>
              </a:rPr>
              <a:t>monthos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of</a:t>
            </a:r>
            <a:r>
              <a:rPr lang="cs-CZ" sz="2000" dirty="0">
                <a:latin typeface="Arial" panose="020B0604020202020204" pitchFamily="34" charset="0"/>
              </a:rPr>
              <a:t> </a:t>
            </a:r>
            <a:r>
              <a:rPr lang="cs-CZ" sz="2000" dirty="0" err="1">
                <a:latin typeface="Arial" panose="020B0604020202020204" pitchFamily="34" charset="0"/>
              </a:rPr>
              <a:t>age</a:t>
            </a:r>
            <a:r>
              <a:rPr lang="cs-CZ" sz="2000" dirty="0">
                <a:latin typeface="Arial" panose="020B0604020202020204" pitchFamily="34" charset="0"/>
              </a:rPr>
              <a:t>)</a:t>
            </a:r>
            <a:endParaRPr lang="cs-CZ" sz="2000" b="0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fusion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metopic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suture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will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result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in a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narrow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forehead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</a:rPr>
              <a:t>c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ompensatory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growth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occurs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at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both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coronal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sutures</a:t>
            </a:r>
            <a:endParaRPr lang="cs-CZ" sz="2000" b="0" i="0" u="none" strike="noStrike" dirty="0"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>
                <a:latin typeface="Arial" panose="020B0604020202020204" pitchFamily="34" charset="0"/>
              </a:rPr>
              <a:t>t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he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resulting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shape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appears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triangular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from</a:t>
            </a:r>
            <a:r>
              <a:rPr lang="cs-CZ" sz="20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effectLst/>
                <a:latin typeface="Arial" panose="020B0604020202020204" pitchFamily="34" charset="0"/>
              </a:rPr>
              <a:t>above</a:t>
            </a:r>
            <a:endParaRPr lang="cs-CZ" sz="2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9D7EC11-7386-6641-BB5E-7E838D719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777" y="1830388"/>
            <a:ext cx="4029987" cy="360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0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0EA8ED3-5488-9048-872A-5EE09203F5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DDCC281-96B1-154E-9277-475915083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4FEDFE6-E35E-2E4F-B94B-F318FC13D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066925"/>
            <a:ext cx="6959561" cy="698497"/>
          </a:xfrm>
        </p:spPr>
        <p:txBody>
          <a:bodyPr/>
          <a:lstStyle/>
          <a:p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primary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goal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surgical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intervention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is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to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abnormal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shape</a:t>
            </a:r>
            <a:r>
              <a:rPr lang="cs-CZ" dirty="0"/>
              <a:t> and </a:t>
            </a:r>
            <a:r>
              <a:rPr lang="cs-CZ" dirty="0" err="1"/>
              <a:t>allow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growing</a:t>
            </a:r>
            <a:r>
              <a:rPr lang="cs-CZ" dirty="0"/>
              <a:t> brain </a:t>
            </a:r>
            <a:r>
              <a:rPr lang="cs-CZ" dirty="0" err="1"/>
              <a:t>room</a:t>
            </a:r>
            <a:r>
              <a:rPr lang="cs-CZ" dirty="0"/>
              <a:t> to </a:t>
            </a:r>
            <a:r>
              <a:rPr lang="cs-CZ" dirty="0" err="1"/>
              <a:t>expand</a:t>
            </a:r>
            <a:r>
              <a:rPr lang="cs-CZ" dirty="0"/>
              <a:t> </a:t>
            </a:r>
            <a:r>
              <a:rPr lang="cs-CZ" dirty="0" err="1"/>
              <a:t>normaly</a:t>
            </a:r>
            <a:endParaRPr lang="cs-CZ" dirty="0"/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excision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of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fused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suture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– bone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will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grow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in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the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cut</a:t>
            </a:r>
            <a:r>
              <a:rPr lang="cs-CZ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b="0" i="0" u="none" strike="noStrike" dirty="0" err="1">
                <a:effectLst/>
                <a:latin typeface="Arial" panose="020B0604020202020204" pitchFamily="34" charset="0"/>
              </a:rPr>
              <a:t>places</a:t>
            </a:r>
            <a:endParaRPr lang="cs-CZ" b="0" i="0" u="none" strike="noStrike" baseline="30000" dirty="0">
              <a:effectLst/>
              <a:latin typeface="Arial" panose="020B0604020202020204" pitchFamily="34" charset="0"/>
            </a:endParaRPr>
          </a:p>
          <a:p>
            <a:endParaRPr lang="cs-CZ" baseline="30000" dirty="0">
              <a:latin typeface="Arial" panose="020B06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C308CC9-C2BF-6940-AE1B-4C7E8F38D6E1}"/>
              </a:ext>
            </a:extLst>
          </p:cNvPr>
          <p:cNvSpPr txBox="1"/>
          <p:nvPr/>
        </p:nvSpPr>
        <p:spPr>
          <a:xfrm>
            <a:off x="2242473" y="931162"/>
            <a:ext cx="53575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4800" b="1" i="0" u="none" strike="noStrike" dirty="0" err="1">
                <a:solidFill>
                  <a:schemeClr val="bg1"/>
                </a:solidFill>
                <a:effectLst/>
                <a:latin typeface="+mn-lt"/>
              </a:rPr>
              <a:t>Craniosynostosis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2919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D53512C-4E98-A941-ABDA-6E0D50A627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9D72B6-8A5F-A647-A693-04A9C2936C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FEEBD72-C89D-FE45-B1C4-46CDB83E54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93AAE53-E264-AB42-AFEF-AF96960245E8}"/>
              </a:ext>
            </a:extLst>
          </p:cNvPr>
          <p:cNvSpPr txBox="1"/>
          <p:nvPr/>
        </p:nvSpPr>
        <p:spPr>
          <a:xfrm>
            <a:off x="5507460" y="1484313"/>
            <a:ext cx="609985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cs-CZ" sz="2400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Cranial</a:t>
            </a:r>
            <a:r>
              <a:rPr lang="cs-CZ" sz="2400" b="1" i="0" u="none" strike="noStrike" dirty="0">
                <a:solidFill>
                  <a:srgbClr val="FFFF00"/>
                </a:solidFill>
                <a:effectLst/>
                <a:latin typeface="+mn-lt"/>
              </a:rPr>
              <a:t> base 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-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t</a:t>
            </a:r>
            <a:r>
              <a:rPr lang="cs-CZ" sz="2400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hickened</a:t>
            </a:r>
            <a:r>
              <a:rPr lang="cs-CZ" sz="2400" b="1" i="0" u="none" strike="noStrike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cs-CZ" sz="2400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parts</a:t>
            </a:r>
            <a:r>
              <a:rPr lang="cs-CZ" sz="2400" b="1" i="0" u="none" strike="noStrike" dirty="0">
                <a:solidFill>
                  <a:srgbClr val="FFFF00"/>
                </a:solidFill>
                <a:effectLst/>
                <a:latin typeface="+mn-lt"/>
              </a:rPr>
              <a:t>:</a:t>
            </a:r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+mn-lt"/>
              </a:rPr>
              <a:t>​</a:t>
            </a:r>
            <a:endParaRPr lang="en-US" b="1" i="0" u="none" strike="noStrike" dirty="0">
              <a:solidFill>
                <a:srgbClr val="FFFFFF"/>
              </a:solidFill>
              <a:effectLst/>
              <a:latin typeface="+mn-lt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+mn-lt"/>
              </a:rPr>
              <a:t> most solid part -</a:t>
            </a:r>
            <a:r>
              <a:rPr lang="cs-CZ" sz="180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1800" i="0" u="none" strike="noStrike" dirty="0" err="1">
                <a:solidFill>
                  <a:srgbClr val="FFFFFF"/>
                </a:solidFill>
                <a:effectLst/>
                <a:latin typeface="+mn-lt"/>
              </a:rPr>
              <a:t>pars</a:t>
            </a:r>
            <a:r>
              <a:rPr lang="cs-CZ" sz="180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1800" i="0" u="none" strike="noStrike" dirty="0" err="1">
                <a:solidFill>
                  <a:srgbClr val="FFFFFF"/>
                </a:solidFill>
                <a:effectLst/>
                <a:latin typeface="+mn-lt"/>
              </a:rPr>
              <a:t>basilaris</a:t>
            </a:r>
            <a:r>
              <a:rPr lang="cs-CZ" sz="180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1800" i="0" u="none" strike="noStrike" dirty="0" err="1">
                <a:solidFill>
                  <a:srgbClr val="FFFFFF"/>
                </a:solidFill>
                <a:effectLst/>
                <a:latin typeface="+mn-lt"/>
              </a:rPr>
              <a:t>ossis</a:t>
            </a:r>
            <a:r>
              <a:rPr lang="cs-CZ" sz="180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1800" i="0" u="none" strike="noStrike" dirty="0" err="1">
                <a:solidFill>
                  <a:srgbClr val="FFFFFF"/>
                </a:solidFill>
                <a:effectLst/>
                <a:latin typeface="+mn-lt"/>
              </a:rPr>
              <a:t>occipit</a:t>
            </a:r>
            <a:r>
              <a:rPr lang="cs-CZ" sz="1800" i="0" u="none" strike="noStrike" dirty="0">
                <a:solidFill>
                  <a:srgbClr val="FFFFFF"/>
                </a:solidFill>
                <a:effectLst/>
                <a:latin typeface="+mn-lt"/>
              </a:rPr>
              <a:t>.</a:t>
            </a:r>
            <a:r>
              <a:rPr lang="en-US" sz="1800" i="0" u="none" strike="noStrike" dirty="0">
                <a:solidFill>
                  <a:srgbClr val="FFFFFF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DDA034D-59FA-9749-9F5B-36F695A2BD83}"/>
              </a:ext>
            </a:extLst>
          </p:cNvPr>
          <p:cNvSpPr txBox="1"/>
          <p:nvPr/>
        </p:nvSpPr>
        <p:spPr>
          <a:xfrm>
            <a:off x="5593276" y="2846973"/>
            <a:ext cx="592822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 fontAlgn="base"/>
            <a:r>
              <a:rPr lang="cs-CZ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Craial</a:t>
            </a:r>
            <a:r>
              <a:rPr lang="cs-CZ" b="1" i="0" u="none" strike="noStrike" dirty="0">
                <a:solidFill>
                  <a:srgbClr val="FFFF00"/>
                </a:solidFill>
                <a:effectLst/>
                <a:latin typeface="+mn-lt"/>
              </a:rPr>
              <a:t> base -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t</a:t>
            </a:r>
            <a:r>
              <a:rPr lang="cs-CZ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hinner</a:t>
            </a:r>
            <a:r>
              <a:rPr lang="cs-CZ" b="1" i="0" u="none" strike="noStrike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cs-CZ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parts</a:t>
            </a:r>
            <a:r>
              <a:rPr lang="cs-CZ" b="1" i="0" u="none" strike="noStrike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cs-CZ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of</a:t>
            </a:r>
            <a:r>
              <a:rPr lang="cs-CZ" b="1" i="0" u="none" strike="noStrike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cs-CZ" b="1" i="0" u="none" strike="noStrike" dirty="0" err="1">
                <a:solidFill>
                  <a:srgbClr val="FFFF00"/>
                </a:solidFill>
                <a:effectLst/>
                <a:latin typeface="+mn-lt"/>
              </a:rPr>
              <a:t>skull</a:t>
            </a:r>
            <a:r>
              <a:rPr lang="cs-CZ" b="1" i="0" u="none" strike="noStrike" dirty="0">
                <a:solidFill>
                  <a:srgbClr val="FFFF00"/>
                </a:solidFill>
                <a:effectLst/>
                <a:latin typeface="+mn-lt"/>
              </a:rPr>
              <a:t> base</a:t>
            </a:r>
            <a:r>
              <a:rPr lang="en-US" b="0" i="0" u="none" strike="noStrike" dirty="0">
                <a:solidFill>
                  <a:srgbClr val="FFFF00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sphenoid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sinus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cribriform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plate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foramina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canals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external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auditory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canal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etc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…</a:t>
            </a:r>
            <a:endParaRPr lang="en-US" sz="2000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endParaRPr lang="cs-CZ" sz="2400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514484D-3DBA-834B-8E5B-8929EC0822DB}"/>
              </a:ext>
            </a:extLst>
          </p:cNvPr>
          <p:cNvSpPr txBox="1"/>
          <p:nvPr/>
        </p:nvSpPr>
        <p:spPr>
          <a:xfrm>
            <a:off x="679450" y="5334221"/>
            <a:ext cx="1054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b="1" dirty="0" err="1">
                <a:solidFill>
                  <a:srgbClr val="FFFF00"/>
                </a:solidFill>
                <a:latin typeface="+mn-lt"/>
              </a:rPr>
              <a:t>Thin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parts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of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the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base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of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the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skull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are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predilection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sites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for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</a:t>
            </a:r>
            <a:r>
              <a:rPr lang="cs-CZ" b="1" dirty="0" err="1">
                <a:solidFill>
                  <a:srgbClr val="FFFF00"/>
                </a:solidFill>
                <a:latin typeface="+mn-lt"/>
              </a:rPr>
              <a:t>fractures</a:t>
            </a:r>
            <a:r>
              <a:rPr lang="cs-CZ" b="1" dirty="0">
                <a:solidFill>
                  <a:srgbClr val="FFFF00"/>
                </a:solidFill>
                <a:latin typeface="+mn-lt"/>
              </a:rPr>
              <a:t> !!!</a:t>
            </a:r>
          </a:p>
        </p:txBody>
      </p:sp>
      <p:pic>
        <p:nvPicPr>
          <p:cNvPr id="2052" name="Picture 4" descr="zesílená_místa">
            <a:extLst>
              <a:ext uri="{FF2B5EF4-FFF2-40B4-BE49-F238E27FC236}">
                <a16:creationId xmlns:a16="http://schemas.microsoft.com/office/drawing/2014/main" id="{A6B56C5D-D8DA-5642-8555-23AD42DDB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147" y="1154273"/>
            <a:ext cx="2875853" cy="401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739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CA7245E-8983-1A47-A607-BA35C64EA7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72BFC0-7B2A-F64B-8261-3B0FAC1BD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606A3C5-F090-484A-AE22-7ED1944D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Head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injuries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DAE3E64-390B-B243-9EC4-78707AFF80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590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710761-8A39-1940-AEFF-ABDF395E30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4DB4AC-760E-2449-B75C-FBCFB29F8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D52ABD4-4514-0E48-8AD1-BB86D388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5182" y="1135063"/>
            <a:ext cx="11361600" cy="1171580"/>
          </a:xfrm>
        </p:spPr>
        <p:txBody>
          <a:bodyPr/>
          <a:lstStyle/>
          <a:p>
            <a:r>
              <a:rPr lang="cs-CZ" sz="3200" b="1" i="0" u="none" strike="noStrike" dirty="0" err="1">
                <a:effectLst/>
                <a:latin typeface="Arial" panose="020B0604020202020204" pitchFamily="34" charset="0"/>
              </a:rPr>
              <a:t>Skull</a:t>
            </a:r>
            <a:r>
              <a:rPr lang="cs-CZ" sz="3200" b="1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cs-CZ" sz="3200" b="1" i="0" u="none" strike="noStrike" dirty="0" err="1">
                <a:effectLst/>
                <a:latin typeface="Arial" panose="020B0604020202020204" pitchFamily="34" charset="0"/>
              </a:rPr>
              <a:t>fracturess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8BAF710-11E7-5B43-83FD-6656DC74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9838" y="2019300"/>
            <a:ext cx="11361600" cy="698497"/>
          </a:xfrm>
        </p:spPr>
        <p:txBody>
          <a:bodyPr/>
          <a:lstStyle/>
          <a:p>
            <a:r>
              <a:rPr lang="cs-CZ" dirty="0" err="1"/>
              <a:t>Skull</a:t>
            </a:r>
            <a:r>
              <a:rPr lang="cs-CZ" dirty="0"/>
              <a:t> </a:t>
            </a:r>
            <a:r>
              <a:rPr lang="cs-CZ" dirty="0" err="1"/>
              <a:t>fractures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broadly</a:t>
            </a:r>
            <a:r>
              <a:rPr lang="cs-CZ" dirty="0"/>
              <a:t> </a:t>
            </a:r>
            <a:r>
              <a:rPr lang="cs-CZ" dirty="0" err="1"/>
              <a:t>divided</a:t>
            </a:r>
            <a:r>
              <a:rPr lang="cs-CZ" dirty="0"/>
              <a:t> in a variety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:</a:t>
            </a:r>
          </a:p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overlying</a:t>
            </a:r>
            <a:r>
              <a:rPr lang="cs-CZ" sz="2000" dirty="0"/>
              <a:t> skin </a:t>
            </a:r>
            <a:r>
              <a:rPr lang="cs-CZ" sz="2000" dirty="0" err="1"/>
              <a:t>injury</a:t>
            </a:r>
            <a:r>
              <a:rPr lang="cs-CZ" sz="2000" dirty="0"/>
              <a:t> </a:t>
            </a:r>
          </a:p>
          <a:p>
            <a:r>
              <a:rPr lang="cs-CZ" sz="2000" dirty="0"/>
              <a:t>    open (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injury</a:t>
            </a:r>
            <a:r>
              <a:rPr lang="cs-CZ" sz="2000" dirty="0"/>
              <a:t> </a:t>
            </a:r>
            <a:r>
              <a:rPr lang="cs-CZ" sz="2000" dirty="0" err="1"/>
              <a:t>broke</a:t>
            </a:r>
            <a:r>
              <a:rPr lang="cs-CZ" sz="2000" dirty="0"/>
              <a:t>  </a:t>
            </a:r>
            <a:r>
              <a:rPr lang="cs-CZ" sz="2000" dirty="0" err="1"/>
              <a:t>the</a:t>
            </a:r>
            <a:r>
              <a:rPr lang="cs-CZ" sz="2000" dirty="0"/>
              <a:t> skin </a:t>
            </a:r>
            <a:r>
              <a:rPr lang="cs-CZ" sz="2000" dirty="0" err="1"/>
              <a:t>over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fracture</a:t>
            </a:r>
            <a:r>
              <a:rPr lang="cs-CZ" sz="2000" dirty="0"/>
              <a:t>)</a:t>
            </a:r>
          </a:p>
          <a:p>
            <a:r>
              <a:rPr lang="cs-CZ" sz="2000" dirty="0"/>
              <a:t>    </a:t>
            </a:r>
            <a:r>
              <a:rPr lang="cs-CZ" sz="2000" dirty="0" err="1"/>
              <a:t>closed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degree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displacement</a:t>
            </a:r>
            <a:endParaRPr lang="cs-CZ" sz="2000" dirty="0"/>
          </a:p>
          <a:p>
            <a:r>
              <a:rPr lang="cs-CZ" sz="2000" dirty="0"/>
              <a:t>    </a:t>
            </a:r>
            <a:r>
              <a:rPr lang="cs-CZ" sz="2000" dirty="0" err="1"/>
              <a:t>undisplaced</a:t>
            </a:r>
            <a:endParaRPr lang="cs-CZ" sz="2000" dirty="0"/>
          </a:p>
          <a:p>
            <a:r>
              <a:rPr lang="cs-CZ" sz="2000" dirty="0"/>
              <a:t>    </a:t>
            </a:r>
            <a:r>
              <a:rPr lang="cs-CZ" sz="2000" dirty="0" err="1"/>
              <a:t>depressed</a:t>
            </a:r>
            <a:r>
              <a:rPr lang="cs-CZ" sz="20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number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fracture</a:t>
            </a:r>
            <a:r>
              <a:rPr lang="cs-CZ" sz="2000" dirty="0"/>
              <a:t> lines/</a:t>
            </a:r>
            <a:r>
              <a:rPr lang="cs-CZ" sz="2000" dirty="0" err="1"/>
              <a:t>fragments</a:t>
            </a:r>
            <a:endParaRPr lang="cs-CZ" sz="2000" dirty="0"/>
          </a:p>
          <a:p>
            <a:r>
              <a:rPr lang="cs-CZ" sz="2000" dirty="0"/>
              <a:t>     </a:t>
            </a:r>
            <a:r>
              <a:rPr lang="cs-CZ" sz="2000" dirty="0" err="1"/>
              <a:t>linear</a:t>
            </a:r>
            <a:endParaRPr lang="cs-CZ" sz="2000" dirty="0"/>
          </a:p>
          <a:p>
            <a:r>
              <a:rPr lang="cs-CZ" sz="2000" dirty="0"/>
              <a:t>     </a:t>
            </a:r>
            <a:r>
              <a:rPr lang="cs-CZ" sz="2000" dirty="0" err="1"/>
              <a:t>comminuted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5897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C81232A-4439-3A45-8825-54CEDA7A2C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7CAC638-C046-E745-AE76-C08B8FE144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651601C-9AD6-A046-8F20-F174F5A2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1913775"/>
            <a:ext cx="11361600" cy="1171580"/>
          </a:xfrm>
        </p:spPr>
        <p:txBody>
          <a:bodyPr/>
          <a:lstStyle/>
          <a:p>
            <a:r>
              <a:rPr lang="cs-CZ" dirty="0" err="1"/>
              <a:t>Functional</a:t>
            </a:r>
            <a:r>
              <a:rPr lang="cs-CZ" dirty="0"/>
              <a:t> </a:t>
            </a:r>
            <a:r>
              <a:rPr lang="cs-CZ" dirty="0" err="1"/>
              <a:t>structure</a:t>
            </a:r>
            <a:r>
              <a:rPr lang="cs-CZ" dirty="0"/>
              <a:t> </a:t>
            </a:r>
            <a:r>
              <a:rPr lang="cs-CZ" dirty="0" err="1"/>
              <a:t>of</a:t>
            </a:r>
            <a:r>
              <a:rPr lang="cs-CZ" dirty="0"/>
              <a:t> 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skull</a:t>
            </a:r>
            <a:r>
              <a:rPr lang="cs-CZ" dirty="0"/>
              <a:t>​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2ECCB56-F6F4-814F-ACA5-856823DFA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400" y="2885577"/>
            <a:ext cx="11177700" cy="698497"/>
          </a:xfrm>
        </p:spPr>
        <p:txBody>
          <a:bodyPr/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According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to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forces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acting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on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bones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thickened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and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thinner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parts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>
              <a:buClr>
                <a:schemeClr val="bg1"/>
              </a:buClr>
            </a:pP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 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endParaRPr lang="cs-CZ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2000" b="1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Thinner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parts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skull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are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predilection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sites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for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fractures</a:t>
            </a:r>
            <a:endParaRPr lang="cs-CZ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88345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F0ED5E-7800-A245-B46A-184A1D0B9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5DCC75-4D3A-6A44-A9AC-5EBC9C57A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84CD873-A605-7F44-8B41-8523AC02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554" y="1510281"/>
            <a:ext cx="11361600" cy="1171580"/>
          </a:xfrm>
        </p:spPr>
        <p:txBody>
          <a:bodyPr/>
          <a:lstStyle/>
          <a:p>
            <a:r>
              <a:rPr lang="cs-CZ" dirty="0"/>
              <a:t>Etiology o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injuries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7479950-371D-3949-8BC0-98C967733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231450"/>
            <a:ext cx="7724324" cy="698497"/>
          </a:xfrm>
        </p:spPr>
        <p:txBody>
          <a:bodyPr/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dirty="0" err="1"/>
              <a:t>hitting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head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hard </a:t>
            </a:r>
            <a:r>
              <a:rPr lang="cs-CZ" dirty="0" err="1"/>
              <a:t>object</a:t>
            </a:r>
            <a:r>
              <a:rPr lang="cs-CZ" dirty="0"/>
              <a:t> X 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the impact of the head on a hard object</a:t>
            </a:r>
            <a:r>
              <a:rPr lang="cs-CZ" b="0" i="0" u="none" strike="noStrike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compression effect (between 2 </a:t>
            </a:r>
            <a:r>
              <a:rPr lang="en-US" dirty="0">
                <a:solidFill>
                  <a:srgbClr val="FFFFFF"/>
                </a:solidFill>
                <a:latin typeface="Tahoma" panose="020B0604030504040204" pitchFamily="34" charset="0"/>
              </a:rPr>
              <a:t>o</a:t>
            </a:r>
            <a:r>
              <a:rPr lang="en-US" b="0" i="0" u="none" strike="noStrike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bjects) </a:t>
            </a:r>
            <a:r>
              <a:rPr lang="cs-CZ" b="0" i="0" u="none" strike="noStrike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solidFill>
                  <a:srgbClr val="FFFFFF"/>
                </a:solidFill>
                <a:effectLst/>
                <a:latin typeface="Tahoma" panose="020B0604030504040204" pitchFamily="34" charset="0"/>
              </a:rPr>
              <a:t>pulse mechanism without direct mechanism of action on the skull (alternation of acceleration and deceleration - traffic accidents) - brain injury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  <a:p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injury</a:t>
            </a:r>
            <a:r>
              <a:rPr lang="cs-CZ" dirty="0"/>
              <a:t>, </a:t>
            </a:r>
            <a:r>
              <a:rPr lang="cs-CZ" dirty="0" err="1"/>
              <a:t>alteration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tensile</a:t>
            </a:r>
            <a:r>
              <a:rPr lang="cs-CZ" dirty="0"/>
              <a:t> and </a:t>
            </a:r>
            <a:r>
              <a:rPr lang="cs-CZ" dirty="0" err="1"/>
              <a:t>compressive</a:t>
            </a:r>
            <a:r>
              <a:rPr lang="cs-CZ" dirty="0"/>
              <a:t> </a:t>
            </a:r>
            <a:r>
              <a:rPr lang="cs-CZ" dirty="0" err="1"/>
              <a:t>forces</a:t>
            </a:r>
            <a:r>
              <a:rPr lang="cs-CZ" dirty="0"/>
              <a:t> </a:t>
            </a:r>
            <a:r>
              <a:rPr lang="cs-CZ" dirty="0" err="1"/>
              <a:t>leads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 brain </a:t>
            </a:r>
            <a:r>
              <a:rPr lang="cs-CZ" dirty="0" err="1"/>
              <a:t>damage</a:t>
            </a:r>
            <a:r>
              <a:rPr lang="cs-CZ" dirty="0"/>
              <a:t>!!!</a:t>
            </a:r>
          </a:p>
        </p:txBody>
      </p:sp>
      <p:pic>
        <p:nvPicPr>
          <p:cNvPr id="7" name="Picture 8" descr="image">
            <a:extLst>
              <a:ext uri="{FF2B5EF4-FFF2-40B4-BE49-F238E27FC236}">
                <a16:creationId xmlns:a16="http://schemas.microsoft.com/office/drawing/2014/main" id="{3A9CBF06-3CEE-1243-AEEA-8BE4772D4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77" y="4334700"/>
            <a:ext cx="420687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29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B3C3D9-04E5-C744-B0CA-84C32CC87F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BEAA93E-2D5C-1D4C-A946-29A702573D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E3C4830-6D70-8344-BC78-D8A8FE2F6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547" y="1187448"/>
            <a:ext cx="11361600" cy="117158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F98EB77-0FFB-2A4E-A2A4-C771AFAEC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4962" y="2158642"/>
            <a:ext cx="9594563" cy="698497"/>
          </a:xfrm>
        </p:spPr>
        <p:txBody>
          <a:bodyPr/>
          <a:lstStyle/>
          <a:p>
            <a:endParaRPr lang="cs-CZ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kull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fractures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best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imaged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CT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brain as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discontinuities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bone and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or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not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displaced</a:t>
            </a:r>
            <a:endParaRPr lang="cs-CZ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ncomplicated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fractures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themselves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rarely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produce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neurologic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deficit 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ctr" rtl="0" fontAlgn="base"/>
            <a:r>
              <a:rPr lang="cs-CZ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fractures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associated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with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brain 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injury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may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serious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neurologic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consequences</a:t>
            </a:r>
            <a:r>
              <a:rPr lang="cs-CZ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!</a:t>
            </a:r>
            <a:r>
              <a:rPr lang="en-US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422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45CBDD-1B3C-5F4D-8D85-61645CE6F8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166620-1996-154F-A9B7-2AF59BCAE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BE4C42-0570-E54A-884C-4FAD322A5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084" y="1187448"/>
            <a:ext cx="11361600" cy="1171580"/>
          </a:xfrm>
        </p:spPr>
        <p:txBody>
          <a:bodyPr/>
          <a:lstStyle/>
          <a:p>
            <a:r>
              <a:rPr lang="cs-CZ" dirty="0" err="1"/>
              <a:t>Linear</a:t>
            </a:r>
            <a:r>
              <a:rPr lang="cs-CZ" dirty="0"/>
              <a:t> </a:t>
            </a:r>
            <a:r>
              <a:rPr lang="cs-CZ" dirty="0" err="1"/>
              <a:t>skull</a:t>
            </a:r>
            <a:r>
              <a:rPr lang="cs-CZ" dirty="0"/>
              <a:t> </a:t>
            </a:r>
            <a:r>
              <a:rPr lang="cs-CZ" dirty="0" err="1"/>
              <a:t>fracture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93CDBB3-611E-3640-BB34-9CFBB59500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00" y="2359028"/>
            <a:ext cx="11361600" cy="698497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Most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common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nvolve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break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in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bone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but no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displacement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 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sz="1800" b="0" i="0" u="none" strike="noStrike" dirty="0">
              <a:solidFill>
                <a:srgbClr val="FF330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33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u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sually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result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low-energy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transfer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caused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by 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blunt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trauma 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over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wide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surface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area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these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fractures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often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have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little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clinical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significance</a:t>
            </a:r>
            <a:endParaRPr lang="cs-CZ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pic>
        <p:nvPicPr>
          <p:cNvPr id="12" name="Obrázek 2">
            <a:extLst>
              <a:ext uri="{FF2B5EF4-FFF2-40B4-BE49-F238E27FC236}">
                <a16:creationId xmlns:a16="http://schemas.microsoft.com/office/drawing/2014/main" id="{8C0EB9F1-3F3C-284B-A38F-D39423B00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0" b="24199"/>
          <a:stretch>
            <a:fillRect/>
          </a:stretch>
        </p:blipFill>
        <p:spPr bwMode="auto">
          <a:xfrm>
            <a:off x="7641884" y="487363"/>
            <a:ext cx="426085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">
            <a:extLst>
              <a:ext uri="{FF2B5EF4-FFF2-40B4-BE49-F238E27FC236}">
                <a16:creationId xmlns:a16="http://schemas.microsoft.com/office/drawing/2014/main" id="{DE2EEEB2-A3F1-5A4D-B9FC-5B10DF41DA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771" y="4066693"/>
            <a:ext cx="2594155" cy="2638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EC4DCA3-BC5F-1E41-B147-FBC04FFF47F4}"/>
              </a:ext>
            </a:extLst>
          </p:cNvPr>
          <p:cNvSpPr txBox="1"/>
          <p:nvPr/>
        </p:nvSpPr>
        <p:spPr>
          <a:xfrm>
            <a:off x="5854700" y="526789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dirty="0" err="1">
                <a:solidFill>
                  <a:schemeClr val="bg1"/>
                </a:solidFill>
                <a:latin typeface="+mn-lt"/>
              </a:rPr>
              <a:t>break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line </a:t>
            </a:r>
          </a:p>
        </p:txBody>
      </p: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C51DBD79-A86A-0041-8673-1E1B86DACE64}"/>
              </a:ext>
            </a:extLst>
          </p:cNvPr>
          <p:cNvCxnSpPr/>
          <p:nvPr/>
        </p:nvCxnSpPr>
        <p:spPr bwMode="auto">
          <a:xfrm flipV="1">
            <a:off x="6986588" y="5218832"/>
            <a:ext cx="2200275" cy="266217"/>
          </a:xfrm>
          <a:prstGeom prst="straightConnector1">
            <a:avLst/>
          </a:prstGeom>
          <a:ln w="12700"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2756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7276831-5707-4541-9AE4-77D41F988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92D0F8A-6588-EB4D-B4B0-7C440E742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2AB1826-6852-914C-A0A7-404C5D4F0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322326"/>
            <a:ext cx="11361600" cy="69849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'ping pong' </a:t>
            </a:r>
            <a:r>
              <a:rPr lang="cs-CZ" alt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2000" dirty="0" err="1"/>
              <a:t>there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no </a:t>
            </a:r>
            <a:r>
              <a:rPr lang="cs-CZ" sz="2000" dirty="0" err="1"/>
              <a:t>visible</a:t>
            </a:r>
            <a:r>
              <a:rPr lang="cs-CZ" sz="2000" dirty="0"/>
              <a:t> </a:t>
            </a:r>
            <a:r>
              <a:rPr lang="cs-CZ" sz="2000" dirty="0" err="1"/>
              <a:t>fracture</a:t>
            </a:r>
            <a:r>
              <a:rPr lang="cs-CZ" sz="2000" dirty="0"/>
              <a:t> line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fracture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skull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bone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deformation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cs-CZ" sz="2000" dirty="0" err="1"/>
              <a:t>children</a:t>
            </a:r>
            <a:r>
              <a:rPr lang="cs-CZ" sz="2000" dirty="0"/>
              <a:t> - </a:t>
            </a:r>
            <a:r>
              <a:rPr lang="cs-CZ" sz="2000" dirty="0" err="1"/>
              <a:t>elastic</a:t>
            </a:r>
            <a:r>
              <a:rPr lang="cs-CZ" sz="2000" dirty="0"/>
              <a:t> </a:t>
            </a:r>
            <a:r>
              <a:rPr lang="cs-CZ" sz="2000" dirty="0" err="1"/>
              <a:t>bones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</a:pPr>
            <a:endParaRPr lang="cs-CZ" altLang="cs-CZ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Obrázek 2">
            <a:extLst>
              <a:ext uri="{FF2B5EF4-FFF2-40B4-BE49-F238E27FC236}">
                <a16:creationId xmlns:a16="http://schemas.microsoft.com/office/drawing/2014/main" id="{01FA5EC4-9C9A-6F40-A217-5BE45957EB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700" y="1428751"/>
            <a:ext cx="419735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55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08D46A-0381-E541-B4CC-7493F029FE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74EE4C1-86FB-4E49-BC26-159F31234D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DD18BB-EAC1-044F-B65D-2C1CD2E61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617" y="847720"/>
            <a:ext cx="6766227" cy="1171580"/>
          </a:xfrm>
        </p:spPr>
        <p:txBody>
          <a:bodyPr/>
          <a:lstStyle/>
          <a:p>
            <a:r>
              <a:rPr lang="cs-CZ" sz="4000" dirty="0" err="1"/>
              <a:t>Depressed</a:t>
            </a:r>
            <a:r>
              <a:rPr lang="cs-CZ" sz="4000" dirty="0"/>
              <a:t> </a:t>
            </a:r>
            <a:r>
              <a:rPr lang="cs-CZ" sz="4000" dirty="0" err="1"/>
              <a:t>skull</a:t>
            </a:r>
            <a:r>
              <a:rPr lang="cs-CZ" sz="4000" dirty="0"/>
              <a:t> </a:t>
            </a:r>
            <a:r>
              <a:rPr lang="cs-CZ" sz="4000" dirty="0" err="1"/>
              <a:t>fractures</a:t>
            </a:r>
            <a:r>
              <a:rPr lang="cs-CZ" sz="4000" dirty="0"/>
              <a:t>​</a:t>
            </a:r>
            <a:br>
              <a:rPr lang="cs-CZ" sz="4000" dirty="0"/>
            </a:br>
            <a:br>
              <a:rPr lang="cs-CZ" sz="2400" dirty="0"/>
            </a:br>
            <a:endParaRPr lang="cs-CZ" sz="24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528B221-907A-E847-9BCE-0FC6D91BB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2068631"/>
            <a:ext cx="6862702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in case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applying</a:t>
            </a:r>
            <a:r>
              <a:rPr lang="cs-CZ" sz="2000" dirty="0"/>
              <a:t> a </a:t>
            </a:r>
            <a:r>
              <a:rPr lang="cs-CZ" sz="2000" dirty="0" err="1"/>
              <a:t>force</a:t>
            </a:r>
            <a:r>
              <a:rPr lang="cs-CZ" sz="2000" dirty="0"/>
              <a:t> to a </a:t>
            </a:r>
            <a:r>
              <a:rPr lang="cs-CZ" sz="2000" dirty="0" err="1"/>
              <a:t>small</a:t>
            </a:r>
            <a:r>
              <a:rPr lang="cs-CZ" sz="2000" dirty="0"/>
              <a:t> area, </a:t>
            </a:r>
            <a:r>
              <a:rPr lang="cs-CZ" sz="2000" dirty="0" err="1"/>
              <a:t>typically</a:t>
            </a:r>
            <a:r>
              <a:rPr lang="cs-CZ" sz="2000" dirty="0"/>
              <a:t> hit </a:t>
            </a:r>
            <a:r>
              <a:rPr lang="cs-CZ" sz="2000" dirty="0" err="1"/>
              <a:t>with</a:t>
            </a:r>
            <a:r>
              <a:rPr lang="cs-CZ" sz="2000" dirty="0"/>
              <a:t> a </a:t>
            </a:r>
            <a:r>
              <a:rPr lang="cs-CZ" sz="2000" dirty="0" err="1"/>
              <a:t>hammer</a:t>
            </a:r>
            <a:r>
              <a:rPr lang="cs-CZ" sz="2000" dirty="0"/>
              <a:t>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ax</a:t>
            </a:r>
            <a:r>
              <a:rPr lang="cs-CZ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usually</a:t>
            </a:r>
            <a:r>
              <a:rPr lang="cs-CZ" sz="2000" dirty="0"/>
              <a:t>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brain </a:t>
            </a:r>
            <a:r>
              <a:rPr lang="cs-CZ" sz="2000" dirty="0" err="1"/>
              <a:t>damage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dislocation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fragments</a:t>
            </a:r>
            <a:r>
              <a:rPr lang="cs-CZ" sz="2000" dirty="0"/>
              <a:t> </a:t>
            </a:r>
            <a:r>
              <a:rPr lang="cs-CZ" sz="2000" dirty="0" err="1"/>
              <a:t>into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cranial</a:t>
            </a:r>
            <a:r>
              <a:rPr lang="cs-CZ" sz="2000" dirty="0"/>
              <a:t> </a:t>
            </a:r>
            <a:r>
              <a:rPr lang="cs-CZ" sz="2000" dirty="0" err="1"/>
              <a:t>cavity</a:t>
            </a:r>
            <a:r>
              <a:rPr lang="cs-CZ" sz="2000" dirty="0"/>
              <a:t>,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r>
              <a:rPr lang="cs-CZ" sz="2000" dirty="0"/>
              <a:t> to soft </a:t>
            </a:r>
            <a:r>
              <a:rPr lang="cs-CZ" sz="2000" dirty="0" err="1"/>
              <a:t>tissues</a:t>
            </a:r>
            <a:r>
              <a:rPr lang="cs-CZ" sz="2000" dirty="0"/>
              <a:t> – open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CT </a:t>
            </a:r>
            <a:r>
              <a:rPr lang="cs-CZ" sz="2000" dirty="0" err="1"/>
              <a:t>scan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head</a:t>
            </a:r>
            <a:r>
              <a:rPr lang="cs-CZ" sz="2000" dirty="0"/>
              <a:t> to rule </a:t>
            </a:r>
            <a:r>
              <a:rPr lang="cs-CZ" sz="2000" dirty="0" err="1"/>
              <a:t>out</a:t>
            </a:r>
            <a:r>
              <a:rPr lang="cs-CZ" sz="2000" dirty="0"/>
              <a:t> brain </a:t>
            </a:r>
            <a:r>
              <a:rPr lang="cs-CZ" sz="2000" dirty="0" err="1"/>
              <a:t>damage</a:t>
            </a:r>
            <a:r>
              <a:rPr lang="cs-CZ" sz="2000" dirty="0"/>
              <a:t> and </a:t>
            </a:r>
            <a:r>
              <a:rPr lang="cs-CZ" sz="2000" dirty="0" err="1"/>
              <a:t>intracranial</a:t>
            </a:r>
            <a:r>
              <a:rPr lang="cs-CZ" sz="2000" dirty="0"/>
              <a:t> </a:t>
            </a:r>
            <a:r>
              <a:rPr lang="cs-CZ" sz="2000" dirty="0" err="1"/>
              <a:t>bleeding</a:t>
            </a:r>
            <a:r>
              <a:rPr lang="cs-CZ" sz="2000" dirty="0"/>
              <a:t> and </a:t>
            </a:r>
            <a:r>
              <a:rPr lang="cs-CZ" sz="2000" dirty="0" err="1"/>
              <a:t>reveal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extent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skull</a:t>
            </a:r>
            <a:r>
              <a:rPr lang="cs-CZ" sz="2000" dirty="0"/>
              <a:t> </a:t>
            </a:r>
            <a:r>
              <a:rPr lang="cs-CZ" sz="2000" dirty="0" err="1"/>
              <a:t>damage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clinically</a:t>
            </a:r>
            <a:r>
              <a:rPr lang="cs-CZ" sz="2000" dirty="0"/>
              <a:t> </a:t>
            </a:r>
            <a:r>
              <a:rPr lang="cs-CZ" sz="2000" dirty="0" err="1"/>
              <a:t>significant</a:t>
            </a:r>
            <a:r>
              <a:rPr lang="cs-CZ" sz="2000" dirty="0"/>
              <a:t> and </a:t>
            </a:r>
            <a:r>
              <a:rPr lang="cs-CZ" sz="2000" dirty="0" err="1"/>
              <a:t>requires</a:t>
            </a:r>
            <a:r>
              <a:rPr lang="cs-CZ" sz="2000" dirty="0"/>
              <a:t> </a:t>
            </a:r>
            <a:r>
              <a:rPr lang="cs-CZ" sz="2000" dirty="0" err="1"/>
              <a:t>surgical</a:t>
            </a:r>
            <a:r>
              <a:rPr lang="cs-CZ" sz="2000" dirty="0"/>
              <a:t> </a:t>
            </a:r>
          </a:p>
          <a:p>
            <a:r>
              <a:rPr lang="cs-CZ" sz="2000" dirty="0"/>
              <a:t>    </a:t>
            </a:r>
            <a:r>
              <a:rPr lang="cs-CZ" sz="2000" dirty="0" err="1"/>
              <a:t>elevation</a:t>
            </a:r>
            <a:r>
              <a:rPr lang="cs-CZ" sz="2000" dirty="0"/>
              <a:t> </a:t>
            </a:r>
            <a:r>
              <a:rPr lang="cs-CZ" sz="2000" dirty="0" err="1"/>
              <a:t>of</a:t>
            </a:r>
            <a:r>
              <a:rPr lang="cs-CZ" sz="2000" dirty="0"/>
              <a:t> </a:t>
            </a:r>
            <a:r>
              <a:rPr lang="cs-CZ" sz="2000" dirty="0" err="1"/>
              <a:t>the</a:t>
            </a:r>
            <a:r>
              <a:rPr lang="cs-CZ" sz="2000" dirty="0"/>
              <a:t> </a:t>
            </a:r>
            <a:r>
              <a:rPr lang="cs-CZ" sz="2000" dirty="0" err="1"/>
              <a:t>fragments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Picture 6" descr="kladívko">
            <a:extLst>
              <a:ext uri="{FF2B5EF4-FFF2-40B4-BE49-F238E27FC236}">
                <a16:creationId xmlns:a16="http://schemas.microsoft.com/office/drawing/2014/main" id="{3547E54D-1D14-3541-841E-E21B6145F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5933" r="5931" b="8344"/>
          <a:stretch>
            <a:fillRect/>
          </a:stretch>
        </p:blipFill>
        <p:spPr bwMode="auto">
          <a:xfrm>
            <a:off x="8640000" y="679331"/>
            <a:ext cx="2878085" cy="228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1">
            <a:extLst>
              <a:ext uri="{FF2B5EF4-FFF2-40B4-BE49-F238E27FC236}">
                <a16:creationId xmlns:a16="http://schemas.microsoft.com/office/drawing/2014/main" id="{0E83EB38-4BFC-BE46-B642-AF87C32685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5" t="15839"/>
          <a:stretch>
            <a:fillRect/>
          </a:stretch>
        </p:blipFill>
        <p:spPr bwMode="auto">
          <a:xfrm>
            <a:off x="8437944" y="3219544"/>
            <a:ext cx="2965228" cy="29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4858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41B0F1-3907-8B4C-8F4A-DC47E1843B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3E9FC9-A38D-B747-ADBA-E445092890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9443A9-FE76-504E-82CD-1CF92D659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112" y="1304925"/>
            <a:ext cx="11361600" cy="1171580"/>
          </a:xfrm>
        </p:spPr>
        <p:txBody>
          <a:bodyPr/>
          <a:lstStyle/>
          <a:p>
            <a:r>
              <a:rPr lang="cs-CZ" sz="4400"/>
              <a:t>Depressed skull fractures​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39983A3-133A-8244-892A-77DC69027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4025" y="2730503"/>
            <a:ext cx="4860675" cy="698497"/>
          </a:xfrm>
        </p:spPr>
        <p:txBody>
          <a:bodyPr/>
          <a:lstStyle/>
          <a:p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Depressed fractures are usually </a:t>
            </a:r>
            <a:r>
              <a:rPr lang="en-US" sz="1800" b="1" i="0" u="sng" strike="noStrike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comminuted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, </a:t>
            </a:r>
            <a:r>
              <a:rPr lang="en-US" sz="1800" b="1" dirty="0">
                <a:latin typeface="Arial" panose="020B0604020202020204" pitchFamily="34" charset="0"/>
              </a:rPr>
              <a:t>bone fragments are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 displaced inward</a:t>
            </a:r>
            <a:r>
              <a:rPr lang="cs-CZ" sz="1800" b="1" i="0" u="none" strike="noStrike" dirty="0">
                <a:effectLst/>
                <a:latin typeface="Arial" panose="020B0604020202020204" pitchFamily="34" charset="0"/>
              </a:rPr>
              <a:t> - 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and</a:t>
            </a:r>
            <a:r>
              <a:rPr lang="en-US" sz="1800" b="1" i="0" u="none" strike="noStrike" dirty="0">
                <a:effectLst/>
                <a:latin typeface="Arial" panose="020B0604020202020204" pitchFamily="34" charset="0"/>
              </a:rPr>
              <a:t> </a:t>
            </a:r>
            <a:r>
              <a:rPr lang="en-US" sz="1800" dirty="0">
                <a:latin typeface="Arial" panose="020B0604020202020204" pitchFamily="34" charset="0"/>
              </a:rPr>
              <a:t>often</a:t>
            </a:r>
            <a:r>
              <a:rPr lang="en-US" sz="1800" b="0" i="0" u="none" strike="noStrike" dirty="0">
                <a:effectLst/>
                <a:latin typeface="Arial" panose="020B0604020202020204" pitchFamily="34" charset="0"/>
              </a:rPr>
              <a:t> require surgical intervention to repair underlying tissue damage</a:t>
            </a:r>
            <a:endParaRPr lang="cs-CZ" dirty="0"/>
          </a:p>
        </p:txBody>
      </p:sp>
      <p:pic>
        <p:nvPicPr>
          <p:cNvPr id="8196" name="Picture 4" descr="DepressedSkullFracture49">
            <a:extLst>
              <a:ext uri="{FF2B5EF4-FFF2-40B4-BE49-F238E27FC236}">
                <a16:creationId xmlns:a16="http://schemas.microsoft.com/office/drawing/2014/main" id="{7CDAEED5-9EEA-B44B-A956-40BA31BC0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143126"/>
            <a:ext cx="3881771" cy="387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93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DBF576F-2255-5D45-AE94-F06F4226C8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953E17-22E3-C748-A990-996B2B2A95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307F9D9-9CCE-1C45-9622-49AB832BA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77" y="1300165"/>
            <a:ext cx="11361600" cy="1171580"/>
          </a:xfrm>
        </p:spPr>
        <p:txBody>
          <a:bodyPr/>
          <a:lstStyle/>
          <a:p>
            <a:r>
              <a:rPr lang="cs-CZ" dirty="0" err="1"/>
              <a:t>Basilar</a:t>
            </a:r>
            <a:r>
              <a:rPr lang="cs-CZ" dirty="0"/>
              <a:t> </a:t>
            </a:r>
            <a:r>
              <a:rPr lang="cs-CZ" dirty="0" err="1"/>
              <a:t>skull</a:t>
            </a:r>
            <a:r>
              <a:rPr lang="cs-CZ" dirty="0"/>
              <a:t> </a:t>
            </a:r>
            <a:r>
              <a:rPr lang="cs-CZ" dirty="0" err="1"/>
              <a:t>fractures</a:t>
            </a:r>
            <a:r>
              <a:rPr lang="cs-CZ" dirty="0"/>
              <a:t>​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F9C8BE6-17B4-9D40-9E0F-AF4054C426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0400" y="2371856"/>
            <a:ext cx="11361600" cy="698497"/>
          </a:xfrm>
        </p:spPr>
        <p:txBody>
          <a:bodyPr/>
          <a:lstStyle/>
          <a:p>
            <a:r>
              <a:rPr lang="en-US" sz="2000" b="0" i="0" u="none" strike="noStrike" dirty="0">
                <a:effectLst/>
                <a:latin typeface="+mn-lt"/>
              </a:rPr>
              <a:t>A basilar skull fracture is a </a:t>
            </a:r>
            <a:r>
              <a:rPr lang="en-US" sz="2000" b="1" i="0" u="sng" strike="noStrike" dirty="0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break of a bone</a:t>
            </a:r>
            <a:r>
              <a:rPr lang="en-US" sz="2000" b="1" i="0" u="none" strike="noStrike" dirty="0">
                <a:effectLst/>
                <a:latin typeface="+mn-lt"/>
              </a:rPr>
              <a:t> </a:t>
            </a:r>
            <a:r>
              <a:rPr lang="en-US" sz="2000" b="0" i="0" u="none" strike="noStrike" dirty="0">
                <a:effectLst/>
                <a:latin typeface="+mn-lt"/>
              </a:rPr>
              <a:t>in the </a:t>
            </a:r>
            <a:r>
              <a:rPr lang="en-US" sz="2000" b="1" i="0" u="sng" strike="noStrike" dirty="0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 of the skull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Usually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+mn-lt"/>
              </a:rPr>
              <a:t>indirect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force</a:t>
            </a: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(</a:t>
            </a:r>
            <a:r>
              <a:rPr lang="cs-CZ" sz="2000" dirty="0">
                <a:latin typeface="+mn-lt"/>
              </a:rPr>
              <a:t>a </a:t>
            </a:r>
            <a:r>
              <a:rPr lang="cs-CZ" sz="2000" dirty="0" err="1">
                <a:latin typeface="+mn-lt"/>
              </a:rPr>
              <a:t>punch</a:t>
            </a:r>
            <a:r>
              <a:rPr lang="cs-CZ" sz="2000" dirty="0">
                <a:latin typeface="+mn-lt"/>
              </a:rPr>
              <a:t> to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face</a:t>
            </a:r>
            <a:r>
              <a:rPr lang="en-US" sz="2000" dirty="0">
                <a:latin typeface="+mn-lt"/>
              </a:rPr>
              <a:t>) - </a:t>
            </a:r>
            <a:r>
              <a:rPr lang="cs-CZ" sz="2000" dirty="0" err="1">
                <a:latin typeface="+mn-lt"/>
              </a:rPr>
              <a:t>transmission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at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base </a:t>
            </a:r>
            <a:r>
              <a:rPr lang="cs-CZ" sz="2000" dirty="0" err="1">
                <a:latin typeface="+mn-lt"/>
              </a:rPr>
              <a:t>of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the</a:t>
            </a:r>
            <a:r>
              <a:rPr lang="cs-CZ" sz="2000" dirty="0">
                <a:latin typeface="+mn-lt"/>
              </a:rPr>
              <a:t> </a:t>
            </a:r>
            <a:r>
              <a:rPr lang="cs-CZ" sz="2000" dirty="0" err="1">
                <a:latin typeface="+mn-lt"/>
              </a:rPr>
              <a:t>skull</a:t>
            </a:r>
            <a:endParaRPr lang="cs-CZ" sz="2000" dirty="0">
              <a:latin typeface="+mn-lt"/>
            </a:endParaRPr>
          </a:p>
          <a:p>
            <a:endParaRPr lang="cs-CZ" sz="2000" dirty="0">
              <a:latin typeface="+mn-lt"/>
            </a:endParaRPr>
          </a:p>
          <a:p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Basilar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fractures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are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+mn-lt"/>
              </a:rPr>
              <a:t>most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+mn-lt"/>
              </a:rPr>
              <a:t>serious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! (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dmage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of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brainstem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basal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ganglia)</a:t>
            </a:r>
          </a:p>
          <a:p>
            <a:endParaRPr lang="cs-CZ" sz="2000" b="0" i="0" u="none" strike="noStrike" dirty="0">
              <a:solidFill>
                <a:srgbClr val="FFFFFF"/>
              </a:solidFill>
              <a:effectLst/>
              <a:latin typeface="+mn-lt"/>
            </a:endParaRPr>
          </a:p>
          <a:p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Can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be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isolated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together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with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fractures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of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bones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of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calvaria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+mn-lt"/>
            </a:endParaRPr>
          </a:p>
          <a:p>
            <a:endParaRPr lang="cs-CZ" sz="2000" dirty="0">
              <a:solidFill>
                <a:srgbClr val="FFFFFF"/>
              </a:solidFill>
              <a:latin typeface="+mn-lt"/>
            </a:endParaRPr>
          </a:p>
          <a:p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Fracture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lines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often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occur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at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predilection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sites</a:t>
            </a:r>
            <a:r>
              <a:rPr lang="cs-CZ" sz="2000" b="0" i="0" u="none" strike="noStrike" dirty="0">
                <a:effectLst/>
                <a:latin typeface="+mn-lt"/>
              </a:rPr>
              <a:t>​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36654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5A190B-244C-3949-91BF-21A5D92929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25459B6F-1BD9-7E41-A858-DD49157DF27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842000"/>
          </a:xfrm>
        </p:spPr>
      </p:sp>
      <p:pic>
        <p:nvPicPr>
          <p:cNvPr id="9220" name="Picture 4" descr="frbase4">
            <a:extLst>
              <a:ext uri="{FF2B5EF4-FFF2-40B4-BE49-F238E27FC236}">
                <a16:creationId xmlns:a16="http://schemas.microsoft.com/office/drawing/2014/main" id="{385B81F2-100B-CF47-B32A-9D129BD0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381794"/>
            <a:ext cx="2122488" cy="266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2" name="Picture 16" descr="frbase3">
            <a:extLst>
              <a:ext uri="{FF2B5EF4-FFF2-40B4-BE49-F238E27FC236}">
                <a16:creationId xmlns:a16="http://schemas.microsoft.com/office/drawing/2014/main" id="{FA21937B-F6D5-264C-A172-9C745731D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3" y="1257300"/>
            <a:ext cx="20193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6" name="Picture 20" descr="frbase1">
            <a:extLst>
              <a:ext uri="{FF2B5EF4-FFF2-40B4-BE49-F238E27FC236}">
                <a16:creationId xmlns:a16="http://schemas.microsoft.com/office/drawing/2014/main" id="{D601D2AD-E285-A145-BB8C-EB4185E22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988" y="2132710"/>
            <a:ext cx="2019300" cy="25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8" name="Picture 22" descr="frbase2">
            <a:extLst>
              <a:ext uri="{FF2B5EF4-FFF2-40B4-BE49-F238E27FC236}">
                <a16:creationId xmlns:a16="http://schemas.microsoft.com/office/drawing/2014/main" id="{515D4770-C427-E343-90D2-50E1F44A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676" y="2816203"/>
            <a:ext cx="2019300" cy="2546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0" name="Picture 24" descr="fr">
            <a:extLst>
              <a:ext uri="{FF2B5EF4-FFF2-40B4-BE49-F238E27FC236}">
                <a16:creationId xmlns:a16="http://schemas.microsoft.com/office/drawing/2014/main" id="{421E5272-8E03-F94E-9FCB-8AA55838B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64" y="3384694"/>
            <a:ext cx="2019300" cy="255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F4FB49A-38F1-5946-BBA8-5B8C5E816D70}"/>
              </a:ext>
            </a:extLst>
          </p:cNvPr>
          <p:cNvSpPr txBox="1"/>
          <p:nvPr/>
        </p:nvSpPr>
        <p:spPr>
          <a:xfrm>
            <a:off x="5260182" y="721678"/>
            <a:ext cx="620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Spreading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fracture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lines</a:t>
            </a:r>
            <a:r>
              <a:rPr lang="cs-CZ" sz="2400" b="0" i="0" u="none" strike="noStrike" dirty="0">
                <a:effectLst/>
                <a:latin typeface="Arial" panose="020B0604020202020204" pitchFamily="34" charset="0"/>
              </a:rPr>
              <a:t>​</a:t>
            </a:r>
            <a:endParaRPr lang="cs-CZ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7716BD8-6318-A248-B78A-3EC7D65D5636}"/>
              </a:ext>
            </a:extLst>
          </p:cNvPr>
          <p:cNvSpPr txBox="1"/>
          <p:nvPr/>
        </p:nvSpPr>
        <p:spPr>
          <a:xfrm>
            <a:off x="524379" y="4034187"/>
            <a:ext cx="62079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predilection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+mn-lt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+mn-lt"/>
              </a:rPr>
              <a:t>sites</a:t>
            </a:r>
            <a:endParaRPr lang="cs-CZ" sz="2400" b="0" i="0" u="none" strike="noStrike" dirty="0">
              <a:effectLst/>
              <a:latin typeface="+mn-lt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sphenoid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sinus</a:t>
            </a:r>
            <a:endParaRPr lang="cs-CZ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cribriform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plate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foramina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canals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etc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2800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56355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03290AF-723F-E14E-BB5A-949705B6A8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468CDCE-803F-1F4D-9DFF-843603232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084972-AEB9-5240-90FE-51121E496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02" y="1187448"/>
            <a:ext cx="11361600" cy="1171580"/>
          </a:xfrm>
        </p:spPr>
        <p:txBody>
          <a:bodyPr/>
          <a:lstStyle/>
          <a:p>
            <a:r>
              <a:rPr lang="cs-CZ" dirty="0" err="1"/>
              <a:t>Basilar</a:t>
            </a:r>
            <a:r>
              <a:rPr lang="cs-CZ" dirty="0"/>
              <a:t> </a:t>
            </a:r>
            <a:r>
              <a:rPr lang="cs-CZ" dirty="0" err="1"/>
              <a:t>fractures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691CB41-B503-DE47-8780-F32C688AB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728" y="1773238"/>
            <a:ext cx="11361600" cy="698497"/>
          </a:xfrm>
        </p:spPr>
        <p:txBody>
          <a:bodyPr/>
          <a:lstStyle/>
          <a:p>
            <a:pPr algn="l" rtl="0" fontAlgn="base"/>
            <a:r>
              <a:rPr lang="en-US" b="1" i="0" u="none" strike="noStrike" dirty="0">
                <a:effectLst/>
                <a:latin typeface="+mn-lt"/>
              </a:rPr>
              <a:t>characteristic signs: </a:t>
            </a:r>
            <a:r>
              <a:rPr lang="cs-CZ" b="1" i="0" u="none" strike="noStrike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b="0" i="0" u="none" strike="noStrike" dirty="0">
                <a:effectLst/>
                <a:latin typeface="+mn-lt"/>
              </a:rPr>
              <a:t>- </a:t>
            </a:r>
            <a:r>
              <a:rPr lang="en-US" b="0" i="0" u="none" strike="noStrike" dirty="0">
                <a:effectLst/>
                <a:latin typeface="+mn-lt"/>
              </a:rPr>
              <a:t>blood in the </a:t>
            </a:r>
            <a:r>
              <a:rPr lang="en-US" b="0" i="0" u="sng" strike="noStrike" dirty="0"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sinuses</a:t>
            </a:r>
            <a:r>
              <a:rPr lang="en-US" b="0" i="0" u="none" strike="noStrike" dirty="0">
                <a:effectLst/>
                <a:latin typeface="+mn-lt"/>
              </a:rPr>
              <a:t> </a:t>
            </a:r>
            <a:r>
              <a:rPr lang="cs-CZ" b="0" i="0" u="none" strike="noStrike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b="0" i="0" u="none" strike="noStrike" dirty="0">
                <a:effectLst/>
                <a:latin typeface="+mn-lt"/>
              </a:rPr>
              <a:t>- </a:t>
            </a:r>
            <a:r>
              <a:rPr lang="en-US" b="0" i="0" u="none" strike="noStrike" dirty="0">
                <a:effectLst/>
                <a:latin typeface="+mn-lt"/>
              </a:rPr>
              <a:t>a clear fluid </a:t>
            </a:r>
            <a:r>
              <a:rPr lang="cs-CZ" b="0" i="0" u="none" strike="noStrike" dirty="0">
                <a:effectLst/>
                <a:latin typeface="+mn-lt"/>
              </a:rPr>
              <a:t>-</a:t>
            </a:r>
            <a:r>
              <a:rPr lang="en-US" b="0" i="0" u="none" strike="noStrike" dirty="0">
                <a:effectLst/>
                <a:latin typeface="+mn-lt"/>
              </a:rPr>
              <a:t> </a:t>
            </a:r>
            <a:r>
              <a:rPr lang="en-US" b="0" i="0" u="sng" strike="noStrike" dirty="0"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cerebrospinal fluid</a:t>
            </a:r>
            <a:r>
              <a:rPr lang="en-US" b="0" i="0" u="none" strike="noStrike" dirty="0">
                <a:effectLst/>
                <a:latin typeface="+mn-lt"/>
              </a:rPr>
              <a:t> (CSF) leaking </a:t>
            </a:r>
            <a:r>
              <a:rPr lang="cs-CZ" b="0" i="0" u="none" strike="noStrike" dirty="0">
                <a:effectLst/>
                <a:latin typeface="+mn-lt"/>
              </a:rPr>
              <a:t>  </a:t>
            </a:r>
            <a:r>
              <a:rPr lang="en-US" b="0" i="0" u="none" strike="noStrike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b="0" i="0" u="none" strike="noStrike" dirty="0">
                <a:effectLst/>
                <a:latin typeface="+mn-lt"/>
              </a:rPr>
              <a:t>  </a:t>
            </a:r>
            <a:r>
              <a:rPr lang="en-US" b="0" i="0" u="none" strike="noStrike" dirty="0">
                <a:effectLst/>
                <a:latin typeface="+mn-lt"/>
              </a:rPr>
              <a:t>from the nose (</a:t>
            </a:r>
            <a:r>
              <a:rPr lang="en-US" b="0" i="0" u="sng" strike="noStrike" dirty="0"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rhinorrhea</a:t>
            </a:r>
            <a:r>
              <a:rPr lang="en-US" b="0" i="0" u="none" strike="noStrike" dirty="0">
                <a:effectLst/>
                <a:latin typeface="+mn-lt"/>
              </a:rPr>
              <a:t>) or ears (</a:t>
            </a:r>
            <a:r>
              <a:rPr lang="en-US" b="0" i="0" u="sng" strike="noStrike" dirty="0"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otorrhea</a:t>
            </a:r>
            <a:r>
              <a:rPr lang="en-US" b="0" i="0" u="none" strike="noStrike" dirty="0">
                <a:effectLst/>
                <a:latin typeface="+mn-lt"/>
              </a:rPr>
              <a:t>) - </a:t>
            </a:r>
            <a:r>
              <a:rPr lang="cs-CZ" dirty="0" err="1"/>
              <a:t>tearing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dura</a:t>
            </a:r>
            <a:r>
              <a:rPr lang="cs-CZ" dirty="0"/>
              <a:t> mater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the</a:t>
            </a:r>
            <a:endParaRPr lang="cs-CZ" dirty="0"/>
          </a:p>
          <a:p>
            <a:pPr algn="l" rtl="0" fontAlgn="base"/>
            <a:r>
              <a:rPr lang="cs-CZ" dirty="0"/>
              <a:t>  </a:t>
            </a:r>
            <a:r>
              <a:rPr lang="cs-CZ" dirty="0" err="1"/>
              <a:t>fracture</a:t>
            </a:r>
            <a:r>
              <a:rPr lang="cs-CZ" b="0" i="0" u="none" strike="noStrike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n-US" b="0" i="0" u="none" strike="noStrike" dirty="0">
                <a:effectLst/>
                <a:latin typeface="+mn-lt"/>
              </a:rPr>
              <a:t>- </a:t>
            </a:r>
            <a:r>
              <a:rPr lang="en-US" dirty="0">
                <a:latin typeface="+mn-lt"/>
              </a:rPr>
              <a:t>p</a:t>
            </a:r>
            <a:r>
              <a:rPr lang="en-US" b="0" i="0" u="none" strike="noStrike" dirty="0">
                <a:effectLst/>
                <a:latin typeface="+mn-lt"/>
              </a:rPr>
              <a:t>eriorbital ecchymosis often called '</a:t>
            </a:r>
            <a:r>
              <a:rPr lang="en-US" b="0" i="0" u="sng" strike="noStrike" dirty="0"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raccoon eyes</a:t>
            </a:r>
            <a:r>
              <a:rPr lang="cs-CZ" b="0" i="0" u="none" strike="noStrike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b="0" i="0" u="none" strike="noStrike" dirty="0">
                <a:effectLst/>
                <a:latin typeface="+mn-lt"/>
              </a:rPr>
              <a:t>- </a:t>
            </a:r>
            <a:r>
              <a:rPr lang="en-US" b="0" i="0" u="none" strike="noStrike" dirty="0" err="1">
                <a:effectLst/>
                <a:latin typeface="+mn-lt"/>
              </a:rPr>
              <a:t>retroauricular</a:t>
            </a:r>
            <a:r>
              <a:rPr lang="en-US" b="0" i="0" u="none" strike="noStrike" dirty="0">
                <a:effectLst/>
                <a:latin typeface="+mn-lt"/>
              </a:rPr>
              <a:t> ecchymosis known as </a:t>
            </a:r>
            <a:r>
              <a:rPr lang="en-US" b="0" i="0" u="none" strike="noStrike" dirty="0"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lang="en-US" u="sng" dirty="0">
                <a:latin typeface="+mn-lt"/>
              </a:rPr>
              <a:t>b</a:t>
            </a:r>
            <a:r>
              <a:rPr lang="en-US" b="0" i="0" u="sng" strike="noStrike" dirty="0"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attle's</a:t>
            </a:r>
            <a:r>
              <a:rPr lang="cs-CZ" b="0" i="0" u="sng" strike="noStrike" dirty="0"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b="0" i="0" u="sng" strike="noStrike" dirty="0"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</a:t>
            </a:r>
            <a:r>
              <a:rPr lang="en-US" b="0" i="0" u="none" strike="noStrike" dirty="0">
                <a:effectLst/>
                <a:latin typeface="+mn-lt"/>
              </a:rPr>
              <a:t>„</a:t>
            </a:r>
            <a:r>
              <a:rPr lang="cs-CZ" b="0" i="0" u="none" strike="noStrike" dirty="0"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b="0" i="0" u="none" strike="noStrike" dirty="0">
                <a:effectLst/>
                <a:latin typeface="+mn-lt"/>
              </a:rPr>
              <a:t>- </a:t>
            </a:r>
            <a:r>
              <a:rPr lang="cs-CZ" b="0" i="0" u="none" strike="noStrike" dirty="0" err="1">
                <a:effectLst/>
                <a:latin typeface="+mn-lt"/>
              </a:rPr>
              <a:t>pneumocephalus</a:t>
            </a:r>
            <a:r>
              <a:rPr lang="cs-CZ" b="0" i="0" u="none" strike="noStrike" dirty="0">
                <a:effectLst/>
                <a:latin typeface="+mn-lt"/>
              </a:rPr>
              <a:t> – air </a:t>
            </a:r>
            <a:r>
              <a:rPr lang="cs-CZ" b="0" i="0" u="none" strike="noStrike" dirty="0" err="1">
                <a:effectLst/>
                <a:latin typeface="+mn-lt"/>
              </a:rPr>
              <a:t>bubles</a:t>
            </a:r>
            <a:r>
              <a:rPr lang="cs-CZ" b="0" i="0" u="none" strike="noStrike" dirty="0">
                <a:effectLst/>
                <a:latin typeface="+mn-lt"/>
              </a:rPr>
              <a:t> </a:t>
            </a:r>
            <a:r>
              <a:rPr lang="cs-CZ" b="0" i="0" u="none" strike="noStrike" dirty="0" err="1">
                <a:effectLst/>
                <a:latin typeface="+mn-lt"/>
              </a:rPr>
              <a:t>around</a:t>
            </a:r>
            <a:r>
              <a:rPr lang="cs-CZ" b="0" i="0" u="none" strike="noStrike" dirty="0">
                <a:effectLst/>
                <a:latin typeface="+mn-lt"/>
              </a:rPr>
              <a:t> </a:t>
            </a:r>
            <a:r>
              <a:rPr lang="cs-CZ" b="0" i="0" u="none" strike="noStrike" dirty="0" err="1">
                <a:effectLst/>
                <a:latin typeface="+mn-lt"/>
              </a:rPr>
              <a:t>the</a:t>
            </a:r>
            <a:r>
              <a:rPr lang="cs-CZ" b="0" i="0" u="none" strike="noStrike" dirty="0">
                <a:effectLst/>
                <a:latin typeface="+mn-lt"/>
              </a:rPr>
              <a:t> brain</a:t>
            </a:r>
          </a:p>
          <a:p>
            <a:pPr algn="l" rtl="0" fontAlgn="base"/>
            <a:r>
              <a:rPr lang="cs-CZ" dirty="0">
                <a:solidFill>
                  <a:srgbClr val="FFFFFF"/>
                </a:solidFill>
                <a:latin typeface="+mn-lt"/>
              </a:rPr>
              <a:t>-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i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ntracranial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hemorrhage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epidural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subdural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 and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intracerebral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hematoma</a:t>
            </a:r>
            <a:endParaRPr lang="cs-CZ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-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d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amage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brain, brain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oedema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hypoxy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posttraumatic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epilepsy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 meningitis …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2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 </a:t>
            </a:r>
            <a:endParaRPr lang="cs-CZ" b="0" i="0" u="none" strike="noStrike" dirty="0">
              <a:effectLst/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31573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08D6C0-C235-6649-9479-47BE0E582A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zlom_2">
            <a:extLst>
              <a:ext uri="{FF2B5EF4-FFF2-40B4-BE49-F238E27FC236}">
                <a16:creationId xmlns:a16="http://schemas.microsoft.com/office/drawing/2014/main" id="{F4AC8438-ABCA-FF4E-859D-5A32F3907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494" y="548884"/>
            <a:ext cx="4431206" cy="38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sf_otorrhea_320x320">
            <a:extLst>
              <a:ext uri="{FF2B5EF4-FFF2-40B4-BE49-F238E27FC236}">
                <a16:creationId xmlns:a16="http://schemas.microsoft.com/office/drawing/2014/main" id="{98B657F8-1FBF-D64D-9EFF-3005D88AB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866" y="548884"/>
            <a:ext cx="3919538" cy="39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873B128-2F14-044E-B150-09EF51594A3C}"/>
              </a:ext>
            </a:extLst>
          </p:cNvPr>
          <p:cNvSpPr txBox="1"/>
          <p:nvPr/>
        </p:nvSpPr>
        <p:spPr>
          <a:xfrm>
            <a:off x="1067990" y="4685222"/>
            <a:ext cx="1005601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A 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cerebrospinal fluid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 (CSF) leak can result in 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fluid leaking from the nose</a:t>
            </a:r>
            <a:r>
              <a:rPr lang="en-US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 or </a:t>
            </a:r>
            <a:r>
              <a:rPr lang="en-US" sz="2000" b="0" i="0" u="sng" strike="noStrike" dirty="0">
                <a:solidFill>
                  <a:schemeClr val="bg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</a:t>
            </a:r>
            <a:r>
              <a:rPr lang="cs-CZ" sz="2000" b="0" i="0" u="none" strike="noStrike" dirty="0">
                <a:solidFill>
                  <a:schemeClr val="bg1"/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cs-CZ" sz="2800" b="0" i="0" u="none" strike="noStrike" dirty="0" err="1">
                <a:solidFill>
                  <a:srgbClr val="FFFF00"/>
                </a:solidFill>
                <a:effectLst/>
                <a:latin typeface="+mn-lt"/>
              </a:rPr>
              <a:t>High</a:t>
            </a:r>
            <a:r>
              <a:rPr lang="cs-CZ" sz="2800" b="0" i="0" u="none" strike="noStrike" dirty="0">
                <a:solidFill>
                  <a:srgbClr val="FFFF00"/>
                </a:solidFill>
                <a:effectLst/>
                <a:latin typeface="+mn-lt"/>
              </a:rPr>
              <a:t> risk </a:t>
            </a:r>
            <a:r>
              <a:rPr lang="cs-CZ" sz="2800" b="0" i="0" u="none" strike="noStrike" dirty="0" err="1">
                <a:solidFill>
                  <a:srgbClr val="FFFF00"/>
                </a:solidFill>
                <a:effectLst/>
                <a:latin typeface="+mn-lt"/>
              </a:rPr>
              <a:t>of</a:t>
            </a:r>
            <a:r>
              <a:rPr lang="cs-CZ" sz="2800" b="0" i="0" u="none" strike="noStrike" dirty="0">
                <a:solidFill>
                  <a:srgbClr val="FFFF00"/>
                </a:solidFill>
                <a:effectLst/>
                <a:latin typeface="+mn-lt"/>
              </a:rPr>
              <a:t> </a:t>
            </a:r>
            <a:r>
              <a:rPr lang="cs-CZ" sz="2800" b="0" i="0" u="none" strike="noStrike" dirty="0" err="1">
                <a:solidFill>
                  <a:srgbClr val="FFFF00"/>
                </a:solidFill>
                <a:effectLst/>
                <a:latin typeface="+mn-lt"/>
              </a:rPr>
              <a:t>infection</a:t>
            </a:r>
            <a:r>
              <a:rPr lang="cs-CZ" sz="2800" b="0" i="0" u="none" strike="noStrike" dirty="0">
                <a:solidFill>
                  <a:srgbClr val="FFFF00"/>
                </a:solidFill>
                <a:effectLst/>
                <a:latin typeface="+mn-lt"/>
              </a:rPr>
              <a:t>!</a:t>
            </a:r>
            <a:endParaRPr lang="en-US" sz="2800" b="0" i="0" u="none" strike="noStrike" dirty="0">
              <a:solidFill>
                <a:srgbClr val="FFFF00"/>
              </a:solidFill>
              <a:effectLst/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652FBC-1968-5E4C-A88D-CF9FAE5C9F17}"/>
              </a:ext>
            </a:extLst>
          </p:cNvPr>
          <p:cNvSpPr txBox="1"/>
          <p:nvPr/>
        </p:nvSpPr>
        <p:spPr>
          <a:xfrm>
            <a:off x="4029917" y="3729038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Rhinorrhea</a:t>
            </a:r>
            <a:endParaRPr lang="cs-CZ" sz="2800" dirty="0"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AF76CA3-F9B0-AB46-92A3-D98927478F55}"/>
              </a:ext>
            </a:extLst>
          </p:cNvPr>
          <p:cNvSpPr txBox="1"/>
          <p:nvPr/>
        </p:nvSpPr>
        <p:spPr>
          <a:xfrm>
            <a:off x="9275976" y="3729038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Otorrhea</a:t>
            </a:r>
            <a:r>
              <a:rPr lang="cs-CZ" sz="1800" b="0" i="0" u="none" strike="noStrike" dirty="0">
                <a:effectLst/>
                <a:latin typeface="Arial" panose="020B0604020202020204" pitchFamily="34" charset="0"/>
              </a:rPr>
              <a:t>​</a:t>
            </a:r>
            <a:endParaRPr lang="cs-CZ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0742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C7E611-64B1-234E-8CA6-9867A3D100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75A4B4-0A0F-CE4E-B4A7-2211A6C5F1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D150BA-EB1D-6940-BDED-10B0D8CDC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01" y="1135063"/>
            <a:ext cx="11361600" cy="1171580"/>
          </a:xfrm>
        </p:spPr>
        <p:txBody>
          <a:bodyPr/>
          <a:lstStyle/>
          <a:p>
            <a:r>
              <a:rPr lang="cs-CZ" sz="360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Functional</a:t>
            </a:r>
            <a:r>
              <a:rPr lang="cs-CZ" sz="36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60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structure</a:t>
            </a:r>
            <a:r>
              <a:rPr lang="cs-CZ" sz="36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60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36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60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36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60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360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cs-CZ" sz="360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Facial</a:t>
            </a:r>
            <a:r>
              <a:rPr lang="cs-CZ" sz="360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60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buttresses</a:t>
            </a:r>
            <a:r>
              <a:rPr lang="cs-CZ" sz="360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360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system</a:t>
            </a:r>
            <a:endParaRPr lang="cs-CZ" sz="36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333B7751-5514-6940-972C-CA51076A25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460711"/>
            <a:ext cx="10748100" cy="698497"/>
          </a:xfrm>
        </p:spPr>
        <p:txBody>
          <a:bodyPr/>
          <a:lstStyle/>
          <a:p>
            <a:pPr algn="l" rtl="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thin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fragile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segments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bone are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encased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supported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by more 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rigid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framework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"</a:t>
            </a:r>
            <a:r>
              <a:rPr lang="cs-CZ" sz="18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buttresses</a:t>
            </a:r>
            <a:r>
              <a:rPr lang="cs-CZ" sz="18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" 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</a:pP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midface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anchored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cranium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through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framework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 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</a:pP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formed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by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thickened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parts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frontal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maxillary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zygomatic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sphenoid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bones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and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their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attachments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to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another</a:t>
            </a:r>
            <a:endParaRPr lang="cs-CZ" sz="18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buttresses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support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against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force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mastication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,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which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sends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force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from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mandible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all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way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through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maxilla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to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skullbase</a:t>
            </a:r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and </a:t>
            </a:r>
            <a:r>
              <a:rPr lang="cs-CZ" sz="1800" dirty="0" err="1">
                <a:solidFill>
                  <a:srgbClr val="FFFFFF"/>
                </a:solidFill>
                <a:latin typeface="Arial" panose="020B0604020202020204" pitchFamily="34" charset="0"/>
              </a:rPr>
              <a:t>calvaria</a:t>
            </a:r>
            <a:endParaRPr lang="cs-CZ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</a:pPr>
            <a:endParaRPr lang="cs-CZ" sz="18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dirty="0"/>
              <a:t> </a:t>
            </a:r>
            <a:r>
              <a:rPr lang="cs-CZ" sz="1800" dirty="0" err="1"/>
              <a:t>vertical</a:t>
            </a:r>
            <a:r>
              <a:rPr lang="cs-CZ" sz="1800" dirty="0"/>
              <a:t> </a:t>
            </a:r>
            <a:r>
              <a:rPr lang="cs-CZ" sz="1800" dirty="0" err="1"/>
              <a:t>x</a:t>
            </a:r>
            <a:r>
              <a:rPr lang="cs-CZ" sz="1800" dirty="0"/>
              <a:t> </a:t>
            </a:r>
            <a:r>
              <a:rPr lang="cs-CZ" sz="1800" dirty="0" err="1"/>
              <a:t>horizontal</a:t>
            </a:r>
            <a:r>
              <a:rPr lang="cs-CZ" sz="1800" dirty="0"/>
              <a:t> </a:t>
            </a:r>
            <a:r>
              <a:rPr lang="cs-CZ" sz="1800" dirty="0" err="1"/>
              <a:t>buttresses</a:t>
            </a:r>
            <a:endParaRPr lang="cs-CZ" sz="1800" dirty="0"/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9847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624568F-B56D-5B45-8411-739270AF87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76961A4-18C9-A745-BE36-DF9F62E45384}"/>
              </a:ext>
            </a:extLst>
          </p:cNvPr>
          <p:cNvSpPr txBox="1"/>
          <p:nvPr/>
        </p:nvSpPr>
        <p:spPr>
          <a:xfrm>
            <a:off x="479425" y="4386262"/>
            <a:ext cx="116395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US" sz="2000" b="1" i="0" u="none" strike="noStrike" dirty="0">
                <a:solidFill>
                  <a:srgbClr val="FFFFFF"/>
                </a:solidFill>
                <a:effectLst/>
                <a:latin typeface="+mn-lt"/>
              </a:rPr>
              <a:t>Battle's sign</a:t>
            </a:r>
            <a:r>
              <a:rPr lang="en-US" sz="2000" b="0" i="0" u="none" strike="noStrike" dirty="0">
                <a:solidFill>
                  <a:srgbClr val="FFFFFF"/>
                </a:solidFill>
                <a:effectLst/>
                <a:latin typeface="+mn-lt"/>
              </a:rPr>
              <a:t>, 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also known as </a:t>
            </a:r>
            <a:r>
              <a:rPr lang="en-US" sz="20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mastoid ecchymosis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, is an indication of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fracture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 of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 cranial fossa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 of the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skull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. These fractures may be associated with underlying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brain trauma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. </a:t>
            </a:r>
            <a:r>
              <a:rPr lang="cs-CZ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​</a:t>
            </a:r>
          </a:p>
          <a:p>
            <a:pPr algn="l" rtl="0" fontAlgn="base"/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Battle's sign consists of bruising over the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mastoid process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 as a result of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extravasation</a:t>
            </a:r>
            <a:r>
              <a:rPr lang="en-US" sz="20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 of blood along the path of the </a:t>
            </a:r>
            <a:r>
              <a:rPr lang="en-US" sz="20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posterior auricular artery</a:t>
            </a:r>
            <a:endParaRPr lang="cs-CZ" sz="2000" b="0" i="0" u="none" strike="noStrike" dirty="0"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pic>
        <p:nvPicPr>
          <p:cNvPr id="11266" name="Picture 2" descr="Battle%27_sign2">
            <a:extLst>
              <a:ext uri="{FF2B5EF4-FFF2-40B4-BE49-F238E27FC236}">
                <a16:creationId xmlns:a16="http://schemas.microsoft.com/office/drawing/2014/main" id="{00F33FAB-56A4-4245-87EB-D4521A508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857" y="347770"/>
            <a:ext cx="6045201" cy="387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BC27ACD-3D33-114A-8C76-47D8E44DCF4F}"/>
              </a:ext>
            </a:extLst>
          </p:cNvPr>
          <p:cNvSpPr txBox="1"/>
          <p:nvPr/>
        </p:nvSpPr>
        <p:spPr>
          <a:xfrm>
            <a:off x="7036593" y="569267"/>
            <a:ext cx="6100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Battle´s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sign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85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7646564-C9B0-D140-8CB0-1685EB376D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CC52A44-44BD-7E45-A106-283F07B93570}"/>
              </a:ext>
            </a:extLst>
          </p:cNvPr>
          <p:cNvSpPr txBox="1"/>
          <p:nvPr/>
        </p:nvSpPr>
        <p:spPr>
          <a:xfrm>
            <a:off x="679450" y="945068"/>
            <a:ext cx="62079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Raccoon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eyes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– 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periorbital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ecchymosis</a:t>
            </a:r>
            <a:r>
              <a:rPr lang="cs-CZ" sz="2400" b="0" i="0" u="none" strike="noStrike" dirty="0">
                <a:effectLst/>
                <a:latin typeface="Arial" panose="020B0604020202020204" pitchFamily="34" charset="0"/>
              </a:rPr>
              <a:t>​</a:t>
            </a:r>
            <a:endParaRPr lang="cs-CZ" dirty="0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57B95918-E4EA-B940-BC6D-84F271E87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958073"/>
            <a:ext cx="53213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rýlový hematom">
            <a:extLst>
              <a:ext uri="{FF2B5EF4-FFF2-40B4-BE49-F238E27FC236}">
                <a16:creationId xmlns:a16="http://schemas.microsoft.com/office/drawing/2014/main" id="{E86AD1BA-0046-D546-AB30-9C705CE0A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37" y="2353211"/>
            <a:ext cx="4936824" cy="274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D960DC8-4F9F-F745-8842-2C3BDE720C2A}"/>
              </a:ext>
            </a:extLst>
          </p:cNvPr>
          <p:cNvSpPr txBox="1"/>
          <p:nvPr/>
        </p:nvSpPr>
        <p:spPr>
          <a:xfrm>
            <a:off x="6642100" y="1450072"/>
            <a:ext cx="4663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2800" dirty="0" err="1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FB09B28-340C-1244-B19B-4C13D507DC85}"/>
              </a:ext>
            </a:extLst>
          </p:cNvPr>
          <p:cNvSpPr txBox="1"/>
          <p:nvPr/>
        </p:nvSpPr>
        <p:spPr>
          <a:xfrm>
            <a:off x="1014413" y="4598060"/>
            <a:ext cx="484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They are most often associated with fractures of the </a:t>
            </a:r>
            <a:r>
              <a:rPr lang="en-US" sz="1800" b="0" i="0" u="sng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anterior cranial fossa</a:t>
            </a:r>
            <a:r>
              <a:rPr lang="en-US" sz="1800" b="0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2800" dirty="0" err="1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39417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6D927D-1C37-9346-BF09-6C5C0D03B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D3E6C3A5-B5FE-5446-A29B-DB9832B74ECE}"/>
              </a:ext>
            </a:extLst>
          </p:cNvPr>
          <p:cNvSpPr txBox="1"/>
          <p:nvPr/>
        </p:nvSpPr>
        <p:spPr>
          <a:xfrm>
            <a:off x="370165" y="2199950"/>
            <a:ext cx="87854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I.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Olfactory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n.) 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smell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anosomia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)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II.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Optic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n.) 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vision,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abnormal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pupillary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reflex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III. (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Oculomotor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n.) -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loss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accommodation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lateral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strabism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VI. (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Abducens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n.) 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medial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strabism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​, double vision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VII. (</a:t>
            </a:r>
            <a:r>
              <a:rPr lang="cs-CZ" sz="24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Facial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n.) 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-</a:t>
            </a:r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paralysis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facial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mimic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dirty="0" err="1">
                <a:solidFill>
                  <a:srgbClr val="FFFFFF"/>
                </a:solidFill>
                <a:latin typeface="Arial" panose="020B0604020202020204" pitchFamily="34" charset="0"/>
              </a:rPr>
              <a:t>muscles</a:t>
            </a:r>
            <a:r>
              <a:rPr lang="cs-CZ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VIII. (Auditory n.)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-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hearing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loss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6709A2C4-20FD-BD41-99FA-EC6B919348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954" y="1484313"/>
            <a:ext cx="2946620" cy="35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B5AB4D7-FE25-154F-81E0-8B4A41D1A404}"/>
              </a:ext>
            </a:extLst>
          </p:cNvPr>
          <p:cNvSpPr txBox="1"/>
          <p:nvPr/>
        </p:nvSpPr>
        <p:spPr>
          <a:xfrm>
            <a:off x="985837" y="965993"/>
            <a:ext cx="4570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600" b="1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Cranial</a:t>
            </a:r>
            <a:r>
              <a:rPr lang="cs-CZ" sz="36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 nerve </a:t>
            </a:r>
            <a:r>
              <a:rPr lang="cs-CZ" sz="3600" b="1" i="0" u="none" strike="noStrike" dirty="0" err="1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lesion</a:t>
            </a:r>
            <a:r>
              <a:rPr lang="cs-CZ" sz="3600" b="1" i="0" u="none" strike="noStrike" dirty="0">
                <a:solidFill>
                  <a:schemeClr val="bg1">
                    <a:lumMod val="95000"/>
                  </a:schemeClr>
                </a:solidFill>
                <a:effectLst/>
                <a:latin typeface="Arial" panose="020B0604020202020204" pitchFamily="34" charset="0"/>
              </a:rPr>
              <a:t>​</a:t>
            </a:r>
            <a:endParaRPr lang="cs-CZ" sz="36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9298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87F65B-5980-8447-85C5-45FEE112AC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C916171-90D1-0F41-A4FF-6F914F69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8873"/>
            <a:ext cx="4706938" cy="49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FE254D5-0BB3-4540-86ED-597E043C3DA6}"/>
              </a:ext>
            </a:extLst>
          </p:cNvPr>
          <p:cNvSpPr txBox="1"/>
          <p:nvPr/>
        </p:nvSpPr>
        <p:spPr>
          <a:xfrm>
            <a:off x="720000" y="2689254"/>
            <a:ext cx="537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presence of intracranial air</a:t>
            </a:r>
            <a:r>
              <a:rPr lang="cs-CZ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</a:rPr>
              <a:t>m</a:t>
            </a:r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ost often occurs </a:t>
            </a:r>
          </a:p>
          <a:p>
            <a:pPr algn="l" rtl="0" fontAlgn="base"/>
            <a:r>
              <a:rPr lang="en-US" sz="2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 following </a:t>
            </a:r>
            <a:r>
              <a:rPr lang="en-US" sz="24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trauma or surgery</a:t>
            </a: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headache (forehead area)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air is spontaneously absorbed in a few days </a:t>
            </a:r>
            <a:endParaRPr lang="cs-CZ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A08A3F8-6CAE-2442-B9A7-534C0EB91EA3}"/>
              </a:ext>
            </a:extLst>
          </p:cNvPr>
          <p:cNvSpPr txBox="1"/>
          <p:nvPr/>
        </p:nvSpPr>
        <p:spPr>
          <a:xfrm>
            <a:off x="1281144" y="1215152"/>
            <a:ext cx="3161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chemeClr val="bg1">
                    <a:lumMod val="95000"/>
                  </a:schemeClr>
                </a:solidFill>
                <a:latin typeface="+mn-lt"/>
              </a:rPr>
              <a:t>Pneumocephalus</a:t>
            </a:r>
            <a:endParaRPr lang="cs-CZ" sz="2800" b="1" dirty="0">
              <a:solidFill>
                <a:schemeClr val="bg1">
                  <a:lumMod val="9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26352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533211-9473-CE4A-83BC-CCA44A896F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CE2F92-3D2E-794D-9636-8FC85BCC13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214A989-B9C1-184B-8E70-6F4D57A8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552" y="1187448"/>
            <a:ext cx="11361600" cy="1171580"/>
          </a:xfrm>
        </p:spPr>
        <p:txBody>
          <a:bodyPr/>
          <a:lstStyle/>
          <a:p>
            <a:r>
              <a:rPr lang="cs-CZ" dirty="0" err="1"/>
              <a:t>Epidural</a:t>
            </a:r>
            <a:r>
              <a:rPr lang="cs-CZ" dirty="0"/>
              <a:t> </a:t>
            </a:r>
            <a:r>
              <a:rPr lang="cs-CZ" dirty="0" err="1"/>
              <a:t>hemorrhage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8B128B3-B85F-EB45-A8A1-D0D2A5DC5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49" y="2359028"/>
            <a:ext cx="7960551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cause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sz="2000" dirty="0" err="1">
                <a:solidFill>
                  <a:srgbClr val="FFFFFF"/>
                </a:solidFill>
                <a:latin typeface="Arial" panose="020B0604020202020204" pitchFamily="34" charset="0"/>
              </a:rPr>
              <a:t>fracture</a:t>
            </a:r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temporal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bone and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bleeding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middle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meningeal</a:t>
            </a:r>
            <a:r>
              <a:rPr lang="cs-CZ" sz="2000" b="1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1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artery</a:t>
            </a:r>
            <a:endParaRPr lang="cs-CZ" sz="2000" b="1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Between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inner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table and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dura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matter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/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temporal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bone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thinnest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part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l" rtl="0" fontAlgn="base"/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   -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fractures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are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common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Epidural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hematomas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appear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convex</a:t>
            </a:r>
            <a:r>
              <a:rPr lang="cs-CZ" sz="20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 </a:t>
            </a:r>
            <a:r>
              <a:rPr lang="cs-CZ" sz="20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shape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endParaRPr lang="cs-CZ" sz="20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/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cs-CZ" sz="20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endParaRPr lang="cs-CZ" sz="20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77FBF7A5-C7F4-0F41-A41A-6A1B13BDD65E}"/>
              </a:ext>
            </a:extLst>
          </p:cNvPr>
          <p:cNvSpPr txBox="1"/>
          <p:nvPr/>
        </p:nvSpPr>
        <p:spPr>
          <a:xfrm>
            <a:off x="6858000" y="7486650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94F04BC1-DF5A-704C-947C-CA64D4BAB70C}"/>
              </a:ext>
            </a:extLst>
          </p:cNvPr>
          <p:cNvSpPr txBox="1"/>
          <p:nvPr/>
        </p:nvSpPr>
        <p:spPr>
          <a:xfrm>
            <a:off x="11087100" y="671513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cs-CZ" sz="2800" dirty="0" err="1">
              <a:latin typeface="+mn-lt"/>
            </a:endParaRP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8DC30074-B857-E249-A260-BF5C7D3326B4}"/>
              </a:ext>
            </a:extLst>
          </p:cNvPr>
          <p:cNvSpPr txBox="1"/>
          <p:nvPr/>
        </p:nvSpPr>
        <p:spPr>
          <a:xfrm>
            <a:off x="3325416" y="3776812"/>
            <a:ext cx="66508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cs-CZ" dirty="0"/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EF4A845E-0A33-DB4A-B6DA-4DCB536A8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923" y="306262"/>
            <a:ext cx="2813050" cy="3701382"/>
          </a:xfrm>
          <a:prstGeom prst="rect">
            <a:avLst/>
          </a:prstGeom>
        </p:spPr>
      </p:pic>
      <p:graphicFrame>
        <p:nvGraphicFramePr>
          <p:cNvPr id="44" name="Object 8">
            <a:extLst>
              <a:ext uri="{FF2B5EF4-FFF2-40B4-BE49-F238E27FC236}">
                <a16:creationId xmlns:a16="http://schemas.microsoft.com/office/drawing/2014/main" id="{F1905D39-FA3A-874F-A15B-1221D23E3E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109259"/>
              </p:ext>
            </p:extLst>
          </p:nvPr>
        </p:nvGraphicFramePr>
        <p:xfrm>
          <a:off x="7812701" y="3240214"/>
          <a:ext cx="2756894" cy="3182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Rastrový obrázek" r:id="rId4" imgW="4191585" imgH="4839375" progId="Paint.Picture">
                  <p:embed/>
                </p:oleObj>
              </mc:Choice>
              <mc:Fallback>
                <p:oleObj name="Rastrový obrázek" r:id="rId4" imgW="4191585" imgH="4839375" progId="Paint.Picture">
                  <p:embed/>
                  <p:pic>
                    <p:nvPicPr>
                      <p:cNvPr id="45059" name="Object 8">
                        <a:extLst>
                          <a:ext uri="{FF2B5EF4-FFF2-40B4-BE49-F238E27FC236}">
                            <a16:creationId xmlns:a16="http://schemas.microsoft.com/office/drawing/2014/main" id="{EE198AB4-4CB8-D17A-88F1-226260264E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2701" y="3240214"/>
                        <a:ext cx="2756894" cy="31823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3428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3A6F47-2D3B-DB4B-ACB3-EE263D958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97A21BE-CB19-044C-B21D-02D0302BFF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9D550A-48C9-C249-933A-497FB240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677" y="1187448"/>
            <a:ext cx="11361600" cy="1171580"/>
          </a:xfrm>
        </p:spPr>
        <p:txBody>
          <a:bodyPr/>
          <a:lstStyle/>
          <a:p>
            <a:r>
              <a:rPr lang="cs-CZ" dirty="0" err="1"/>
              <a:t>Subdural</a:t>
            </a:r>
            <a:r>
              <a:rPr lang="cs-CZ" dirty="0"/>
              <a:t> </a:t>
            </a:r>
            <a:r>
              <a:rPr lang="cs-CZ" dirty="0" err="1"/>
              <a:t>hemorrhage</a:t>
            </a:r>
            <a:r>
              <a:rPr lang="cs-CZ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B2EA6BF-7BA1-4040-91B8-66BA647489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1887552"/>
            <a:ext cx="5680800" cy="698497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u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sually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results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from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tears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small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veins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that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bridge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gap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between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dura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cortical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surface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brain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anose="020B0604020202020204" pitchFamily="34" charset="0"/>
              </a:rPr>
              <a:t> </a:t>
            </a:r>
          </a:p>
          <a:p>
            <a:pPr marL="342900" indent="-342900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collection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blood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b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etween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dura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matter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and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arachnoid</a:t>
            </a:r>
            <a:endParaRPr lang="cs-CZ" alt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life-threatening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condition</a:t>
            </a:r>
            <a:endParaRPr lang="cs-CZ" alt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subdural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hematomas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are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classically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crescent-shaped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on CT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scan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,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with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a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concave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surface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away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from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cs-CZ" altLang="cs-CZ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cs-CZ" altLang="cs-CZ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skull</a:t>
            </a:r>
            <a:endParaRPr lang="cs-CZ" alt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90000"/>
              </a:lnSpc>
              <a:buClr>
                <a:srgbClr val="FFFF00"/>
              </a:buClr>
              <a:buFont typeface="Arial" panose="020B0604020202020204" pitchFamily="34" charset="0"/>
              <a:buChar char="•"/>
              <a:defRPr/>
            </a:pPr>
            <a:endParaRPr lang="cs-CZ" altLang="cs-CZ" sz="2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cs-CZ" dirty="0"/>
          </a:p>
        </p:txBody>
      </p:sp>
      <p:graphicFrame>
        <p:nvGraphicFramePr>
          <p:cNvPr id="6" name="Object 7">
            <a:extLst>
              <a:ext uri="{FF2B5EF4-FFF2-40B4-BE49-F238E27FC236}">
                <a16:creationId xmlns:a16="http://schemas.microsoft.com/office/drawing/2014/main" id="{38325CD1-7908-6540-881A-44A821E8FF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12625"/>
              </p:ext>
            </p:extLst>
          </p:nvPr>
        </p:nvGraphicFramePr>
        <p:xfrm>
          <a:off x="6565901" y="2359028"/>
          <a:ext cx="2563812" cy="276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7" name="Rastrový obrázek" r:id="rId3" imgW="2905531" imgH="3095238" progId="Paint.Picture">
                  <p:embed/>
                </p:oleObj>
              </mc:Choice>
              <mc:Fallback>
                <p:oleObj name="Rastrový obrázek" r:id="rId3" imgW="2905531" imgH="3095238" progId="Paint.Picture">
                  <p:embed/>
                  <p:pic>
                    <p:nvPicPr>
                      <p:cNvPr id="46084" name="Object 7">
                        <a:extLst>
                          <a:ext uri="{FF2B5EF4-FFF2-40B4-BE49-F238E27FC236}">
                            <a16:creationId xmlns:a16="http://schemas.microsoft.com/office/drawing/2014/main" id="{D2A85044-565B-C821-4E3D-F7093CD663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9003" t="7666" r="9003" b="9225"/>
                      <a:stretch>
                        <a:fillRect/>
                      </a:stretch>
                    </p:blipFill>
                    <p:spPr bwMode="auto">
                      <a:xfrm>
                        <a:off x="6565901" y="2359028"/>
                        <a:ext cx="2563812" cy="276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>
            <a:extLst>
              <a:ext uri="{FF2B5EF4-FFF2-40B4-BE49-F238E27FC236}">
                <a16:creationId xmlns:a16="http://schemas.microsoft.com/office/drawing/2014/main" id="{5E01997E-FEAA-AA48-AE3F-14773C0125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288652"/>
              </p:ext>
            </p:extLst>
          </p:nvPr>
        </p:nvGraphicFramePr>
        <p:xfrm>
          <a:off x="9374259" y="2359028"/>
          <a:ext cx="2402541" cy="2769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8" name="Rastrový obrázek" r:id="rId5" imgW="4753639" imgH="6058746" progId="Paint.Picture">
                  <p:embed/>
                </p:oleObj>
              </mc:Choice>
              <mc:Fallback>
                <p:oleObj name="Rastrový obrázek" r:id="rId5" imgW="4753639" imgH="6058746" progId="Paint.Picture">
                  <p:embed/>
                  <p:pic>
                    <p:nvPicPr>
                      <p:cNvPr id="46085" name="Object 9">
                        <a:extLst>
                          <a:ext uri="{FF2B5EF4-FFF2-40B4-BE49-F238E27FC236}">
                            <a16:creationId xmlns:a16="http://schemas.microsoft.com/office/drawing/2014/main" id="{5CBE8AE5-24E6-B5BA-D390-3403053E01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4259" y="2359028"/>
                        <a:ext cx="2402541" cy="2769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2587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9EAF0E-E80B-8C47-9381-9E32C13EC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04B7D75-60DE-C143-A2BA-F3A4E707B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F2C2B91-4382-474D-8852-6BC88FE12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527" y="1187448"/>
            <a:ext cx="11361600" cy="1171580"/>
          </a:xfrm>
        </p:spPr>
        <p:txBody>
          <a:bodyPr/>
          <a:lstStyle/>
          <a:p>
            <a:r>
              <a:rPr lang="cs-CZ" dirty="0" err="1"/>
              <a:t>Intracerebral</a:t>
            </a:r>
            <a:r>
              <a:rPr lang="cs-CZ" dirty="0"/>
              <a:t> </a:t>
            </a:r>
            <a:r>
              <a:rPr lang="cs-CZ" dirty="0" err="1"/>
              <a:t>hemorrhage</a:t>
            </a:r>
            <a:r>
              <a:rPr lang="cs-CZ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8459F4D-0110-1945-B86A-5B2FD59EB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2845718"/>
            <a:ext cx="5633200" cy="698497"/>
          </a:xfrm>
        </p:spPr>
        <p:txBody>
          <a:bodyPr/>
          <a:lstStyle/>
          <a:p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Traumatic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intracerebral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hemorrhage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usually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due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to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extension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hemorrhage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from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surface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contusions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deep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into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substance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brain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- not </a:t>
            </a:r>
            <a:r>
              <a:rPr 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frequent</a:t>
            </a:r>
            <a:endParaRPr lang="cs-CZ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F9A3C1F4-8A3C-2F43-8151-6F76B239F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4" t="6313" r="5148" b="6895"/>
          <a:stretch>
            <a:fillRect/>
          </a:stretch>
        </p:blipFill>
        <p:spPr bwMode="auto">
          <a:xfrm>
            <a:off x="7105650" y="2198916"/>
            <a:ext cx="3681412" cy="389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2333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EF8DDD-4E6D-F74A-B695-F2BAA1F43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0D9EE1A-7BC3-1844-81E3-49A0492B1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721499"/>
            <a:ext cx="4078287" cy="486491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7">
            <a:extLst>
              <a:ext uri="{FF2B5EF4-FFF2-40B4-BE49-F238E27FC236}">
                <a16:creationId xmlns:a16="http://schemas.microsoft.com/office/drawing/2014/main" id="{FE796CF1-1828-CC4F-BC0A-F98900DEFABB}"/>
              </a:ext>
            </a:extLst>
          </p:cNvPr>
          <p:cNvSpPr>
            <a:spLocks noGrp="1" noChangeShapeType="1"/>
          </p:cNvSpPr>
          <p:nvPr>
            <p:ph type="pic" sz="quarter" idx="12"/>
          </p:nvPr>
        </p:nvSpPr>
        <p:spPr bwMode="auto">
          <a:xfrm flipV="1">
            <a:off x="2774950" y="2843213"/>
            <a:ext cx="3524250" cy="42863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6" name="Line 6">
            <a:extLst>
              <a:ext uri="{FF2B5EF4-FFF2-40B4-BE49-F238E27FC236}">
                <a16:creationId xmlns:a16="http://schemas.microsoft.com/office/drawing/2014/main" id="{050AA121-0AD7-B14E-9A19-BBA5C5213E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4287" y="4019301"/>
            <a:ext cx="3744913" cy="2889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D5B7FEA-6840-454B-AFF2-3792C1B3B697}"/>
              </a:ext>
            </a:extLst>
          </p:cNvPr>
          <p:cNvSpPr txBox="1"/>
          <p:nvPr/>
        </p:nvSpPr>
        <p:spPr>
          <a:xfrm>
            <a:off x="6543675" y="2967335"/>
            <a:ext cx="6172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Upper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midfacial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fractures</a:t>
            </a:r>
            <a:endParaRPr lang="cs-CZ" altLang="cs-CZ" sz="2400" b="1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B29177D-2A09-6244-B1D9-0752DB92FEE0}"/>
              </a:ext>
            </a:extLst>
          </p:cNvPr>
          <p:cNvSpPr txBox="1"/>
          <p:nvPr/>
        </p:nvSpPr>
        <p:spPr>
          <a:xfrm>
            <a:off x="6516686" y="4077393"/>
            <a:ext cx="64293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Lower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midfacial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fractures</a:t>
            </a:r>
            <a:endParaRPr lang="cs-CZ" altLang="cs-CZ" sz="2400" b="1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35EB79-E9E7-7643-AFAE-E42A99BC407A}"/>
              </a:ext>
            </a:extLst>
          </p:cNvPr>
          <p:cNvSpPr txBox="1"/>
          <p:nvPr/>
        </p:nvSpPr>
        <p:spPr>
          <a:xfrm>
            <a:off x="6900863" y="842675"/>
            <a:ext cx="4397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3200" b="1" dirty="0" err="1">
                <a:solidFill>
                  <a:schemeClr val="bg1"/>
                </a:solidFill>
                <a:latin typeface="+mn-lt"/>
              </a:rPr>
              <a:t>Craniofacial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200" b="1" dirty="0" err="1">
                <a:solidFill>
                  <a:schemeClr val="bg1"/>
                </a:solidFill>
                <a:latin typeface="+mn-lt"/>
              </a:rPr>
              <a:t>fractures</a:t>
            </a:r>
            <a:endParaRPr lang="cs-CZ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9723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B723F9A-D516-8C40-82C8-A1D076D45C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FC2417-82BB-9244-BDF0-A0BB8C33B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8754EBC-E842-254F-A896-A5CEC98C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00" y="2163438"/>
            <a:ext cx="11361600" cy="698497"/>
          </a:xfrm>
        </p:spPr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Fort</a:t>
            </a:r>
            <a:r>
              <a:rPr lang="cs-CZ" dirty="0"/>
              <a:t> </a:t>
            </a:r>
            <a:r>
              <a:rPr lang="cs-CZ" dirty="0" err="1"/>
              <a:t>fractures</a:t>
            </a:r>
            <a:r>
              <a:rPr lang="cs-CZ" dirty="0"/>
              <a:t> are </a:t>
            </a:r>
            <a:r>
              <a:rPr lang="cs-CZ" dirty="0" err="1"/>
              <a:t>fractures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midface</a:t>
            </a:r>
            <a:r>
              <a:rPr lang="cs-CZ" dirty="0"/>
              <a:t>,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involve</a:t>
            </a:r>
            <a:r>
              <a:rPr lang="cs-CZ" dirty="0"/>
              <a:t> </a:t>
            </a:r>
            <a:r>
              <a:rPr lang="cs-CZ" dirty="0" err="1"/>
              <a:t>separation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portion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midface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skull</a:t>
            </a:r>
            <a:r>
              <a:rPr lang="cs-CZ" dirty="0"/>
              <a:t> base</a:t>
            </a:r>
          </a:p>
          <a:p>
            <a:endParaRPr lang="cs-CZ" dirty="0"/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commonly</a:t>
            </a:r>
            <a:r>
              <a:rPr lang="cs-CZ" dirty="0"/>
              <a:t>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classification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as </a:t>
            </a:r>
            <a:r>
              <a:rPr lang="cs-CZ" dirty="0" err="1"/>
              <a:t>follows</a:t>
            </a:r>
            <a:r>
              <a:rPr lang="cs-CZ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Fort</a:t>
            </a:r>
            <a:r>
              <a:rPr lang="cs-CZ" dirty="0"/>
              <a:t>  type 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Fort</a:t>
            </a:r>
            <a:r>
              <a:rPr lang="cs-CZ" dirty="0"/>
              <a:t>  type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Fort</a:t>
            </a:r>
            <a:r>
              <a:rPr lang="cs-CZ" dirty="0"/>
              <a:t>  type III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1C458AA-635F-5D41-B6B0-A0732FA813D3}"/>
              </a:ext>
            </a:extLst>
          </p:cNvPr>
          <p:cNvSpPr txBox="1"/>
          <p:nvPr/>
        </p:nvSpPr>
        <p:spPr>
          <a:xfrm>
            <a:off x="2078830" y="1376635"/>
            <a:ext cx="104941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dirty="0" err="1">
                <a:solidFill>
                  <a:schemeClr val="bg1"/>
                </a:solidFill>
                <a:latin typeface="+mn-lt"/>
              </a:rPr>
              <a:t>Le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200" b="1" dirty="0" err="1">
                <a:solidFill>
                  <a:schemeClr val="bg1"/>
                </a:solidFill>
                <a:latin typeface="+mn-lt"/>
              </a:rPr>
              <a:t>Fort</a:t>
            </a:r>
            <a:r>
              <a:rPr lang="cs-CZ" sz="3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200" b="1" dirty="0" err="1">
                <a:solidFill>
                  <a:schemeClr val="bg1"/>
                </a:solidFill>
                <a:latin typeface="+mn-lt"/>
              </a:rPr>
              <a:t>fractures</a:t>
            </a:r>
            <a:endParaRPr lang="cs-CZ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5889CDC6-C127-0B45-B995-326C255E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000" y="2600325"/>
            <a:ext cx="39116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79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9BB0DD9-4519-1543-9AC3-256B791161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EDD712-1C2F-7B42-831F-C9251BADBF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7C0462-67F7-4041-8B5D-EF99F2FD6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152" y="765175"/>
            <a:ext cx="11361600" cy="1171580"/>
          </a:xfrm>
        </p:spPr>
        <p:txBody>
          <a:bodyPr/>
          <a:lstStyle/>
          <a:p>
            <a:r>
              <a:rPr lang="cs-CZ" alt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Lower</a:t>
            </a:r>
            <a:r>
              <a:rPr lang="cs-CZ" alt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midfacial</a:t>
            </a:r>
            <a:r>
              <a:rPr lang="cs-CZ" altLang="cs-CZ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</a:t>
            </a:r>
            <a:br>
              <a:rPr lang="cs-CZ" sz="3600" dirty="0"/>
            </a:br>
            <a:r>
              <a:rPr lang="cs-CZ" sz="3600" dirty="0" err="1"/>
              <a:t>Le</a:t>
            </a:r>
            <a:r>
              <a:rPr lang="cs-CZ" sz="3600" dirty="0"/>
              <a:t> </a:t>
            </a:r>
            <a:r>
              <a:rPr lang="cs-CZ" sz="3600" dirty="0" err="1"/>
              <a:t>Fort</a:t>
            </a:r>
            <a:r>
              <a:rPr lang="cs-CZ" sz="3600" dirty="0"/>
              <a:t> type I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or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low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horizontal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fractures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  </a:t>
            </a:r>
            <a:endParaRPr lang="cs-CZ" sz="3600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643177D-F17A-7640-A311-2181F46A1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2401902"/>
            <a:ext cx="5995125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horizontal</a:t>
            </a:r>
            <a:r>
              <a:rPr lang="cs-CZ" dirty="0"/>
              <a:t> </a:t>
            </a:r>
            <a:r>
              <a:rPr lang="cs-CZ" dirty="0" err="1"/>
              <a:t>maxillary</a:t>
            </a:r>
            <a:r>
              <a:rPr lang="cs-CZ" dirty="0"/>
              <a:t> </a:t>
            </a:r>
            <a:r>
              <a:rPr lang="cs-CZ" dirty="0" err="1"/>
              <a:t>fracture</a:t>
            </a:r>
            <a:r>
              <a:rPr lang="cs-CZ" dirty="0"/>
              <a:t>, </a:t>
            </a:r>
            <a:r>
              <a:rPr lang="cs-CZ" dirty="0" err="1"/>
              <a:t>separating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teeth</a:t>
            </a:r>
            <a:r>
              <a:rPr lang="cs-CZ" dirty="0"/>
              <a:t> 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upper</a:t>
            </a:r>
            <a:r>
              <a:rPr lang="cs-CZ" dirty="0"/>
              <a:t> face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fracture</a:t>
            </a:r>
            <a:r>
              <a:rPr lang="cs-CZ" dirty="0"/>
              <a:t> line </a:t>
            </a:r>
            <a:r>
              <a:rPr lang="cs-CZ" dirty="0" err="1"/>
              <a:t>passes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ridge</a:t>
            </a:r>
            <a:r>
              <a:rPr lang="cs-CZ" dirty="0"/>
              <a:t>, </a:t>
            </a:r>
            <a:r>
              <a:rPr lang="cs-CZ" dirty="0" err="1"/>
              <a:t>lateral</a:t>
            </a:r>
            <a:r>
              <a:rPr lang="cs-CZ" dirty="0"/>
              <a:t> nose and </a:t>
            </a:r>
            <a:r>
              <a:rPr lang="cs-CZ" dirty="0" err="1"/>
              <a:t>inferior</a:t>
            </a:r>
            <a:r>
              <a:rPr lang="cs-CZ" dirty="0"/>
              <a:t> </a:t>
            </a:r>
            <a:r>
              <a:rPr lang="cs-CZ" dirty="0" err="1"/>
              <a:t>wall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maxillary</a:t>
            </a:r>
            <a:r>
              <a:rPr lang="cs-CZ" dirty="0"/>
              <a:t> sinus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0EEE50C-0CC3-2C4F-9336-34AC21ABE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733" y="2001505"/>
            <a:ext cx="3250098" cy="3250098"/>
          </a:xfrm>
          <a:prstGeom prst="rect">
            <a:avLst/>
          </a:prstGeom>
        </p:spPr>
      </p:pic>
      <p:pic>
        <p:nvPicPr>
          <p:cNvPr id="8" name="Picture 6" descr="ex3">
            <a:extLst>
              <a:ext uri="{FF2B5EF4-FFF2-40B4-BE49-F238E27FC236}">
                <a16:creationId xmlns:a16="http://schemas.microsoft.com/office/drawing/2014/main" id="{BEBCE9C5-2FE0-664F-A719-C7F02E42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81" y="4584743"/>
            <a:ext cx="3630612" cy="1895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2B748F3-C3EC-0942-AB6B-27613C5430B5}"/>
              </a:ext>
            </a:extLst>
          </p:cNvPr>
          <p:cNvSpPr txBox="1"/>
          <p:nvPr/>
        </p:nvSpPr>
        <p:spPr>
          <a:xfrm>
            <a:off x="7412791" y="5631160"/>
            <a:ext cx="437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dirty="0" err="1">
                <a:solidFill>
                  <a:schemeClr val="bg1"/>
                </a:solidFill>
                <a:latin typeface="+mn-lt"/>
              </a:rPr>
              <a:t>traumatic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n-lt"/>
              </a:rPr>
              <a:t>changes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bg1"/>
                </a:solidFill>
                <a:latin typeface="+mn-lt"/>
              </a:rPr>
              <a:t>occlusion</a:t>
            </a:r>
            <a:endParaRPr lang="cs-CZ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109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6F7A7BA-EF8D-8248-A955-0BB2EB1B2B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95E45F-8C6E-2247-BC45-EC647013A9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06B836-9CAC-9A49-8CF5-66C7186DD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5EDD711-7B72-9A4C-B081-40404BF339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843DE7F4-64DC-AA47-9EAB-B2159210D763}"/>
              </a:ext>
            </a:extLst>
          </p:cNvPr>
          <p:cNvSpPr txBox="1"/>
          <p:nvPr/>
        </p:nvSpPr>
        <p:spPr>
          <a:xfrm>
            <a:off x="3050005" y="3198168"/>
            <a:ext cx="61000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cs-CZ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70CB858-9197-1140-95D2-3292E507A7D7}"/>
              </a:ext>
            </a:extLst>
          </p:cNvPr>
          <p:cNvSpPr txBox="1"/>
          <p:nvPr/>
        </p:nvSpPr>
        <p:spPr>
          <a:xfrm>
            <a:off x="1993899" y="2957576"/>
            <a:ext cx="4394041" cy="472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 </a:t>
            </a:r>
            <a:endParaRPr lang="cs-CZ" dirty="0"/>
          </a:p>
        </p:txBody>
      </p:sp>
      <p:pic>
        <p:nvPicPr>
          <p:cNvPr id="1026" name="Picture 2" descr="rám1">
            <a:extLst>
              <a:ext uri="{FF2B5EF4-FFF2-40B4-BE49-F238E27FC236}">
                <a16:creationId xmlns:a16="http://schemas.microsoft.com/office/drawing/2014/main" id="{E087C45A-BDDA-BF4E-9D7C-6F2ECA4A0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4" y="1665223"/>
            <a:ext cx="5891463" cy="4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4945D8A-326F-1D49-B3D9-72E779D028C2}"/>
              </a:ext>
            </a:extLst>
          </p:cNvPr>
          <p:cNvSpPr txBox="1"/>
          <p:nvPr/>
        </p:nvSpPr>
        <p:spPr>
          <a:xfrm>
            <a:off x="7266546" y="3746374"/>
            <a:ext cx="48104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Medial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maxillary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buttress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maxilla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in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region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canines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accros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nasofrontal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junction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to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frontal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bone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bg1"/>
              </a:solidFill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000" dirty="0" err="1">
                <a:solidFill>
                  <a:schemeClr val="bg1"/>
                </a:solidFill>
                <a:latin typeface="+mn-lt"/>
              </a:rPr>
              <a:t>runs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cranially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along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medial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border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maxillary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sinus</a:t>
            </a:r>
          </a:p>
          <a:p>
            <a:pPr algn="l"/>
            <a:endParaRPr lang="cs-CZ" sz="2800" dirty="0" err="1">
              <a:latin typeface="+mn-lt"/>
            </a:endParaRPr>
          </a:p>
        </p:txBody>
      </p: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656C1330-8C6D-B549-BF07-BD8995FEFBCC}"/>
              </a:ext>
            </a:extLst>
          </p:cNvPr>
          <p:cNvCxnSpPr/>
          <p:nvPr/>
        </p:nvCxnSpPr>
        <p:spPr bwMode="auto">
          <a:xfrm flipV="1">
            <a:off x="3192187" y="3356271"/>
            <a:ext cx="204537" cy="13220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Přímá spojovací šipka 12">
            <a:extLst>
              <a:ext uri="{FF2B5EF4-FFF2-40B4-BE49-F238E27FC236}">
                <a16:creationId xmlns:a16="http://schemas.microsoft.com/office/drawing/2014/main" id="{C7999E75-3BF5-B149-A665-0CE65A88B5A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28483" y="3239386"/>
            <a:ext cx="285322" cy="13220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1D8CD80-519F-DA49-BEB7-D1BE1FF3CF63}"/>
              </a:ext>
            </a:extLst>
          </p:cNvPr>
          <p:cNvSpPr txBox="1"/>
          <p:nvPr/>
        </p:nvSpPr>
        <p:spPr>
          <a:xfrm>
            <a:off x="2743200" y="553453"/>
            <a:ext cx="3683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Vertical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buttreesses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pic>
        <p:nvPicPr>
          <p:cNvPr id="15" name="Picture 8" descr="pilíře_maxilla">
            <a:extLst>
              <a:ext uri="{FF2B5EF4-FFF2-40B4-BE49-F238E27FC236}">
                <a16:creationId xmlns:a16="http://schemas.microsoft.com/office/drawing/2014/main" id="{19B32DB3-8B07-7747-8AE7-370CCAE9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73" y="129036"/>
            <a:ext cx="2898054" cy="331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047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339B05-A05B-B44A-B452-C842DBD302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74AC50-1065-284F-9E0E-C1FA98F170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AEAC7B7-BDD0-5845-98AC-968A2F50A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827" y="1433510"/>
            <a:ext cx="11361600" cy="1171580"/>
          </a:xfrm>
        </p:spPr>
        <p:txBody>
          <a:bodyPr/>
          <a:lstStyle/>
          <a:p>
            <a:r>
              <a:rPr lang="cs-CZ" alt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Upper</a:t>
            </a:r>
            <a:r>
              <a:rPr lang="cs-CZ" alt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midfacial</a:t>
            </a:r>
            <a:r>
              <a:rPr lang="cs-CZ" altLang="cs-CZ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09ED929-0309-0248-809B-9DF3D4B90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0002" y="2430477"/>
            <a:ext cx="11361600" cy="698497"/>
          </a:xfrm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Naso-orbitoethmoid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ractures</a:t>
            </a: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ygomaticomaxillary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omplex</a:t>
            </a: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orbital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fractures</a:t>
            </a: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Fort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II</a:t>
            </a:r>
          </a:p>
          <a:p>
            <a:pPr>
              <a:lnSpc>
                <a:spcPct val="80000"/>
              </a:lnSpc>
              <a:buClr>
                <a:schemeClr val="bg1"/>
              </a:buClr>
              <a:buFont typeface="Wingdings" panose="05000000000000000000" pitchFamily="2" charset="2"/>
              <a:buAutoNum type="alphaLcParenR"/>
              <a:defRPr/>
            </a:pPr>
            <a:endParaRPr lang="cs-CZ" altLang="cs-CZ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lnSpc>
                <a:spcPct val="8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/>
            </a:pP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Fort</a:t>
            </a:r>
            <a:r>
              <a:rPr lang="cs-CZ" altLang="cs-CZ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III</a:t>
            </a:r>
          </a:p>
          <a:p>
            <a:pPr>
              <a:lnSpc>
                <a:spcPct val="80000"/>
              </a:lnSpc>
              <a:buClr>
                <a:srgbClr val="969696"/>
              </a:buClr>
              <a:buFont typeface="Wingdings" panose="05000000000000000000" pitchFamily="2" charset="2"/>
              <a:buAutoNum type="alphaLcParenR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17286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9FD2D1E-C61B-B346-AC6F-A5FC949649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5C7D2D-C509-B348-8FD8-FA14AAFAE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40FF58-BAF3-4049-A5C4-49BD9E1E3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839" y="1187448"/>
            <a:ext cx="11361600" cy="1171580"/>
          </a:xfrm>
        </p:spPr>
        <p:txBody>
          <a:bodyPr/>
          <a:lstStyle/>
          <a:p>
            <a:r>
              <a:rPr lang="cs-CZ" dirty="0" err="1"/>
              <a:t>Naso-orbitoethmoid</a:t>
            </a:r>
            <a:r>
              <a:rPr lang="cs-CZ" dirty="0"/>
              <a:t> </a:t>
            </a:r>
            <a:r>
              <a:rPr lang="cs-CZ" dirty="0" err="1"/>
              <a:t>fractures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5B9344C-BDA3-2845-A390-0C93ABFA6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00" y="2159014"/>
            <a:ext cx="6682513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naso-orbitoethmoid</a:t>
            </a:r>
            <a:r>
              <a:rPr lang="cs-CZ" dirty="0"/>
              <a:t> </a:t>
            </a:r>
            <a:r>
              <a:rPr lang="cs-CZ" dirty="0" err="1"/>
              <a:t>fractures</a:t>
            </a:r>
            <a:r>
              <a:rPr lang="cs-CZ" dirty="0"/>
              <a:t> are </a:t>
            </a:r>
            <a:r>
              <a:rPr lang="cs-CZ" dirty="0" err="1"/>
              <a:t>caused</a:t>
            </a:r>
            <a:r>
              <a:rPr lang="cs-CZ" dirty="0"/>
              <a:t> by a </a:t>
            </a:r>
            <a:r>
              <a:rPr lang="cs-CZ" dirty="0" err="1"/>
              <a:t>high-impact</a:t>
            </a:r>
            <a:r>
              <a:rPr lang="cs-CZ" dirty="0"/>
              <a:t> </a:t>
            </a:r>
            <a:r>
              <a:rPr lang="cs-CZ" dirty="0" err="1"/>
              <a:t>force</a:t>
            </a:r>
            <a:r>
              <a:rPr lang="cs-CZ" dirty="0"/>
              <a:t> </a:t>
            </a:r>
            <a:r>
              <a:rPr lang="cs-CZ" dirty="0" err="1"/>
              <a:t>applied</a:t>
            </a:r>
            <a:r>
              <a:rPr lang="cs-CZ" dirty="0"/>
              <a:t> </a:t>
            </a:r>
            <a:r>
              <a:rPr lang="cs-CZ" dirty="0" err="1"/>
              <a:t>anteriorly</a:t>
            </a:r>
            <a:r>
              <a:rPr lang="cs-CZ" dirty="0"/>
              <a:t> to </a:t>
            </a:r>
            <a:r>
              <a:rPr lang="cs-CZ" dirty="0" err="1"/>
              <a:t>the</a:t>
            </a:r>
            <a:r>
              <a:rPr lang="cs-CZ" dirty="0"/>
              <a:t> nose and </a:t>
            </a:r>
            <a:r>
              <a:rPr lang="cs-CZ" dirty="0" err="1"/>
              <a:t>transmitted</a:t>
            </a:r>
            <a:r>
              <a:rPr lang="cs-CZ" dirty="0"/>
              <a:t> </a:t>
            </a:r>
            <a:r>
              <a:rPr lang="cs-CZ" dirty="0" err="1"/>
              <a:t>posteriorly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 </a:t>
            </a:r>
            <a:r>
              <a:rPr lang="cs-CZ" dirty="0" err="1"/>
              <a:t>ethmoid</a:t>
            </a:r>
            <a:r>
              <a:rPr lang="cs-CZ" dirty="0"/>
              <a:t> bone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comminution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both</a:t>
            </a:r>
            <a:r>
              <a:rPr lang="cs-CZ" dirty="0"/>
              <a:t> </a:t>
            </a:r>
            <a:r>
              <a:rPr lang="cs-CZ" dirty="0" err="1"/>
              <a:t>nasomaxillary</a:t>
            </a:r>
            <a:r>
              <a:rPr lang="cs-CZ" dirty="0"/>
              <a:t> </a:t>
            </a:r>
            <a:r>
              <a:rPr lang="cs-CZ" dirty="0" err="1"/>
              <a:t>buttresses</a:t>
            </a:r>
            <a:r>
              <a:rPr lang="cs-CZ" dirty="0"/>
              <a:t>  </a:t>
            </a:r>
            <a:r>
              <a:rPr lang="cs-CZ" dirty="0" err="1"/>
              <a:t>involving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nasal</a:t>
            </a:r>
            <a:r>
              <a:rPr lang="cs-CZ" dirty="0"/>
              <a:t> </a:t>
            </a:r>
            <a:r>
              <a:rPr lang="cs-CZ" dirty="0" err="1"/>
              <a:t>bones</a:t>
            </a:r>
            <a:r>
              <a:rPr lang="cs-CZ" dirty="0"/>
              <a:t> and septum,</a:t>
            </a:r>
          </a:p>
          <a:p>
            <a:r>
              <a:rPr lang="cs-CZ" dirty="0"/>
              <a:t>    </a:t>
            </a:r>
            <a:r>
              <a:rPr lang="cs-CZ" dirty="0" err="1"/>
              <a:t>ethmoid</a:t>
            </a:r>
            <a:r>
              <a:rPr lang="cs-CZ" dirty="0"/>
              <a:t> </a:t>
            </a:r>
            <a:r>
              <a:rPr lang="cs-CZ" dirty="0" err="1"/>
              <a:t>sinuses</a:t>
            </a:r>
            <a:r>
              <a:rPr lang="cs-CZ" dirty="0"/>
              <a:t>, and </a:t>
            </a:r>
            <a:r>
              <a:rPr lang="cs-CZ" dirty="0" err="1"/>
              <a:t>medial</a:t>
            </a:r>
            <a:r>
              <a:rPr lang="cs-CZ" dirty="0"/>
              <a:t> orbital </a:t>
            </a:r>
            <a:r>
              <a:rPr lang="cs-CZ" dirty="0" err="1"/>
              <a:t>walls</a:t>
            </a:r>
            <a:r>
              <a:rPr lang="cs-CZ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F754BD9-A8E1-F94E-8E7A-6D4E7A821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1411" y="2159014"/>
            <a:ext cx="2965678" cy="388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38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446A4B4-870E-0940-881F-CDB882AF46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E40DB1-8981-F24D-9BCF-DD9624A5ED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6BFA5C8-7CCA-DA4B-9D8E-3178E082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1433510"/>
            <a:ext cx="11361600" cy="1171580"/>
          </a:xfrm>
        </p:spPr>
        <p:txBody>
          <a:bodyPr/>
          <a:lstStyle/>
          <a:p>
            <a:r>
              <a:rPr lang="cs-CZ" dirty="0" err="1"/>
              <a:t>Naso-orbitoethmoid</a:t>
            </a:r>
            <a:r>
              <a:rPr lang="cs-CZ" dirty="0"/>
              <a:t> </a:t>
            </a:r>
            <a:r>
              <a:rPr lang="cs-CZ" dirty="0" err="1"/>
              <a:t>fractures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89460FF-FEA8-4541-A857-2A116F643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4000" y="2019300"/>
            <a:ext cx="6073736" cy="698497"/>
          </a:xfrm>
        </p:spPr>
        <p:txBody>
          <a:bodyPr/>
          <a:lstStyle/>
          <a:p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patients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with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comminution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bony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segments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may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spread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medially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into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nasal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cavity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superiorly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to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anterior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cranial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fossa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and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laterally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into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graphicFrame>
        <p:nvGraphicFramePr>
          <p:cNvPr id="6" name="Object 15">
            <a:extLst>
              <a:ext uri="{FF2B5EF4-FFF2-40B4-BE49-F238E27FC236}">
                <a16:creationId xmlns:a16="http://schemas.microsoft.com/office/drawing/2014/main" id="{687EF02B-D0E6-9845-8AB1-573E166A82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7909138"/>
              </p:ext>
            </p:extLst>
          </p:nvPr>
        </p:nvGraphicFramePr>
        <p:xfrm>
          <a:off x="6383675" y="2455861"/>
          <a:ext cx="5394325" cy="401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Rastrový obrázek" r:id="rId3" imgW="2715004" imgH="2019048" progId="Paint.Picture">
                  <p:embed/>
                </p:oleObj>
              </mc:Choice>
              <mc:Fallback>
                <p:oleObj name="Rastrový obrázek" r:id="rId3" imgW="2715004" imgH="2019048" progId="Paint.Picture">
                  <p:embed/>
                  <p:pic>
                    <p:nvPicPr>
                      <p:cNvPr id="65538" name="Object 15">
                        <a:extLst>
                          <a:ext uri="{FF2B5EF4-FFF2-40B4-BE49-F238E27FC236}">
                            <a16:creationId xmlns:a16="http://schemas.microsoft.com/office/drawing/2014/main" id="{C64886C5-F75A-5791-A202-455FC5427E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675" y="2455861"/>
                        <a:ext cx="5394325" cy="401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3313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6F3A2EE-9AB6-DB49-B4CD-EBF715A96D3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5415F23-FFE5-804F-BD3D-BCF385741F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ED84AE5D-B299-6D48-9067-A3A8D4CCB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9450" y="5173668"/>
            <a:ext cx="11710125" cy="698497"/>
          </a:xfrm>
        </p:spPr>
        <p:txBody>
          <a:bodyPr/>
          <a:lstStyle/>
          <a:p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inner</a:t>
            </a:r>
            <a:r>
              <a:rPr lang="cs-CZ" dirty="0"/>
              <a:t> </a:t>
            </a:r>
            <a:r>
              <a:rPr lang="cs-CZ" dirty="0" err="1"/>
              <a:t>corner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eye</a:t>
            </a:r>
            <a:r>
              <a:rPr lang="cs-CZ" dirty="0"/>
              <a:t> -&gt; </a:t>
            </a:r>
            <a:r>
              <a:rPr lang="cs-CZ" dirty="0" err="1"/>
              <a:t>enlargement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interorbital</a:t>
            </a:r>
            <a:r>
              <a:rPr lang="cs-CZ" dirty="0"/>
              <a:t> distance</a:t>
            </a:r>
            <a:br>
              <a:rPr lang="cs-CZ" dirty="0"/>
            </a:br>
            <a:r>
              <a:rPr lang="cs-CZ" dirty="0"/>
              <a:t>= </a:t>
            </a:r>
            <a:r>
              <a:rPr lang="cs-CZ" dirty="0" err="1"/>
              <a:t>telecanthus</a:t>
            </a:r>
            <a:endParaRPr lang="cs-CZ" dirty="0"/>
          </a:p>
          <a:p>
            <a:endParaRPr lang="cs-CZ" dirty="0"/>
          </a:p>
        </p:txBody>
      </p:sp>
      <p:pic>
        <p:nvPicPr>
          <p:cNvPr id="6" name="Picture 4" descr="36e5ed30">
            <a:extLst>
              <a:ext uri="{FF2B5EF4-FFF2-40B4-BE49-F238E27FC236}">
                <a16:creationId xmlns:a16="http://schemas.microsoft.com/office/drawing/2014/main" id="{3F3D762A-B62E-9F42-A44A-C36E0EC01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73238"/>
            <a:ext cx="5254625" cy="3166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743A4D9-EED1-3A4B-91C6-2A9599B71DC5}"/>
              </a:ext>
            </a:extLst>
          </p:cNvPr>
          <p:cNvSpPr txBox="1"/>
          <p:nvPr/>
        </p:nvSpPr>
        <p:spPr>
          <a:xfrm>
            <a:off x="2506777" y="837982"/>
            <a:ext cx="6673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Naso-orbitoethmoid</a:t>
            </a:r>
            <a:r>
              <a:rPr lang="cs-CZ" sz="3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3600" b="1" dirty="0" err="1">
                <a:solidFill>
                  <a:schemeClr val="bg1"/>
                </a:solidFill>
                <a:latin typeface="+mn-lt"/>
              </a:rPr>
              <a:t>fractures</a:t>
            </a:r>
            <a:endParaRPr lang="cs-CZ" sz="36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983718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F86C30-3BF3-2548-9A3D-3ECF44D746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1DCC89-E15F-B047-AADE-F45D03A551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13F1CC-95A6-014F-B20F-9DC90B41A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4402" y="1187448"/>
            <a:ext cx="11361600" cy="1171580"/>
          </a:xfrm>
        </p:spPr>
        <p:txBody>
          <a:bodyPr/>
          <a:lstStyle/>
          <a:p>
            <a:r>
              <a:rPr lang="cs-CZ" altLang="cs-CZ" b="1" dirty="0" err="1"/>
              <a:t>Isolated</a:t>
            </a:r>
            <a:r>
              <a:rPr lang="cs-CZ" altLang="cs-CZ" b="1" dirty="0"/>
              <a:t> </a:t>
            </a:r>
            <a:r>
              <a:rPr lang="cs-CZ" altLang="cs-CZ" b="1" dirty="0" err="1"/>
              <a:t>fractures</a:t>
            </a:r>
            <a:r>
              <a:rPr lang="cs-CZ" altLang="cs-CZ" b="1" dirty="0"/>
              <a:t> </a:t>
            </a:r>
            <a:r>
              <a:rPr lang="cs-CZ" altLang="cs-CZ" b="1" dirty="0" err="1"/>
              <a:t>of</a:t>
            </a:r>
            <a:r>
              <a:rPr lang="cs-CZ" altLang="cs-CZ" b="1" dirty="0"/>
              <a:t> </a:t>
            </a:r>
            <a:r>
              <a:rPr lang="cs-CZ" altLang="cs-CZ" b="1" dirty="0" err="1"/>
              <a:t>nasal</a:t>
            </a:r>
            <a:r>
              <a:rPr lang="cs-CZ" altLang="cs-CZ" b="1" dirty="0"/>
              <a:t> </a:t>
            </a:r>
            <a:r>
              <a:rPr lang="cs-CZ" altLang="cs-CZ" b="1" dirty="0" err="1"/>
              <a:t>bones</a:t>
            </a:r>
            <a:br>
              <a:rPr lang="cs-CZ" altLang="cs-CZ" b="1" dirty="0">
                <a:solidFill>
                  <a:schemeClr val="folHlink"/>
                </a:solidFill>
              </a:rPr>
            </a:b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C9C6842A-FA2F-8441-9AA1-FC8F1443E9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5" descr="nasal_fracture_241x411oct11_010">
            <a:extLst>
              <a:ext uri="{FF2B5EF4-FFF2-40B4-BE49-F238E27FC236}">
                <a16:creationId xmlns:a16="http://schemas.microsoft.com/office/drawing/2014/main" id="{22BCFC5F-3278-BE49-89DB-304750B91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1978690"/>
            <a:ext cx="2359024" cy="3969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nasal_fracture_oct17_040">
            <a:extLst>
              <a:ext uri="{FF2B5EF4-FFF2-40B4-BE49-F238E27FC236}">
                <a16:creationId xmlns:a16="http://schemas.microsoft.com/office/drawing/2014/main" id="{22EAF7B5-60CC-4A47-93CF-F340B65EE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000" y="2292323"/>
            <a:ext cx="262413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nasal_fx_oct11_014">
            <a:extLst>
              <a:ext uri="{FF2B5EF4-FFF2-40B4-BE49-F238E27FC236}">
                <a16:creationId xmlns:a16="http://schemas.microsoft.com/office/drawing/2014/main" id="{9DA20FDE-0C9D-494E-9165-769CCB315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321" y="2049347"/>
            <a:ext cx="2624137" cy="2897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BCD7600A-E386-FF4B-8F8C-8B2D3914DF22}"/>
              </a:ext>
            </a:extLst>
          </p:cNvPr>
          <p:cNvSpPr txBox="1"/>
          <p:nvPr/>
        </p:nvSpPr>
        <p:spPr>
          <a:xfrm>
            <a:off x="3896550" y="5132029"/>
            <a:ext cx="4743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It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usually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results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from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blunt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injury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one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most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common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facial</a:t>
            </a:r>
            <a:r>
              <a:rPr lang="cs-CZ" sz="1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fracture</a:t>
            </a:r>
            <a:endParaRPr lang="cs-CZ" sz="1800" b="0" i="0" u="none" strike="noStrike" dirty="0"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</a:rPr>
              <a:t>(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cosmetically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arial" panose="020B0604020202020204" pitchFamily="34" charset="0"/>
              </a:rPr>
              <a:t>serious</a:t>
            </a:r>
            <a:r>
              <a:rPr lang="cs-CZ" sz="18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cs-CZ" sz="1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D61A32-02AB-2E4D-B30C-289942AED2FC}"/>
              </a:ext>
            </a:extLst>
          </p:cNvPr>
          <p:cNvSpPr txBox="1"/>
          <p:nvPr/>
        </p:nvSpPr>
        <p:spPr>
          <a:xfrm>
            <a:off x="8660717" y="5202431"/>
            <a:ext cx="2807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>
                <a:solidFill>
                  <a:schemeClr val="bg1"/>
                </a:solidFill>
              </a:rPr>
              <a:t>deviation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of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the</a:t>
            </a:r>
            <a:r>
              <a:rPr lang="cs-CZ" sz="2000" dirty="0">
                <a:solidFill>
                  <a:schemeClr val="bg1"/>
                </a:solidFill>
              </a:rPr>
              <a:t> nose to </a:t>
            </a:r>
            <a:r>
              <a:rPr lang="cs-CZ" sz="2000" dirty="0" err="1">
                <a:solidFill>
                  <a:schemeClr val="bg1"/>
                </a:solidFill>
              </a:rPr>
              <a:t>the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side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96285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4EE1A9-78F3-8541-BD54-12A5FA20D5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9E025D-79A2-B949-8010-5C8E8C5763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DD852E-005B-8F45-894C-DE1163309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350" y="601658"/>
            <a:ext cx="11361600" cy="1171580"/>
          </a:xfrm>
        </p:spPr>
        <p:txBody>
          <a:bodyPr/>
          <a:lstStyle/>
          <a:p>
            <a:r>
              <a:rPr lang="cs-CZ" altLang="cs-CZ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Zygomaticomaxillary</a:t>
            </a:r>
            <a:r>
              <a:rPr lang="cs-CZ" altLang="cs-CZ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Complex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A1B98432-DD26-B841-89A9-878B7A13A7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01" y="2019300"/>
            <a:ext cx="6082438" cy="69849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racture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lines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usually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run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through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infraorbital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rim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and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extend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to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inferior</a:t>
            </a:r>
            <a:r>
              <a:rPr lang="cs-CZ" alt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orbital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fissure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defRPr/>
            </a:pP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zygomatic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complex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fractures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involve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making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visual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complications</a:t>
            </a: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affected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eye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may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have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impaired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motility, </a:t>
            </a:r>
            <a:r>
              <a:rPr lang="cs-CZ" altLang="cs-CZ" sz="2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resulting</a:t>
            </a:r>
            <a:r>
              <a:rPr lang="cs-CZ" altLang="cs-CZ" sz="2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in double vision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241FEE8-D1CC-2940-A03B-758E92246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202" y="1323974"/>
            <a:ext cx="2294021" cy="278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TripodFxAPBig: ">
            <a:extLst>
              <a:ext uri="{FF2B5EF4-FFF2-40B4-BE49-F238E27FC236}">
                <a16:creationId xmlns:a16="http://schemas.microsoft.com/office/drawing/2014/main" id="{7A8D1538-ECB9-5444-895C-A36EAE06E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982" y="4284754"/>
            <a:ext cx="3700463" cy="223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796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EB726E-8DB4-D843-9F14-DC6134016F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427DB4C-5B62-DD4D-9932-D7F46D2EC3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9C6884A-A9A7-D140-8496-7C76EF09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728" y="898523"/>
            <a:ext cx="11361600" cy="1171580"/>
          </a:xfrm>
        </p:spPr>
        <p:txBody>
          <a:bodyPr/>
          <a:lstStyle/>
          <a:p>
            <a:r>
              <a:rPr lang="cs-CZ" altLang="cs-CZ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Zygomaticomaxillary</a:t>
            </a:r>
            <a:r>
              <a:rPr lang="cs-CZ" altLang="cs-CZ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4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Complex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E7F3B78-75AF-0F4B-83FD-8FA7504383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1874" y="2070103"/>
            <a:ext cx="7170601" cy="698497"/>
          </a:xfrm>
        </p:spPr>
        <p:txBody>
          <a:bodyPr/>
          <a:lstStyle/>
          <a:p>
            <a:pPr eaLnBrk="1" hangingPunct="1">
              <a:lnSpc>
                <a:spcPct val="120000"/>
              </a:lnSpc>
              <a:buClr>
                <a:srgbClr val="FFFF00"/>
              </a:buClr>
              <a:defRPr/>
            </a:pPr>
            <a:r>
              <a:rPr lang="cs-CZ" altLang="cs-CZ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SYMPTOMS:  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Periocular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bruises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) and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oedema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Epistaxis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cerebrospinal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fluid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leakage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lacrimal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None/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drainage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problems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Diplopia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(double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vission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Enopthalmus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X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Exopthalmus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(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posterior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X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anterior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displacement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globe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within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</a:t>
            </a:r>
            <a:r>
              <a:rPr lang="cs-CZ" altLang="cs-CZ" sz="2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FFFF00"/>
              </a:buClr>
              <a:buFont typeface="Wingdings" panose="05000000000000000000" pitchFamily="2" charset="2"/>
              <a:buChar char="§"/>
              <a:defRPr/>
            </a:pPr>
            <a:endParaRPr lang="cs-CZ" altLang="cs-CZ" sz="2000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6" name="Object 2">
            <a:extLst>
              <a:ext uri="{FF2B5EF4-FFF2-40B4-BE49-F238E27FC236}">
                <a16:creationId xmlns:a16="http://schemas.microsoft.com/office/drawing/2014/main" id="{6184D605-0DE0-D744-8607-C7E46C973E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127243"/>
              </p:ext>
            </p:extLst>
          </p:nvPr>
        </p:nvGraphicFramePr>
        <p:xfrm>
          <a:off x="8614528" y="1733135"/>
          <a:ext cx="2757488" cy="4244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Rastrový obrázek" r:id="rId3" imgW="2172003" imgH="3343742" progId="Paint.Picture">
                  <p:embed/>
                </p:oleObj>
              </mc:Choice>
              <mc:Fallback>
                <p:oleObj name="Rastrový obrázek" r:id="rId3" imgW="2172003" imgH="3343742" progId="Paint.Picture">
                  <p:embed/>
                  <p:pic>
                    <p:nvPicPr>
                      <p:cNvPr id="74754" name="Object 2">
                        <a:extLst>
                          <a:ext uri="{FF2B5EF4-FFF2-40B4-BE49-F238E27FC236}">
                            <a16:creationId xmlns:a16="http://schemas.microsoft.com/office/drawing/2014/main" id="{1CB0FC08-FFD8-1214-84C5-9D0C5111D5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4528" y="1733135"/>
                        <a:ext cx="2757488" cy="4244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484217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773FE43-0187-9F41-A57B-5A140FEF28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B755B7D-E5F3-0242-820A-D6B26D136B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E5680D8-047F-1B4F-AB12-817558078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4489" y="898523"/>
            <a:ext cx="11361600" cy="1171580"/>
          </a:xfrm>
        </p:spPr>
        <p:txBody>
          <a:bodyPr/>
          <a:lstStyle/>
          <a:p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Orbital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blow-out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sz="44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fractures</a:t>
            </a:r>
            <a:r>
              <a:rPr lang="cs-CZ" altLang="cs-CZ" sz="44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 </a:t>
            </a:r>
            <a:endParaRPr 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82AB62E-C03C-914C-AD6B-2B92FCAA3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1475" y="1762129"/>
            <a:ext cx="11361600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orbital skeleton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occur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when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there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a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fracture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one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walls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of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 orbit but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orbital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rim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remains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intact</a:t>
            </a:r>
            <a:endParaRPr lang="cs-CZ" altLang="cs-CZ" dirty="0">
              <a:effectLst>
                <a:outerShdw blurRad="38100" dist="38100" dir="2700000" algn="tl">
                  <a:srgbClr val="000000"/>
                </a:outerShdw>
              </a:effectLst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typically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caused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by a direct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blow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to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the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central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orbit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from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a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fist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or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cs-CZ" altLang="cs-CZ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ball</a:t>
            </a:r>
            <a:r>
              <a:rPr lang="cs-CZ" altLang="cs-CZ" dirty="0"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7" name="Picture 11" descr="BlowoutFx: ">
            <a:extLst>
              <a:ext uri="{FF2B5EF4-FFF2-40B4-BE49-F238E27FC236}">
                <a16:creationId xmlns:a16="http://schemas.microsoft.com/office/drawing/2014/main" id="{9CCE4A5B-48A9-3E40-9C42-6FE499882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72"/>
          <a:stretch>
            <a:fillRect/>
          </a:stretch>
        </p:blipFill>
        <p:spPr>
          <a:xfrm>
            <a:off x="2400300" y="4043363"/>
            <a:ext cx="2715983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B070809-AC86-9246-BAF0-01E0B9118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3569494"/>
            <a:ext cx="3249600" cy="299720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FA88D00-2463-6D48-9435-54463416E5CC}"/>
              </a:ext>
            </a:extLst>
          </p:cNvPr>
          <p:cNvSpPr txBox="1"/>
          <p:nvPr/>
        </p:nvSpPr>
        <p:spPr>
          <a:xfrm>
            <a:off x="9065389" y="4341125"/>
            <a:ext cx="2293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solidFill>
                  <a:schemeClr val="bg1"/>
                </a:solidFill>
                <a:latin typeface="+mn-lt"/>
              </a:rPr>
              <a:t>fracture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floor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ot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2000" dirty="0">
                <a:solidFill>
                  <a:schemeClr val="bg1"/>
                </a:solidFill>
                <a:latin typeface="+mn-lt"/>
              </a:rPr>
              <a:t> orbit </a:t>
            </a:r>
          </a:p>
        </p:txBody>
      </p:sp>
    </p:spTree>
    <p:extLst>
      <p:ext uri="{BB962C8B-B14F-4D97-AF65-F5344CB8AC3E}">
        <p14:creationId xmlns:p14="http://schemas.microsoft.com/office/powerpoint/2010/main" val="8449188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BEAAB4-0E57-FB46-B57A-492E928BD6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C3A169-FDB8-E943-8D03-3FFAFD1E81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8E37AC0-4201-E542-B983-9C13357C4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4427" y="1433510"/>
            <a:ext cx="11361600" cy="1171580"/>
          </a:xfrm>
        </p:spPr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Fort</a:t>
            </a:r>
            <a:r>
              <a:rPr lang="cs-CZ" dirty="0"/>
              <a:t> type II (</a:t>
            </a:r>
            <a:r>
              <a:rPr lang="cs-CZ" dirty="0" err="1"/>
              <a:t>pyramidal</a:t>
            </a:r>
            <a:r>
              <a:rPr lang="cs-CZ" dirty="0"/>
              <a:t>)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FE8C598F-239B-BE43-8F35-9613EF2AC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6000" y="2150686"/>
            <a:ext cx="6388850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pyramidal</a:t>
            </a:r>
            <a:r>
              <a:rPr lang="cs-CZ" sz="2200" dirty="0"/>
              <a:t> </a:t>
            </a:r>
            <a:r>
              <a:rPr lang="cs-CZ" sz="2200" dirty="0" err="1"/>
              <a:t>fracture</a:t>
            </a:r>
            <a:r>
              <a:rPr lang="cs-CZ" sz="2200" dirty="0"/>
              <a:t>, </a:t>
            </a:r>
            <a:r>
              <a:rPr lang="cs-CZ" sz="2200" dirty="0" err="1"/>
              <a:t>with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teeth</a:t>
            </a:r>
            <a:r>
              <a:rPr lang="cs-CZ" sz="2200" dirty="0"/>
              <a:t> </a:t>
            </a:r>
            <a:r>
              <a:rPr lang="cs-CZ" sz="2200" dirty="0" err="1"/>
              <a:t>at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pyramid base, and </a:t>
            </a:r>
            <a:r>
              <a:rPr lang="cs-CZ" sz="2200" dirty="0" err="1"/>
              <a:t>nasofrontal</a:t>
            </a:r>
            <a:r>
              <a:rPr lang="cs-CZ" sz="2200" dirty="0"/>
              <a:t> </a:t>
            </a:r>
            <a:r>
              <a:rPr lang="cs-CZ" sz="2200" dirty="0" err="1"/>
              <a:t>suture</a:t>
            </a:r>
            <a:r>
              <a:rPr lang="cs-CZ" sz="2200" dirty="0"/>
              <a:t> </a:t>
            </a:r>
            <a:r>
              <a:rPr lang="cs-CZ" sz="2200" dirty="0" err="1"/>
              <a:t>at</a:t>
            </a:r>
            <a:r>
              <a:rPr lang="cs-CZ" sz="2200" dirty="0"/>
              <a:t> </a:t>
            </a:r>
            <a:r>
              <a:rPr lang="cs-CZ" sz="2200" dirty="0" err="1"/>
              <a:t>its</a:t>
            </a:r>
            <a:r>
              <a:rPr lang="cs-CZ" sz="2200" dirty="0"/>
              <a:t> apex</a:t>
            </a:r>
          </a:p>
          <a:p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fracture</a:t>
            </a:r>
            <a:r>
              <a:rPr lang="cs-CZ" sz="2200" dirty="0"/>
              <a:t> line </a:t>
            </a:r>
            <a:r>
              <a:rPr lang="cs-CZ" sz="2200" dirty="0" err="1"/>
              <a:t>passes</a:t>
            </a:r>
            <a:r>
              <a:rPr lang="cs-CZ" sz="2200" dirty="0"/>
              <a:t> </a:t>
            </a:r>
            <a:r>
              <a:rPr lang="cs-CZ" sz="2200" dirty="0" err="1"/>
              <a:t>through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posterior</a:t>
            </a:r>
            <a:r>
              <a:rPr lang="cs-CZ" sz="2200" dirty="0"/>
              <a:t> </a:t>
            </a:r>
            <a:r>
              <a:rPr lang="cs-CZ" sz="2200" dirty="0" err="1"/>
              <a:t>alveolar</a:t>
            </a:r>
            <a:r>
              <a:rPr lang="cs-CZ" sz="2200" dirty="0"/>
              <a:t> </a:t>
            </a:r>
            <a:r>
              <a:rPr lang="cs-CZ" sz="2200" dirty="0" err="1"/>
              <a:t>ridge</a:t>
            </a:r>
            <a:r>
              <a:rPr lang="cs-CZ" sz="2200" dirty="0"/>
              <a:t>, </a:t>
            </a:r>
            <a:r>
              <a:rPr lang="cs-CZ" sz="2200" dirty="0" err="1"/>
              <a:t>lateral</a:t>
            </a:r>
            <a:r>
              <a:rPr lang="cs-CZ" sz="2200" dirty="0"/>
              <a:t> </a:t>
            </a:r>
            <a:r>
              <a:rPr lang="cs-CZ" sz="2200" dirty="0" err="1"/>
              <a:t>walls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maxillary</a:t>
            </a:r>
            <a:r>
              <a:rPr lang="cs-CZ" sz="2200" dirty="0"/>
              <a:t> </a:t>
            </a:r>
            <a:r>
              <a:rPr lang="cs-CZ" sz="2200" dirty="0" err="1"/>
              <a:t>sinuses</a:t>
            </a:r>
            <a:r>
              <a:rPr lang="cs-CZ" sz="2200" dirty="0"/>
              <a:t>, </a:t>
            </a:r>
            <a:r>
              <a:rPr lang="cs-CZ" sz="2200" dirty="0" err="1"/>
              <a:t>inferior</a:t>
            </a:r>
            <a:r>
              <a:rPr lang="cs-CZ" sz="2200" dirty="0"/>
              <a:t> orbital </a:t>
            </a:r>
            <a:r>
              <a:rPr lang="cs-CZ" sz="2200" dirty="0" err="1"/>
              <a:t>rim</a:t>
            </a:r>
            <a:r>
              <a:rPr lang="cs-CZ" sz="2200" dirty="0"/>
              <a:t> and </a:t>
            </a:r>
            <a:r>
              <a:rPr lang="cs-CZ" sz="2200" dirty="0" err="1"/>
              <a:t>nasal</a:t>
            </a:r>
            <a:r>
              <a:rPr lang="cs-CZ" sz="2200" dirty="0"/>
              <a:t> </a:t>
            </a:r>
            <a:r>
              <a:rPr lang="cs-CZ" sz="2200" dirty="0" err="1"/>
              <a:t>bones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uppermost</a:t>
            </a:r>
            <a:r>
              <a:rPr lang="cs-CZ" sz="2200" dirty="0"/>
              <a:t> </a:t>
            </a:r>
            <a:r>
              <a:rPr lang="cs-CZ" sz="2200" dirty="0" err="1"/>
              <a:t>fracture</a:t>
            </a:r>
            <a:r>
              <a:rPr lang="cs-CZ" sz="2200" dirty="0"/>
              <a:t> line </a:t>
            </a:r>
            <a:r>
              <a:rPr lang="cs-CZ" sz="2200" dirty="0" err="1"/>
              <a:t>can</a:t>
            </a:r>
            <a:r>
              <a:rPr lang="cs-CZ" sz="2200" dirty="0"/>
              <a:t> </a:t>
            </a:r>
            <a:r>
              <a:rPr lang="cs-CZ" sz="2200" dirty="0" err="1"/>
              <a:t>pass</a:t>
            </a:r>
            <a:r>
              <a:rPr lang="cs-CZ" sz="2200" dirty="0"/>
              <a:t> </a:t>
            </a:r>
            <a:r>
              <a:rPr lang="cs-CZ" sz="2200" dirty="0" err="1"/>
              <a:t>through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nasofrontal</a:t>
            </a:r>
            <a:r>
              <a:rPr lang="cs-CZ" sz="2200" dirty="0"/>
              <a:t> </a:t>
            </a:r>
            <a:r>
              <a:rPr lang="cs-CZ" sz="2200" dirty="0" err="1"/>
              <a:t>junction</a:t>
            </a:r>
            <a:r>
              <a:rPr lang="cs-CZ" sz="2200" dirty="0"/>
              <a:t> </a:t>
            </a:r>
            <a:r>
              <a:rPr lang="cs-CZ" sz="2200" dirty="0" err="1"/>
              <a:t>or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frontal</a:t>
            </a:r>
            <a:r>
              <a:rPr lang="cs-CZ" sz="2200" dirty="0"/>
              <a:t> </a:t>
            </a:r>
            <a:r>
              <a:rPr lang="cs-CZ" sz="2200" dirty="0" err="1"/>
              <a:t>process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maxilla</a:t>
            </a:r>
            <a:endParaRPr lang="cs-CZ" sz="2200" dirty="0"/>
          </a:p>
          <a:p>
            <a:endParaRPr lang="cs-CZ" dirty="0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7CD6DA2-D136-BE40-ABBC-35DE96273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375" y="166687"/>
            <a:ext cx="3031057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B572B55-CBC1-B047-986C-1C143F316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605" y="3043150"/>
            <a:ext cx="2746789" cy="27467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905D281-FFD4-634A-B59F-6F6B8FB53991}"/>
              </a:ext>
            </a:extLst>
          </p:cNvPr>
          <p:cNvSpPr txBox="1"/>
          <p:nvPr/>
        </p:nvSpPr>
        <p:spPr>
          <a:xfrm>
            <a:off x="6407616" y="5807995"/>
            <a:ext cx="5123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chemeClr val="bg1"/>
                </a:solidFill>
                <a:latin typeface="+mn-lt"/>
              </a:rPr>
              <a:t>traumatic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changes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occlusion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623479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37A2EE-8BB1-E74C-B8DA-99AC3F73D7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0799AFF-94D8-084A-B3DA-A63A6C1297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44CBDD-21C8-0648-B727-DAF03F1C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263" y="1273170"/>
            <a:ext cx="11361600" cy="1171580"/>
          </a:xfrm>
        </p:spPr>
        <p:txBody>
          <a:bodyPr/>
          <a:lstStyle/>
          <a:p>
            <a:r>
              <a:rPr lang="cs-CZ" dirty="0" err="1"/>
              <a:t>Le</a:t>
            </a:r>
            <a:r>
              <a:rPr lang="cs-CZ" dirty="0"/>
              <a:t> </a:t>
            </a:r>
            <a:r>
              <a:rPr lang="cs-CZ" dirty="0" err="1"/>
              <a:t>Fort</a:t>
            </a:r>
            <a:r>
              <a:rPr lang="cs-CZ" dirty="0"/>
              <a:t> type III (</a:t>
            </a:r>
            <a:r>
              <a:rPr lang="cs-CZ" dirty="0" err="1"/>
              <a:t>transverse</a:t>
            </a:r>
            <a:r>
              <a:rPr lang="cs-CZ" dirty="0"/>
              <a:t>)</a:t>
            </a:r>
          </a:p>
        </p:txBody>
      </p:sp>
      <p:sp>
        <p:nvSpPr>
          <p:cNvPr id="7" name="Podnadpis 6">
            <a:extLst>
              <a:ext uri="{FF2B5EF4-FFF2-40B4-BE49-F238E27FC236}">
                <a16:creationId xmlns:a16="http://schemas.microsoft.com/office/drawing/2014/main" id="{EC1B58BB-E8C4-7B45-AA15-3478ECE09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8401" y="2136783"/>
            <a:ext cx="6557950" cy="6984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craniofacial</a:t>
            </a:r>
            <a:r>
              <a:rPr lang="cs-CZ" sz="2200" dirty="0"/>
              <a:t> </a:t>
            </a:r>
            <a:r>
              <a:rPr lang="cs-CZ" sz="2200" dirty="0" err="1"/>
              <a:t>disjunction</a:t>
            </a:r>
            <a:r>
              <a:rPr lang="cs-CZ" sz="2200" dirty="0"/>
              <a:t> - </a:t>
            </a:r>
            <a:r>
              <a:rPr lang="cs-CZ" sz="2200" dirty="0" err="1"/>
              <a:t>because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involvement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zygomatic</a:t>
            </a:r>
            <a:r>
              <a:rPr lang="cs-CZ" sz="2200" dirty="0"/>
              <a:t> 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transverse</a:t>
            </a:r>
            <a:r>
              <a:rPr lang="cs-CZ" sz="2200" dirty="0"/>
              <a:t> </a:t>
            </a:r>
            <a:r>
              <a:rPr lang="cs-CZ" sz="2200" dirty="0" err="1"/>
              <a:t>fracture</a:t>
            </a:r>
            <a:r>
              <a:rPr lang="cs-CZ" sz="2200" dirty="0"/>
              <a:t> line </a:t>
            </a:r>
            <a:r>
              <a:rPr lang="cs-CZ" sz="2200" dirty="0" err="1"/>
              <a:t>passes</a:t>
            </a:r>
            <a:r>
              <a:rPr lang="cs-CZ" sz="2200" dirty="0"/>
              <a:t> </a:t>
            </a:r>
            <a:r>
              <a:rPr lang="cs-CZ" sz="2200" dirty="0" err="1"/>
              <a:t>through</a:t>
            </a:r>
            <a:r>
              <a:rPr lang="cs-CZ" sz="2200" dirty="0"/>
              <a:t> </a:t>
            </a:r>
            <a:r>
              <a:rPr lang="cs-CZ" sz="2200" dirty="0" err="1"/>
              <a:t>nasofrontal</a:t>
            </a:r>
            <a:r>
              <a:rPr lang="cs-CZ" sz="2200" dirty="0"/>
              <a:t> </a:t>
            </a:r>
            <a:r>
              <a:rPr lang="cs-CZ" sz="2200" dirty="0" err="1"/>
              <a:t>suture</a:t>
            </a:r>
            <a:r>
              <a:rPr lang="cs-CZ" sz="2200" dirty="0"/>
              <a:t>, </a:t>
            </a:r>
            <a:r>
              <a:rPr lang="cs-CZ" sz="2200" dirty="0" err="1"/>
              <a:t>maxillo-frontal</a:t>
            </a:r>
            <a:r>
              <a:rPr lang="cs-CZ" sz="2200" dirty="0"/>
              <a:t> </a:t>
            </a:r>
            <a:r>
              <a:rPr lang="cs-CZ" sz="2200" dirty="0" err="1"/>
              <a:t>suture</a:t>
            </a:r>
            <a:r>
              <a:rPr lang="cs-CZ" sz="2200" dirty="0"/>
              <a:t>, orbital </a:t>
            </a:r>
            <a:r>
              <a:rPr lang="cs-CZ" sz="2200" dirty="0" err="1"/>
              <a:t>wall</a:t>
            </a:r>
            <a:r>
              <a:rPr lang="cs-CZ" sz="2200" dirty="0"/>
              <a:t>, and </a:t>
            </a:r>
            <a:r>
              <a:rPr lang="cs-CZ" sz="2200" dirty="0" err="1"/>
              <a:t>zygomatic</a:t>
            </a:r>
            <a:r>
              <a:rPr lang="cs-CZ" sz="2200" dirty="0"/>
              <a:t> arch/</a:t>
            </a:r>
            <a:r>
              <a:rPr lang="cs-CZ" sz="2200" dirty="0" err="1"/>
              <a:t>zygomaticofrontal</a:t>
            </a:r>
            <a:r>
              <a:rPr lang="cs-CZ" sz="2200" dirty="0"/>
              <a:t> </a:t>
            </a:r>
            <a:r>
              <a:rPr lang="cs-CZ" sz="2200" dirty="0" err="1"/>
              <a:t>suture</a:t>
            </a: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err="1"/>
              <a:t>unsurprisingly</a:t>
            </a:r>
            <a:r>
              <a:rPr lang="cs-CZ" sz="2200" dirty="0"/>
              <a:t> type III </a:t>
            </a:r>
            <a:r>
              <a:rPr lang="cs-CZ" sz="2200" dirty="0" err="1"/>
              <a:t>fractures</a:t>
            </a:r>
            <a:r>
              <a:rPr lang="cs-CZ" sz="2200" dirty="0"/>
              <a:t> </a:t>
            </a:r>
            <a:r>
              <a:rPr lang="cs-CZ" sz="2200" dirty="0" err="1"/>
              <a:t>have</a:t>
            </a:r>
            <a:r>
              <a:rPr lang="cs-CZ" sz="2200" dirty="0"/>
              <a:t> </a:t>
            </a:r>
            <a:r>
              <a:rPr lang="cs-CZ" sz="2200" dirty="0" err="1"/>
              <a:t>the</a:t>
            </a:r>
            <a:r>
              <a:rPr lang="cs-CZ" sz="2200" dirty="0"/>
              <a:t> </a:t>
            </a:r>
            <a:r>
              <a:rPr lang="cs-CZ" sz="2200" dirty="0" err="1"/>
              <a:t>highest</a:t>
            </a:r>
            <a:r>
              <a:rPr lang="cs-CZ" sz="2200" dirty="0"/>
              <a:t> </a:t>
            </a:r>
            <a:r>
              <a:rPr lang="cs-CZ" sz="2200" dirty="0" err="1"/>
              <a:t>rate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CSF </a:t>
            </a:r>
            <a:r>
              <a:rPr lang="cs-CZ" sz="2200" dirty="0" err="1"/>
              <a:t>leak</a:t>
            </a:r>
            <a:endParaRPr lang="cs-CZ" sz="2200" dirty="0"/>
          </a:p>
          <a:p>
            <a:endParaRPr lang="cs-CZ" dirty="0"/>
          </a:p>
        </p:txBody>
      </p:sp>
      <p:pic>
        <p:nvPicPr>
          <p:cNvPr id="9" name="Picture 8" descr="ex5">
            <a:extLst>
              <a:ext uri="{FF2B5EF4-FFF2-40B4-BE49-F238E27FC236}">
                <a16:creationId xmlns:a16="http://schemas.microsoft.com/office/drawing/2014/main" id="{D8093688-64B7-EE41-929C-42F77055F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30"/>
          <a:stretch>
            <a:fillRect/>
          </a:stretch>
        </p:blipFill>
        <p:spPr bwMode="auto">
          <a:xfrm>
            <a:off x="9109799" y="485783"/>
            <a:ext cx="28098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2681A44-D154-9745-A4E8-65F1DA6C7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0485" y="3052739"/>
            <a:ext cx="2359030" cy="235903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E2D5FED-D495-3C40-BA5F-40AEB051053B}"/>
              </a:ext>
            </a:extLst>
          </p:cNvPr>
          <p:cNvSpPr txBox="1"/>
          <p:nvPr/>
        </p:nvSpPr>
        <p:spPr>
          <a:xfrm>
            <a:off x="6796156" y="5584830"/>
            <a:ext cx="51235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chemeClr val="bg1"/>
                </a:solidFill>
                <a:latin typeface="+mn-lt"/>
              </a:rPr>
              <a:t>traumatic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changes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dirty="0" err="1">
                <a:solidFill>
                  <a:schemeClr val="bg1"/>
                </a:solidFill>
                <a:latin typeface="+mn-lt"/>
              </a:rPr>
              <a:t>occlusion</a:t>
            </a:r>
            <a:endParaRPr lang="cs-CZ" sz="2800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61681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F20260B-4BD8-C34D-B499-1C93BA3832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A38520-B49D-D647-9003-89AD0837C8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D3F792C-EF47-4243-A5DE-B701DA0D69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656" y="3394532"/>
            <a:ext cx="5340561" cy="698497"/>
          </a:xfrm>
        </p:spPr>
        <p:txBody>
          <a:bodyPr/>
          <a:lstStyle/>
          <a:p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Lateral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maxillary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buttress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dirty="0" err="1">
                <a:latin typeface="+mn-lt"/>
              </a:rPr>
              <a:t>from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maxilla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across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zygomatocomaxillary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suture</a:t>
            </a:r>
            <a:r>
              <a:rPr lang="cs-CZ" sz="1800" dirty="0">
                <a:latin typeface="+mn-lt"/>
              </a:rPr>
              <a:t> and body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 </a:t>
            </a:r>
            <a:r>
              <a:rPr lang="cs-CZ" sz="1800" dirty="0" err="1">
                <a:latin typeface="+mn-lt"/>
              </a:rPr>
              <a:t>zygoma</a:t>
            </a:r>
            <a:r>
              <a:rPr lang="cs-CZ" sz="1800" dirty="0">
                <a:latin typeface="+mn-lt"/>
              </a:rPr>
              <a:t>, </a:t>
            </a:r>
            <a:r>
              <a:rPr lang="cs-CZ" sz="1800" dirty="0" err="1">
                <a:latin typeface="+mn-lt"/>
              </a:rPr>
              <a:t>extending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superiorly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along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lateral</a:t>
            </a:r>
            <a:r>
              <a:rPr lang="cs-CZ" sz="1800" dirty="0">
                <a:latin typeface="+mn-lt"/>
              </a:rPr>
              <a:t> orbital </a:t>
            </a:r>
            <a:r>
              <a:rPr lang="cs-CZ" sz="1800" dirty="0" err="1">
                <a:latin typeface="+mn-lt"/>
              </a:rPr>
              <a:t>rim</a:t>
            </a:r>
            <a:r>
              <a:rPr lang="cs-CZ" sz="1800" dirty="0">
                <a:latin typeface="+mn-lt"/>
              </a:rPr>
              <a:t> to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frontal</a:t>
            </a:r>
            <a:r>
              <a:rPr lang="cs-CZ" sz="1800" dirty="0">
                <a:latin typeface="+mn-lt"/>
              </a:rPr>
              <a:t> bone and 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Second </a:t>
            </a:r>
            <a:r>
              <a:rPr lang="cs-CZ" sz="1800" dirty="0" err="1">
                <a:latin typeface="+mn-lt"/>
              </a:rPr>
              <a:t>branch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runs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horizontally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towards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zygomatic</a:t>
            </a:r>
            <a:r>
              <a:rPr lang="cs-CZ" sz="1800" dirty="0">
                <a:latin typeface="+mn-lt"/>
              </a:rPr>
              <a:t> arch and </a:t>
            </a:r>
            <a:r>
              <a:rPr lang="cs-CZ" sz="1800" dirty="0" err="1">
                <a:latin typeface="+mn-lt"/>
              </a:rPr>
              <a:t>radiates</a:t>
            </a:r>
            <a:r>
              <a:rPr lang="cs-CZ" sz="1800" dirty="0">
                <a:latin typeface="+mn-lt"/>
              </a:rPr>
              <a:t> to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squamous</a:t>
            </a:r>
            <a:r>
              <a:rPr lang="cs-CZ" sz="1800" dirty="0">
                <a:latin typeface="+mn-lt"/>
              </a:rPr>
              <a:t> part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the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temporal</a:t>
            </a:r>
            <a:r>
              <a:rPr lang="cs-CZ" sz="1800" dirty="0">
                <a:latin typeface="+mn-lt"/>
              </a:rPr>
              <a:t> bone </a:t>
            </a:r>
          </a:p>
          <a:p>
            <a:endParaRPr lang="cs-CZ" sz="1800" dirty="0">
              <a:latin typeface="+mn-lt"/>
            </a:endParaRPr>
          </a:p>
        </p:txBody>
      </p:sp>
      <p:pic>
        <p:nvPicPr>
          <p:cNvPr id="6" name="Picture 2" descr="rám1">
            <a:extLst>
              <a:ext uri="{FF2B5EF4-FFF2-40B4-BE49-F238E27FC236}">
                <a16:creationId xmlns:a16="http://schemas.microsoft.com/office/drawing/2014/main" id="{C9B78E48-104B-2B4B-B02D-B2FA167C0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65223"/>
            <a:ext cx="5891463" cy="4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D8472FEA-A0DC-9247-BE8B-5C888A7BA923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309407" y="3743781"/>
            <a:ext cx="774036" cy="110399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88BFE103-BC9E-9C46-B6DF-30C2EEE703EE}"/>
              </a:ext>
            </a:extLst>
          </p:cNvPr>
          <p:cNvCxnSpPr>
            <a:cxnSpLocks/>
          </p:cNvCxnSpPr>
          <p:nvPr/>
        </p:nvCxnSpPr>
        <p:spPr bwMode="auto">
          <a:xfrm flipV="1">
            <a:off x="4907666" y="3743780"/>
            <a:ext cx="798653" cy="110399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1E1DD0F-2C44-EC4C-A63F-E22BE4C0B9A5}"/>
              </a:ext>
            </a:extLst>
          </p:cNvPr>
          <p:cNvSpPr txBox="1"/>
          <p:nvPr/>
        </p:nvSpPr>
        <p:spPr>
          <a:xfrm>
            <a:off x="2566474" y="539492"/>
            <a:ext cx="3584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Vertical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buttreesses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9" name="Picture 8" descr="pilíře_maxilla">
            <a:extLst>
              <a:ext uri="{FF2B5EF4-FFF2-40B4-BE49-F238E27FC236}">
                <a16:creationId xmlns:a16="http://schemas.microsoft.com/office/drawing/2014/main" id="{EF51FCB8-BF3F-AC44-BDEF-659F825A3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569" y="319270"/>
            <a:ext cx="2544443" cy="29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2CEC50A2-8FAA-FB48-8478-B0225A71B41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15692" y="3149602"/>
            <a:ext cx="618023" cy="594178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Přímá spojovací šipka 15">
            <a:extLst>
              <a:ext uri="{FF2B5EF4-FFF2-40B4-BE49-F238E27FC236}">
                <a16:creationId xmlns:a16="http://schemas.microsoft.com/office/drawing/2014/main" id="{FB411972-9588-9A4D-9C6B-D7B846D8228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3588" y="2047420"/>
            <a:ext cx="67269" cy="134711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Přímá spojovací šipka 16">
            <a:extLst>
              <a:ext uri="{FF2B5EF4-FFF2-40B4-BE49-F238E27FC236}">
                <a16:creationId xmlns:a16="http://schemas.microsoft.com/office/drawing/2014/main" id="{79057D01-0765-CF48-955A-198A48193D1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54937" y="2162630"/>
            <a:ext cx="254470" cy="158115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Přímá spojovací šipka 21">
            <a:extLst>
              <a:ext uri="{FF2B5EF4-FFF2-40B4-BE49-F238E27FC236}">
                <a16:creationId xmlns:a16="http://schemas.microsoft.com/office/drawing/2014/main" id="{2EC21C7E-F594-764B-AEFB-827932FAF511}"/>
              </a:ext>
            </a:extLst>
          </p:cNvPr>
          <p:cNvCxnSpPr>
            <a:cxnSpLocks/>
          </p:cNvCxnSpPr>
          <p:nvPr/>
        </p:nvCxnSpPr>
        <p:spPr bwMode="auto">
          <a:xfrm flipV="1">
            <a:off x="5843588" y="3105974"/>
            <a:ext cx="556446" cy="6378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6798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F3DE7D-A001-B548-92AE-5C24D43E79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7FFF6D-7C3F-C64C-AA6D-00BC2F46A4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BD76B9-1EC7-9448-8C32-A38C6FCF6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 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A79376A-F0E4-004C-8FA4-5E1A899E7D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86552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8166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9B38DF-3E71-E447-8AF1-447CE0CF9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6747C3-2795-D346-A49D-0A4BD3D4AD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64A13CD2-61EA-0348-BC4B-806AF25F5C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2681" y="3162303"/>
            <a:ext cx="5629319" cy="698497"/>
          </a:xfrm>
        </p:spPr>
        <p:txBody>
          <a:bodyPr/>
          <a:lstStyle/>
          <a:p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Posterior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maxillary</a:t>
            </a:r>
            <a:r>
              <a:rPr lang="cs-CZ" sz="2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400" b="1" dirty="0" err="1">
                <a:solidFill>
                  <a:schemeClr val="bg1"/>
                </a:solidFill>
                <a:latin typeface="+mn-lt"/>
              </a:rPr>
              <a:t>buttress</a:t>
            </a:r>
            <a:endParaRPr lang="cs-CZ" sz="2400" b="1" dirty="0">
              <a:solidFill>
                <a:schemeClr val="bg1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bg1"/>
                </a:solidFill>
                <a:latin typeface="+mn-lt"/>
              </a:rPr>
              <a:t>formed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by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fusion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posterior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medial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surfaces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maxilla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with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lower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half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pterygoid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process</a:t>
            </a:r>
            <a:endParaRPr lang="cs-CZ" sz="18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>
                <a:solidFill>
                  <a:schemeClr val="bg1"/>
                </a:solidFill>
                <a:latin typeface="+mn-lt"/>
              </a:rPr>
              <a:t>originates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region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posterior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alveoli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M2-M3 and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transmits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pressure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from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posterior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teeth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to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body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sphenoid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bone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dirty="0" err="1">
                <a:latin typeface="+mn-lt"/>
              </a:rPr>
              <a:t>r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uns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along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posterior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wall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the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1800" dirty="0" err="1">
                <a:solidFill>
                  <a:schemeClr val="bg1"/>
                </a:solidFill>
                <a:latin typeface="+mn-lt"/>
              </a:rPr>
              <a:t>maxillary</a:t>
            </a:r>
            <a:r>
              <a:rPr lang="cs-CZ" sz="1800" dirty="0">
                <a:solidFill>
                  <a:schemeClr val="bg1"/>
                </a:solidFill>
                <a:latin typeface="+mn-lt"/>
              </a:rPr>
              <a:t> sinus</a:t>
            </a:r>
          </a:p>
          <a:p>
            <a:endParaRPr lang="cs-CZ" dirty="0"/>
          </a:p>
        </p:txBody>
      </p:sp>
      <p:pic>
        <p:nvPicPr>
          <p:cNvPr id="6" name="Picture 2" descr="rám1">
            <a:extLst>
              <a:ext uri="{FF2B5EF4-FFF2-40B4-BE49-F238E27FC236}">
                <a16:creationId xmlns:a16="http://schemas.microsoft.com/office/drawing/2014/main" id="{DEF2B7D7-D81E-BE4E-8A6F-B0F2F0CCA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38185"/>
            <a:ext cx="5891463" cy="4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1DB69F7D-084C-8445-908D-B3FDA15A4D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223657" y="3860800"/>
            <a:ext cx="130630" cy="114662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D9609B33-3B9B-914A-9FB7-1B2392E17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2273628" y="3744686"/>
            <a:ext cx="150258" cy="111760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7C8F4BF-F54D-9744-BD45-D78E70BFD3C3}"/>
              </a:ext>
            </a:extLst>
          </p:cNvPr>
          <p:cNvSpPr txBox="1"/>
          <p:nvPr/>
        </p:nvSpPr>
        <p:spPr>
          <a:xfrm>
            <a:off x="2562258" y="530206"/>
            <a:ext cx="35840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Vertical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buttreesses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  <p:pic>
        <p:nvPicPr>
          <p:cNvPr id="9" name="Picture 8" descr="pilíře_maxilla">
            <a:extLst>
              <a:ext uri="{FF2B5EF4-FFF2-40B4-BE49-F238E27FC236}">
                <a16:creationId xmlns:a16="http://schemas.microsoft.com/office/drawing/2014/main" id="{2C2A8752-7149-5548-9A7F-AF5AA76F0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257" y="213649"/>
            <a:ext cx="2429940" cy="277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DA08F91D-D965-BB4A-BC0A-C2196F1AF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786" y="1007259"/>
            <a:ext cx="2544000" cy="187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D836FB5-E6BA-3948-93FF-89ED6EDCCF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16433D-16FD-8E40-A404-4C84566BBE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EBB9037-7382-F942-8DCC-D51597B38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0122" y="1670051"/>
            <a:ext cx="5280403" cy="698497"/>
          </a:xfrm>
        </p:spPr>
        <p:txBody>
          <a:bodyPr/>
          <a:lstStyle/>
          <a:p>
            <a:r>
              <a:rPr lang="cs-CZ" sz="2800" b="1" dirty="0" err="1"/>
              <a:t>Upper</a:t>
            </a:r>
            <a:r>
              <a:rPr lang="cs-CZ" sz="2800" b="1" dirty="0"/>
              <a:t> </a:t>
            </a:r>
            <a:r>
              <a:rPr lang="cs-CZ" sz="2800" b="1" dirty="0" err="1"/>
              <a:t>transverse</a:t>
            </a:r>
            <a:r>
              <a:rPr lang="cs-CZ" sz="2800" b="1" dirty="0"/>
              <a:t> (</a:t>
            </a:r>
            <a:r>
              <a:rPr lang="cs-CZ" sz="2800" b="1" dirty="0" err="1"/>
              <a:t>maxillary</a:t>
            </a:r>
            <a:r>
              <a:rPr lang="cs-CZ" sz="28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zygomatic</a:t>
            </a:r>
            <a:r>
              <a:rPr lang="cs-CZ" dirty="0"/>
              <a:t> arch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floor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orbit/</a:t>
            </a:r>
            <a:r>
              <a:rPr lang="cs-CZ" dirty="0" err="1"/>
              <a:t>roof</a:t>
            </a:r>
            <a:r>
              <a:rPr lang="cs-CZ" dirty="0"/>
              <a:t> </a:t>
            </a:r>
            <a:r>
              <a:rPr lang="cs-CZ" dirty="0" err="1"/>
              <a:t>maxillary</a:t>
            </a:r>
            <a:r>
              <a:rPr lang="cs-CZ" dirty="0"/>
              <a:t> sinus/ </a:t>
            </a:r>
            <a:r>
              <a:rPr lang="cs-CZ" dirty="0" err="1"/>
              <a:t>going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orbital </a:t>
            </a:r>
            <a:r>
              <a:rPr lang="cs-CZ" dirty="0" err="1"/>
              <a:t>floor</a:t>
            </a:r>
            <a:r>
              <a:rPr lang="cs-CZ" dirty="0"/>
              <a:t>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389F46E-7433-D74D-8E07-D56366639160}"/>
              </a:ext>
            </a:extLst>
          </p:cNvPr>
          <p:cNvSpPr txBox="1"/>
          <p:nvPr/>
        </p:nvSpPr>
        <p:spPr>
          <a:xfrm>
            <a:off x="2334126" y="873453"/>
            <a:ext cx="38619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Horizontal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buttresses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Picture 2" descr="rám1">
            <a:extLst>
              <a:ext uri="{FF2B5EF4-FFF2-40B4-BE49-F238E27FC236}">
                <a16:creationId xmlns:a16="http://schemas.microsoft.com/office/drawing/2014/main" id="{74C04EDE-27BD-2043-B99E-1A1E3DE0E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738185"/>
            <a:ext cx="5891463" cy="4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Přímá spojovací šipka 9">
            <a:extLst>
              <a:ext uri="{FF2B5EF4-FFF2-40B4-BE49-F238E27FC236}">
                <a16:creationId xmlns:a16="http://schemas.microsoft.com/office/drawing/2014/main" id="{E837F1BA-F9EB-0040-8693-64CCD065AC75}"/>
              </a:ext>
            </a:extLst>
          </p:cNvPr>
          <p:cNvCxnSpPr>
            <a:cxnSpLocks/>
          </p:cNvCxnSpPr>
          <p:nvPr/>
        </p:nvCxnSpPr>
        <p:spPr bwMode="auto">
          <a:xfrm>
            <a:off x="362837" y="3120571"/>
            <a:ext cx="606325" cy="740229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CC43C572-6B9A-9B41-9B89-0F0B707D865F}"/>
              </a:ext>
            </a:extLst>
          </p:cNvPr>
          <p:cNvCxnSpPr>
            <a:cxnSpLocks/>
          </p:cNvCxnSpPr>
          <p:nvPr/>
        </p:nvCxnSpPr>
        <p:spPr bwMode="auto">
          <a:xfrm>
            <a:off x="1255465" y="3679371"/>
            <a:ext cx="1357106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Přímá spojovací šipka 13">
            <a:extLst>
              <a:ext uri="{FF2B5EF4-FFF2-40B4-BE49-F238E27FC236}">
                <a16:creationId xmlns:a16="http://schemas.microsoft.com/office/drawing/2014/main" id="{89C14AFF-02A0-8043-B743-07C357FEA003}"/>
              </a:ext>
            </a:extLst>
          </p:cNvPr>
          <p:cNvCxnSpPr>
            <a:cxnSpLocks/>
          </p:cNvCxnSpPr>
          <p:nvPr/>
        </p:nvCxnSpPr>
        <p:spPr bwMode="auto">
          <a:xfrm flipV="1">
            <a:off x="2632074" y="2588723"/>
            <a:ext cx="111126" cy="9019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936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95790DB-C102-3A4B-83DD-E6EFF0A5D8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0EB753-60EE-D74C-9590-C6B60BFE0D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FABFD86-3F29-5542-9DF0-E7D31C55E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0377" y="1670051"/>
            <a:ext cx="5153121" cy="698497"/>
          </a:xfrm>
        </p:spPr>
        <p:txBody>
          <a:bodyPr/>
          <a:lstStyle/>
          <a:p>
            <a:r>
              <a:rPr lang="cs-CZ" sz="2800" b="1" dirty="0" err="1"/>
              <a:t>Lower</a:t>
            </a:r>
            <a:r>
              <a:rPr lang="cs-CZ" sz="2800" b="1" dirty="0"/>
              <a:t> </a:t>
            </a:r>
            <a:r>
              <a:rPr lang="cs-CZ" sz="2800" b="1" dirty="0" err="1"/>
              <a:t>transverse</a:t>
            </a:r>
            <a:r>
              <a:rPr lang="cs-CZ" sz="2800" b="1" dirty="0"/>
              <a:t> (</a:t>
            </a:r>
            <a:r>
              <a:rPr lang="cs-CZ" sz="2800" b="1" dirty="0" err="1"/>
              <a:t>maxillary</a:t>
            </a:r>
            <a:r>
              <a:rPr lang="cs-CZ" sz="2800" b="1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maxillary</a:t>
            </a:r>
            <a:r>
              <a:rPr lang="cs-CZ" dirty="0"/>
              <a:t> </a:t>
            </a:r>
            <a:r>
              <a:rPr lang="cs-CZ" dirty="0" err="1"/>
              <a:t>alveolar</a:t>
            </a:r>
            <a:r>
              <a:rPr lang="cs-CZ" dirty="0"/>
              <a:t> </a:t>
            </a:r>
            <a:r>
              <a:rPr lang="cs-CZ" dirty="0" err="1"/>
              <a:t>ridge</a:t>
            </a:r>
            <a:r>
              <a:rPr lang="cs-CZ" dirty="0"/>
              <a:t> (base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maxillary</a:t>
            </a:r>
            <a:r>
              <a:rPr lang="cs-CZ" dirty="0"/>
              <a:t> sinus) </a:t>
            </a:r>
            <a:r>
              <a:rPr lang="cs-CZ" dirty="0" err="1"/>
              <a:t>extending</a:t>
            </a:r>
            <a:r>
              <a:rPr lang="cs-CZ" dirty="0"/>
              <a:t> </a:t>
            </a:r>
            <a:r>
              <a:rPr lang="cs-CZ" dirty="0" err="1"/>
              <a:t>posteriorly</a:t>
            </a:r>
            <a:r>
              <a:rPr lang="cs-CZ" dirty="0"/>
              <a:t> </a:t>
            </a:r>
            <a:r>
              <a:rPr lang="cs-CZ" dirty="0" err="1"/>
              <a:t>along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hard </a:t>
            </a:r>
            <a:r>
              <a:rPr lang="cs-CZ" dirty="0" err="1"/>
              <a:t>palate</a:t>
            </a:r>
            <a:endParaRPr lang="cs-CZ" dirty="0"/>
          </a:p>
        </p:txBody>
      </p:sp>
      <p:pic>
        <p:nvPicPr>
          <p:cNvPr id="6" name="Picture 2" descr="rám1">
            <a:extLst>
              <a:ext uri="{FF2B5EF4-FFF2-40B4-BE49-F238E27FC236}">
                <a16:creationId xmlns:a16="http://schemas.microsoft.com/office/drawing/2014/main" id="{1F810B7A-4981-1542-9F22-3673F5BF2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1660457"/>
            <a:ext cx="5891463" cy="439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Přímá spojovací šipka 6">
            <a:extLst>
              <a:ext uri="{FF2B5EF4-FFF2-40B4-BE49-F238E27FC236}">
                <a16:creationId xmlns:a16="http://schemas.microsoft.com/office/drawing/2014/main" id="{EBC4E1E4-096D-7146-A6B6-A2158A3409F0}"/>
              </a:ext>
            </a:extLst>
          </p:cNvPr>
          <p:cNvCxnSpPr>
            <a:cxnSpLocks/>
          </p:cNvCxnSpPr>
          <p:nvPr/>
        </p:nvCxnSpPr>
        <p:spPr bwMode="auto">
          <a:xfrm flipV="1">
            <a:off x="2795924" y="4653533"/>
            <a:ext cx="111522" cy="78759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Přímá spojovací šipka 7">
            <a:extLst>
              <a:ext uri="{FF2B5EF4-FFF2-40B4-BE49-F238E27FC236}">
                <a16:creationId xmlns:a16="http://schemas.microsoft.com/office/drawing/2014/main" id="{8BCE784A-7ED5-E64D-AF49-963CE3826DA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867644" y="4621250"/>
            <a:ext cx="93684" cy="785406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ovací šipka 10">
            <a:extLst>
              <a:ext uri="{FF2B5EF4-FFF2-40B4-BE49-F238E27FC236}">
                <a16:creationId xmlns:a16="http://schemas.microsoft.com/office/drawing/2014/main" id="{61E8AF6B-924C-6644-90E0-7AFAA2790CF9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376066" y="4573928"/>
            <a:ext cx="171757" cy="86719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>
            <a:extLst>
              <a:ext uri="{FF2B5EF4-FFF2-40B4-BE49-F238E27FC236}">
                <a16:creationId xmlns:a16="http://schemas.microsoft.com/office/drawing/2014/main" id="{207CDB2F-687B-B842-BE81-8B938506EA9D}"/>
              </a:ext>
            </a:extLst>
          </p:cNvPr>
          <p:cNvCxnSpPr>
            <a:cxnSpLocks/>
          </p:cNvCxnSpPr>
          <p:nvPr/>
        </p:nvCxnSpPr>
        <p:spPr bwMode="auto">
          <a:xfrm flipV="1">
            <a:off x="2289086" y="4653533"/>
            <a:ext cx="109938" cy="78759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3A22B299-C969-BB45-99C1-7637B9CBF831}"/>
              </a:ext>
            </a:extLst>
          </p:cNvPr>
          <p:cNvSpPr txBox="1"/>
          <p:nvPr/>
        </p:nvSpPr>
        <p:spPr>
          <a:xfrm>
            <a:off x="2743965" y="760386"/>
            <a:ext cx="3861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Horizontal</a:t>
            </a:r>
            <a:r>
              <a:rPr lang="cs-CZ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cs-CZ" sz="2800" b="1" dirty="0" err="1">
                <a:solidFill>
                  <a:schemeClr val="bg1"/>
                </a:solidFill>
                <a:latin typeface="+mn-lt"/>
              </a:rPr>
              <a:t>buttresses</a:t>
            </a:r>
            <a:endParaRPr lang="cs-CZ" sz="2800" b="1" dirty="0">
              <a:solidFill>
                <a:schemeClr val="bg1"/>
              </a:solidFill>
              <a:latin typeface="+mn-lt"/>
            </a:endParaRPr>
          </a:p>
          <a:p>
            <a:pPr algn="l"/>
            <a:endParaRPr lang="cs-CZ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2994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CD39443-710D-984A-9B98-15CA6C1F8F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B7DA3DC-A162-5B48-9794-9894E26768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1C0B980-28ED-EB4F-8AF5-B4796A619D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95960" y="1670051"/>
            <a:ext cx="4295256" cy="698497"/>
          </a:xfrm>
        </p:spPr>
        <p:txBody>
          <a:bodyPr/>
          <a:lstStyle/>
          <a:p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Calvaria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(</a:t>
            </a:r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top </a:t>
            </a:r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skull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) </a:t>
            </a:r>
            <a:endParaRPr lang="cs-CZ" sz="1800" dirty="0">
              <a:solidFill>
                <a:srgbClr val="FFFF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thick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parts</a:t>
            </a:r>
            <a:r>
              <a:rPr lang="cs-CZ" sz="1800" b="0" i="0" u="none" strike="noStrike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tubera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frontalia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 (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frontal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eminence)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tubera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parietalia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 (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parietal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eminence)</a:t>
            </a:r>
            <a:endParaRPr lang="cs-CZ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external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occipital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protuberance (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endParaRPr lang="cs-CZ" sz="1400" dirty="0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algn="l" rtl="0" fontAlgn="base"/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  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highest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point 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which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is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referred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to as </a:t>
            </a:r>
            <a:r>
              <a:rPr lang="cs-CZ" sz="14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the</a:t>
            </a:r>
            <a:r>
              <a:rPr lang="cs-CZ" sz="14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inion)</a:t>
            </a:r>
            <a:endParaRPr lang="en-US" sz="1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linea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temporalis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 (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temporal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line)</a:t>
            </a:r>
          </a:p>
          <a:p>
            <a:r>
              <a:rPr lang="cs-CZ" sz="1800" dirty="0">
                <a:solidFill>
                  <a:srgbClr val="FFFFFF"/>
                </a:solidFill>
                <a:latin typeface="Arial" panose="020B0604020202020204" pitchFamily="34" charset="0"/>
              </a:rPr>
              <a:t>   (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marks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attachment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of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the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temporalis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 </a:t>
            </a:r>
            <a:r>
              <a:rPr lang="cs-CZ" sz="1400" dirty="0" err="1">
                <a:solidFill>
                  <a:srgbClr val="FFFFFF"/>
                </a:solidFill>
                <a:latin typeface="Arial" panose="020B0604020202020204" pitchFamily="34" charset="0"/>
              </a:rPr>
              <a:t>muscle</a:t>
            </a:r>
            <a:r>
              <a:rPr lang="cs-CZ" sz="1400" dirty="0">
                <a:solidFill>
                  <a:srgbClr val="FFFFFF"/>
                </a:solidFill>
                <a:latin typeface="Arial" panose="020B0604020202020204" pitchFamily="34" charset="0"/>
              </a:rPr>
              <a:t>)</a:t>
            </a:r>
            <a:endParaRPr lang="cs-CZ" sz="1400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margin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of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sulcus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sinus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sagitalis</a:t>
            </a:r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sup.</a:t>
            </a:r>
            <a:r>
              <a:rPr lang="en-US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​</a:t>
            </a:r>
            <a:endParaRPr lang="en-US" b="0" i="0" u="none" strike="noStrike" dirty="0"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cs-CZ" sz="1800" b="0" i="0" u="none" strike="noStrike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 et  </a:t>
            </a:r>
            <a:r>
              <a:rPr lang="cs-CZ" sz="1800" b="0" i="0" u="none" strike="noStrike" dirty="0" err="1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transversus</a:t>
            </a:r>
            <a:endParaRPr lang="cs-CZ" b="0" i="0" u="none" strike="noStrike" dirty="0">
              <a:solidFill>
                <a:srgbClr val="FFFFFF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BBBE24F-9662-EC42-B1BB-38813CBF6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881982"/>
            <a:ext cx="3083657" cy="395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C64C2C-6FC7-0349-BA27-96006523B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044" y="2019299"/>
            <a:ext cx="3382200" cy="338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85039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2770</TotalTime>
  <Words>2309</Words>
  <Application>Microsoft Macintosh PowerPoint</Application>
  <PresentationFormat>Širokoúhlá obrazovka</PresentationFormat>
  <Paragraphs>384</Paragraphs>
  <Slides>51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60" baseType="lpstr">
      <vt:lpstr>-webkit-standard</vt:lpstr>
      <vt:lpstr>arial</vt:lpstr>
      <vt:lpstr>arial</vt:lpstr>
      <vt:lpstr>Linux Libertine</vt:lpstr>
      <vt:lpstr>Segoe UI</vt:lpstr>
      <vt:lpstr>Tahoma</vt:lpstr>
      <vt:lpstr>Wingdings</vt:lpstr>
      <vt:lpstr>Prezentace_MU_CZ</vt:lpstr>
      <vt:lpstr>Rastrový obrázek</vt:lpstr>
      <vt:lpstr>Functional structure of the skull </vt:lpstr>
      <vt:lpstr>Functional structure of the skull​</vt:lpstr>
      <vt:lpstr>Functional structure of the skull - Facial buttresses 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Calvaria (the top of the skull) </vt:lpstr>
      <vt:lpstr>Calvaria (the top of the skull) </vt:lpstr>
      <vt:lpstr>Craniosynostosis </vt:lpstr>
      <vt:lpstr>Craniosynostosis</vt:lpstr>
      <vt:lpstr>Craniosynostosis</vt:lpstr>
      <vt:lpstr>Craniosynostosis</vt:lpstr>
      <vt:lpstr>Prezentace aplikace PowerPoint</vt:lpstr>
      <vt:lpstr>Prezentace aplikace PowerPoint</vt:lpstr>
      <vt:lpstr>Head injuries</vt:lpstr>
      <vt:lpstr>Skull fracturess</vt:lpstr>
      <vt:lpstr>Etiology o head injuries</vt:lpstr>
      <vt:lpstr>Prezentace aplikace PowerPoint</vt:lpstr>
      <vt:lpstr>Linear skull fracture</vt:lpstr>
      <vt:lpstr>Prezentace aplikace PowerPoint</vt:lpstr>
      <vt:lpstr>Depressed skull fractures​  </vt:lpstr>
      <vt:lpstr>Depressed skull fractures​</vt:lpstr>
      <vt:lpstr>Basilar skull fractures​</vt:lpstr>
      <vt:lpstr>Prezentace aplikace PowerPoint</vt:lpstr>
      <vt:lpstr>Basilar fractures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Epidural hemorrhage</vt:lpstr>
      <vt:lpstr>Subdural hemorrhage </vt:lpstr>
      <vt:lpstr>Intracerebral hemorrhage </vt:lpstr>
      <vt:lpstr>Prezentace aplikace PowerPoint</vt:lpstr>
      <vt:lpstr>Prezentace aplikace PowerPoint</vt:lpstr>
      <vt:lpstr>Lower midfacial fracture Le Fort type I or low horizontal fractures  </vt:lpstr>
      <vt:lpstr>Upper midfacial fracture</vt:lpstr>
      <vt:lpstr>Naso-orbitoethmoid fractures</vt:lpstr>
      <vt:lpstr>Naso-orbitoethmoid fractures</vt:lpstr>
      <vt:lpstr>Prezentace aplikace PowerPoint</vt:lpstr>
      <vt:lpstr>Isolated fractures of nasal bones </vt:lpstr>
      <vt:lpstr>Zygomaticomaxillary Complex</vt:lpstr>
      <vt:lpstr>Zygomaticomaxillary Complex</vt:lpstr>
      <vt:lpstr>Orbital blow-out fractures </vt:lpstr>
      <vt:lpstr>Le Fort type II (pyramidal)</vt:lpstr>
      <vt:lpstr>Le Fort type III (transverse)</vt:lpstr>
      <vt:lpstr>Thank you for your attention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Peter Solár</dc:creator>
  <cp:lastModifiedBy>Peter Solár</cp:lastModifiedBy>
  <cp:revision>12</cp:revision>
  <cp:lastPrinted>1601-01-01T00:00:00Z</cp:lastPrinted>
  <dcterms:created xsi:type="dcterms:W3CDTF">2024-02-27T20:07:56Z</dcterms:created>
  <dcterms:modified xsi:type="dcterms:W3CDTF">2024-04-21T14:41:36Z</dcterms:modified>
</cp:coreProperties>
</file>