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5"/>
  </p:notesMasterIdLst>
  <p:handoutMasterIdLst>
    <p:handoutMasterId r:id="rId56"/>
  </p:handout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17" r:id="rId52"/>
    <p:sldId id="315" r:id="rId53"/>
    <p:sldId id="316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14" userDrawn="1">
          <p15:clr>
            <a:srgbClr val="A4A3A4"/>
          </p15:clr>
        </p15:guide>
        <p15:guide id="9" pos="3681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 autoAdjust="0"/>
    <p:restoredTop sz="95768" autoAdjust="0"/>
  </p:normalViewPr>
  <p:slideViewPr>
    <p:cSldViewPr snapToGrid="0">
      <p:cViewPr varScale="1">
        <p:scale>
          <a:sx n="110" d="100"/>
          <a:sy n="110" d="100"/>
        </p:scale>
        <p:origin x="360" y="184"/>
      </p:cViewPr>
      <p:guideLst>
        <p:guide orient="horz" pos="1094"/>
        <p:guide orient="horz" pos="1272"/>
        <p:guide orient="horz" pos="709"/>
        <p:guide orient="horz" pos="3838"/>
        <p:guide orient="horz" pos="3952"/>
        <p:guide pos="428"/>
        <p:guide pos="7224"/>
        <p:guide pos="914"/>
        <p:guide pos="3681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A79EDD3A-131D-5648-A91E-D2C13E15B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nerves</a:t>
            </a:r>
            <a:r>
              <a:rPr lang="cs-CZ"/>
              <a:t> 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C56EE109-D9C9-AE42-866A-9008D9F052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68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EDD96A-8BD4-E741-BBAB-67A89C7A6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495D57-8C1F-8944-B9D3-468380132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BDCB434-07BF-D242-B75E-0A203266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733" y="1125538"/>
            <a:ext cx="11361600" cy="1171580"/>
          </a:xfrm>
        </p:spPr>
        <p:txBody>
          <a:bodyPr/>
          <a:lstStyle/>
          <a:p>
            <a:r>
              <a:rPr lang="cs-CZ" dirty="0" err="1"/>
              <a:t>Oculomotor</a:t>
            </a:r>
            <a:r>
              <a:rPr lang="cs-CZ" dirty="0"/>
              <a:t> nerve (</a:t>
            </a:r>
            <a:r>
              <a:rPr lang="cs-CZ" dirty="0" err="1"/>
              <a:t>n.III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6FE69E0-CA34-D040-BD0E-47ACA891E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297118"/>
            <a:ext cx="5986800" cy="698497"/>
          </a:xfrm>
        </p:spPr>
        <p:txBody>
          <a:bodyPr/>
          <a:lstStyle/>
          <a:p>
            <a:r>
              <a:rPr lang="cs-CZ" sz="1600" dirty="0"/>
              <a:t>- </a:t>
            </a:r>
            <a:r>
              <a:rPr lang="cs-CZ" sz="1600" dirty="0" err="1"/>
              <a:t>arises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interpeduncular</a:t>
            </a:r>
            <a:r>
              <a:rPr lang="cs-CZ" sz="1600" dirty="0"/>
              <a:t> </a:t>
            </a:r>
            <a:r>
              <a:rPr lang="cs-CZ" sz="1600" dirty="0" err="1"/>
              <a:t>fossa</a:t>
            </a:r>
            <a:r>
              <a:rPr lang="cs-CZ" sz="1600" dirty="0"/>
              <a:t> (</a:t>
            </a:r>
            <a:r>
              <a:rPr lang="cs-CZ" sz="1600" dirty="0" err="1"/>
              <a:t>sulcus</a:t>
            </a:r>
            <a:r>
              <a:rPr lang="cs-CZ" sz="1600" dirty="0"/>
              <a:t> nervi </a:t>
            </a:r>
            <a:r>
              <a:rPr lang="cs-CZ" sz="1600" dirty="0" err="1"/>
              <a:t>oculomotorii</a:t>
            </a:r>
            <a:r>
              <a:rPr lang="cs-CZ" sz="1600" dirty="0"/>
              <a:t>)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midbrain</a:t>
            </a:r>
            <a:endParaRPr lang="cs-CZ" sz="1600" dirty="0"/>
          </a:p>
          <a:p>
            <a:r>
              <a:rPr lang="cs-CZ" sz="1600" dirty="0"/>
              <a:t>- </a:t>
            </a:r>
            <a:r>
              <a:rPr lang="cs-CZ" sz="1600" dirty="0" err="1"/>
              <a:t>innervates</a:t>
            </a:r>
            <a:r>
              <a:rPr lang="cs-CZ" sz="1600" dirty="0"/>
              <a:t> </a:t>
            </a:r>
            <a:r>
              <a:rPr lang="cs-CZ" sz="1600" dirty="0" err="1"/>
              <a:t>all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extraocular</a:t>
            </a:r>
            <a:r>
              <a:rPr lang="cs-CZ" sz="1600" dirty="0"/>
              <a:t> </a:t>
            </a:r>
            <a:r>
              <a:rPr lang="cs-CZ" sz="1600" dirty="0" err="1"/>
              <a:t>muscles</a:t>
            </a:r>
            <a:r>
              <a:rPr lang="cs-CZ" sz="1600" dirty="0"/>
              <a:t> </a:t>
            </a:r>
            <a:r>
              <a:rPr lang="cs-CZ" sz="1600" dirty="0" err="1"/>
              <a:t>except</a:t>
            </a:r>
            <a:r>
              <a:rPr lang="cs-CZ" sz="1600" dirty="0"/>
              <a:t> superior </a:t>
            </a:r>
            <a:r>
              <a:rPr lang="cs-CZ" sz="1600" dirty="0" err="1"/>
              <a:t>obliquus</a:t>
            </a:r>
            <a:r>
              <a:rPr lang="cs-CZ" sz="1600" dirty="0"/>
              <a:t> </a:t>
            </a:r>
            <a:r>
              <a:rPr lang="cs-CZ" sz="1600" dirty="0" err="1"/>
              <a:t>muscle</a:t>
            </a:r>
            <a:r>
              <a:rPr lang="cs-CZ" sz="1600" dirty="0"/>
              <a:t> and </a:t>
            </a:r>
            <a:r>
              <a:rPr lang="cs-CZ" sz="1600" dirty="0" err="1"/>
              <a:t>lateral</a:t>
            </a:r>
            <a:r>
              <a:rPr lang="cs-CZ" sz="1600" dirty="0"/>
              <a:t> </a:t>
            </a:r>
            <a:r>
              <a:rPr lang="cs-CZ" sz="1600" dirty="0" err="1"/>
              <a:t>rectus</a:t>
            </a:r>
            <a:r>
              <a:rPr lang="cs-CZ" sz="1600" dirty="0"/>
              <a:t> </a:t>
            </a:r>
            <a:r>
              <a:rPr lang="cs-CZ" sz="1600" dirty="0" err="1"/>
              <a:t>muscle</a:t>
            </a:r>
            <a:endParaRPr lang="cs-CZ" sz="1600" dirty="0"/>
          </a:p>
          <a:p>
            <a:r>
              <a:rPr lang="cs-CZ" sz="1600" dirty="0"/>
              <a:t>- </a:t>
            </a:r>
            <a:r>
              <a:rPr lang="cs-CZ" sz="1600" dirty="0" err="1"/>
              <a:t>brings</a:t>
            </a:r>
            <a:r>
              <a:rPr lang="cs-CZ" sz="1600" dirty="0"/>
              <a:t> </a:t>
            </a:r>
            <a:r>
              <a:rPr lang="cs-CZ" sz="1600" dirty="0" err="1"/>
              <a:t>preganglionic</a:t>
            </a:r>
            <a:r>
              <a:rPr lang="cs-CZ" sz="1600" dirty="0"/>
              <a:t> </a:t>
            </a:r>
            <a:r>
              <a:rPr lang="cs-CZ" sz="1600" dirty="0" err="1"/>
              <a:t>parasympathetic</a:t>
            </a:r>
            <a:r>
              <a:rPr lang="cs-CZ" sz="1600" dirty="0"/>
              <a:t> </a:t>
            </a:r>
            <a:r>
              <a:rPr lang="cs-CZ" sz="1600" dirty="0" err="1"/>
              <a:t>fibers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parasympathetic</a:t>
            </a:r>
            <a:r>
              <a:rPr lang="cs-CZ" sz="1600" b="1" dirty="0"/>
              <a:t> </a:t>
            </a:r>
            <a:r>
              <a:rPr lang="cs-CZ" sz="1600" b="1" dirty="0" err="1"/>
              <a:t>nucleus</a:t>
            </a:r>
            <a:r>
              <a:rPr lang="cs-CZ" sz="1600" b="1" dirty="0"/>
              <a:t> III </a:t>
            </a:r>
            <a:r>
              <a:rPr lang="cs-CZ" sz="1600" dirty="0"/>
              <a:t>(</a:t>
            </a:r>
            <a:r>
              <a:rPr lang="cs-CZ" sz="1600" dirty="0" err="1"/>
              <a:t>Edinger-Westphali</a:t>
            </a:r>
            <a:r>
              <a:rPr lang="cs-CZ" sz="1600" dirty="0"/>
              <a:t>), </a:t>
            </a:r>
            <a:r>
              <a:rPr lang="cs-CZ" sz="1600" dirty="0" err="1"/>
              <a:t>which</a:t>
            </a:r>
            <a:r>
              <a:rPr lang="cs-CZ" sz="1600" dirty="0"/>
              <a:t>, </a:t>
            </a:r>
            <a:r>
              <a:rPr lang="cs-CZ" sz="1600" dirty="0" err="1"/>
              <a:t>after</a:t>
            </a:r>
            <a:r>
              <a:rPr lang="cs-CZ" sz="1600" dirty="0"/>
              <a:t> </a:t>
            </a:r>
            <a:r>
              <a:rPr lang="cs-CZ" sz="1600" dirty="0" err="1"/>
              <a:t>interpolation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ciliary</a:t>
            </a:r>
            <a:r>
              <a:rPr lang="cs-CZ" sz="1600" dirty="0"/>
              <a:t> ganglion, </a:t>
            </a:r>
            <a:r>
              <a:rPr lang="cs-CZ" sz="1600" dirty="0" err="1"/>
              <a:t>innervate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pupillary</a:t>
            </a:r>
            <a:r>
              <a:rPr lang="cs-CZ" sz="1600" b="1" dirty="0"/>
              <a:t> </a:t>
            </a:r>
            <a:r>
              <a:rPr lang="cs-CZ" sz="1600" b="1" dirty="0" err="1"/>
              <a:t>sphincter</a:t>
            </a:r>
            <a:r>
              <a:rPr lang="cs-CZ" sz="1600" b="1" dirty="0"/>
              <a:t> </a:t>
            </a:r>
            <a:r>
              <a:rPr lang="cs-CZ" sz="1600" b="1" dirty="0" err="1"/>
              <a:t>muscle</a:t>
            </a:r>
            <a:r>
              <a:rPr lang="cs-CZ" sz="1600" dirty="0"/>
              <a:t> (</a:t>
            </a:r>
            <a:r>
              <a:rPr lang="cs-CZ" sz="1600" dirty="0" err="1"/>
              <a:t>miosis</a:t>
            </a:r>
            <a:r>
              <a:rPr lang="cs-CZ" sz="1600" dirty="0"/>
              <a:t>, </a:t>
            </a:r>
            <a:r>
              <a:rPr lang="cs-CZ" sz="1600" dirty="0" err="1"/>
              <a:t>constriction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pupil) and </a:t>
            </a:r>
            <a:r>
              <a:rPr lang="cs-CZ" sz="1600" b="1" dirty="0" err="1"/>
              <a:t>ciliary</a:t>
            </a:r>
            <a:r>
              <a:rPr lang="cs-CZ" sz="1600" b="1" dirty="0"/>
              <a:t> </a:t>
            </a:r>
            <a:r>
              <a:rPr lang="cs-CZ" sz="1600" b="1" dirty="0" err="1"/>
              <a:t>muscle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accommodation</a:t>
            </a:r>
            <a:r>
              <a:rPr lang="cs-CZ" sz="1600" dirty="0"/>
              <a:t> – </a:t>
            </a:r>
            <a:r>
              <a:rPr lang="cs-CZ" sz="1600" dirty="0" err="1"/>
              <a:t>increasing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curvature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lens</a:t>
            </a:r>
            <a:r>
              <a:rPr lang="cs-CZ" sz="16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EC8382-2FD0-4241-8B18-C8C34DADC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79" y="2181450"/>
            <a:ext cx="5332476" cy="35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5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68190F-9408-3F4E-AF72-1FB90C5ADE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258212-6CED-CF4A-BC73-F2F6A35F1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04F68C-2B62-0947-96E8-74123660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5CBD483-DAF4-524A-8576-3E46502D0B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C7B1B2-BC8A-FF41-A21E-2D16CF90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98" y="1771552"/>
            <a:ext cx="5751378" cy="37498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4ACAEA-D8AC-EE43-AC6A-D92EA2817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458" y="266493"/>
            <a:ext cx="5617911" cy="49032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A653C4-2327-EC41-8865-136BACBF55C3}"/>
              </a:ext>
            </a:extLst>
          </p:cNvPr>
          <p:cNvSpPr txBox="1"/>
          <p:nvPr/>
        </p:nvSpPr>
        <p:spPr>
          <a:xfrm>
            <a:off x="596490" y="5577722"/>
            <a:ext cx="49584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  <a:latin typeface="+mn-lt"/>
              </a:rPr>
              <a:t>miosis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narrowed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pupil)                    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mydriasis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dilated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pupil)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5C2541E-44B3-7E44-B478-52712BDE539E}"/>
              </a:ext>
            </a:extLst>
          </p:cNvPr>
          <p:cNvSpPr txBox="1"/>
          <p:nvPr/>
        </p:nvSpPr>
        <p:spPr>
          <a:xfrm>
            <a:off x="6539317" y="5366894"/>
            <a:ext cx="5220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solidFill>
                  <a:schemeClr val="bg1"/>
                </a:solidFill>
                <a:latin typeface="+mn-lt"/>
              </a:rPr>
              <a:t>accommodation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increasing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curvature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lens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w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hen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12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ciliary</a:t>
            </a:r>
            <a:r>
              <a:rPr lang="cs-CZ" sz="1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muscle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contracted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lens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becomes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more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spherical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and has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increased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focussing</a:t>
            </a:r>
            <a:r>
              <a:rPr lang="cs-CZ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power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94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5BA3B1-20C8-2345-8B96-9B97D9106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C383E6-B080-684F-B2E7-987D609A8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CF97CE6-DBA4-984F-B42F-6BB7C25DE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629" y="4799477"/>
            <a:ext cx="11099918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/>
              <a:t>passes through subarachnoid space (interpeduncular cistern) lateral to the posterior communicating artery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/>
              <a:t>pierces </a:t>
            </a:r>
            <a:r>
              <a:rPr lang="en-GB" sz="1800" i="1" dirty="0"/>
              <a:t>dura mater </a:t>
            </a:r>
            <a:r>
              <a:rPr lang="en-GB" sz="1800" dirty="0"/>
              <a:t>lateral from the posterior clinoid process a enters the </a:t>
            </a:r>
            <a:r>
              <a:rPr lang="en-GB" sz="1800" b="1" dirty="0"/>
              <a:t>cavernous sinus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9DD519-64FB-6F49-ACF7-C97D011FB29C}"/>
              </a:ext>
            </a:extLst>
          </p:cNvPr>
          <p:cNvSpPr txBox="1"/>
          <p:nvPr/>
        </p:nvSpPr>
        <p:spPr>
          <a:xfrm>
            <a:off x="398502" y="5649003"/>
            <a:ext cx="10549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+mn-lt"/>
              </a:rPr>
              <a:t>CAVE: oculomotor nerve palsy caused by posterior communicating artery aneurysm!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594D02-A1EA-7445-BB87-9983722F2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8" y="1160532"/>
            <a:ext cx="4125955" cy="34796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B057F9-CB22-6F46-BDAD-25BE6382D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04" y="951970"/>
            <a:ext cx="4153045" cy="36882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EBAAF5B-5437-9F4F-B49E-6914FFDA017F}"/>
              </a:ext>
            </a:extLst>
          </p:cNvPr>
          <p:cNvSpPr txBox="1"/>
          <p:nvPr/>
        </p:nvSpPr>
        <p:spPr>
          <a:xfrm>
            <a:off x="2716549" y="347814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Oculomotor</a:t>
            </a:r>
            <a:r>
              <a:rPr lang="cs-CZ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nerve </a:t>
            </a:r>
          </a:p>
        </p:txBody>
      </p:sp>
    </p:spTree>
    <p:extLst>
      <p:ext uri="{BB962C8B-B14F-4D97-AF65-F5344CB8AC3E}">
        <p14:creationId xmlns:p14="http://schemas.microsoft.com/office/powerpoint/2010/main" val="634371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2451E6-5ABC-564A-ABEF-863A53117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F7058A-EFA3-3D46-850B-E11A79228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61BB1F-55D4-384C-A957-9C801CE9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A195338-9E86-3044-AC56-0802AFA2D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4334244"/>
            <a:ext cx="11361600" cy="698497"/>
          </a:xfrm>
        </p:spPr>
        <p:txBody>
          <a:bodyPr/>
          <a:lstStyle/>
          <a:p>
            <a:r>
              <a:rPr lang="cs-CZ" sz="1800" dirty="0">
                <a:latin typeface="+mn-lt"/>
              </a:rPr>
              <a:t>- </a:t>
            </a:r>
            <a:r>
              <a:rPr lang="cs-CZ" sz="1800" dirty="0" err="1">
                <a:latin typeface="+mn-lt"/>
              </a:rPr>
              <a:t>oculomotor</a:t>
            </a:r>
            <a:r>
              <a:rPr lang="cs-CZ" sz="1800" dirty="0">
                <a:latin typeface="+mn-lt"/>
              </a:rPr>
              <a:t> nerve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located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uppermost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above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trochlear</a:t>
            </a:r>
            <a:r>
              <a:rPr lang="cs-CZ" sz="1800" dirty="0">
                <a:latin typeface="+mn-lt"/>
              </a:rPr>
              <a:t> nerve in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lateral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wall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cavernous</a:t>
            </a:r>
            <a:r>
              <a:rPr lang="cs-CZ" sz="1800" dirty="0">
                <a:latin typeface="+mn-lt"/>
              </a:rPr>
              <a:t> </a:t>
            </a:r>
          </a:p>
          <a:p>
            <a:r>
              <a:rPr lang="cs-CZ" sz="1800" dirty="0">
                <a:latin typeface="+mn-lt"/>
              </a:rPr>
              <a:t>- In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cavernous</a:t>
            </a:r>
            <a:r>
              <a:rPr lang="cs-CZ" sz="1800" dirty="0">
                <a:latin typeface="+mn-lt"/>
              </a:rPr>
              <a:t> sinus: </a:t>
            </a:r>
          </a:p>
          <a:p>
            <a:r>
              <a:rPr lang="cs-CZ" sz="1800" b="1" dirty="0">
                <a:latin typeface="+mn-lt"/>
              </a:rPr>
              <a:t>  </a:t>
            </a:r>
            <a:r>
              <a:rPr lang="cs-CZ" sz="1800" b="1" dirty="0" err="1">
                <a:latin typeface="+mn-lt"/>
              </a:rPr>
              <a:t>receives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sympathetic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branches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from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internal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carotid</a:t>
            </a:r>
            <a:r>
              <a:rPr lang="cs-CZ" sz="1800" dirty="0">
                <a:latin typeface="+mn-lt"/>
              </a:rPr>
              <a:t> plexus </a:t>
            </a:r>
            <a:r>
              <a:rPr lang="cs-CZ" sz="1800" dirty="0" err="1">
                <a:latin typeface="+mn-lt"/>
              </a:rPr>
              <a:t>for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innervation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superior </a:t>
            </a:r>
            <a:r>
              <a:rPr lang="cs-CZ" sz="1800" dirty="0" err="1">
                <a:latin typeface="+mn-lt"/>
              </a:rPr>
              <a:t>tarsal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muscle</a:t>
            </a:r>
            <a:endParaRPr lang="cs-CZ" sz="1800" dirty="0">
              <a:latin typeface="+mn-lt"/>
            </a:endParaRPr>
          </a:p>
          <a:p>
            <a:pPr marL="179388"/>
            <a:r>
              <a:rPr lang="cs-CZ" sz="1800" dirty="0">
                <a:latin typeface="+mn-lt"/>
              </a:rPr>
              <a:t>(</a:t>
            </a:r>
            <a:r>
              <a:rPr lang="cs-CZ" sz="1800" i="1" dirty="0" err="1">
                <a:latin typeface="+mn-lt"/>
              </a:rPr>
              <a:t>ncl</a:t>
            </a:r>
            <a:r>
              <a:rPr lang="cs-CZ" sz="1800" i="1" dirty="0">
                <a:latin typeface="+mn-lt"/>
              </a:rPr>
              <a:t>. </a:t>
            </a:r>
            <a:r>
              <a:rPr lang="cs-CZ" sz="1800" i="1" dirty="0" err="1">
                <a:latin typeface="+mn-lt"/>
              </a:rPr>
              <a:t>intermediolateralis</a:t>
            </a:r>
            <a:r>
              <a:rPr lang="cs-CZ" sz="1800" i="1" dirty="0">
                <a:latin typeface="+mn-lt"/>
              </a:rPr>
              <a:t> Th1-Th5</a:t>
            </a:r>
            <a:r>
              <a:rPr lang="cs-CZ" sz="1800" dirty="0">
                <a:latin typeface="+mn-lt"/>
              </a:rPr>
              <a:t> → </a:t>
            </a:r>
            <a:r>
              <a:rPr lang="cs-CZ" sz="1800" i="1" dirty="0">
                <a:latin typeface="+mn-lt"/>
              </a:rPr>
              <a:t>ganglion </a:t>
            </a:r>
            <a:r>
              <a:rPr lang="cs-CZ" sz="1800" i="1" dirty="0" err="1">
                <a:latin typeface="+mn-lt"/>
              </a:rPr>
              <a:t>cervicale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superius</a:t>
            </a:r>
            <a:r>
              <a:rPr lang="cs-CZ" sz="1800" dirty="0">
                <a:latin typeface="+mn-lt"/>
              </a:rPr>
              <a:t> → </a:t>
            </a:r>
            <a:r>
              <a:rPr lang="cs-CZ" sz="1800" i="1" dirty="0">
                <a:latin typeface="+mn-lt"/>
              </a:rPr>
              <a:t>n. </a:t>
            </a:r>
            <a:r>
              <a:rPr lang="cs-CZ" sz="1800" i="1" dirty="0" err="1">
                <a:latin typeface="+mn-lt"/>
              </a:rPr>
              <a:t>caroticus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internus</a:t>
            </a:r>
            <a:r>
              <a:rPr lang="cs-CZ" sz="1800" i="1" dirty="0">
                <a:latin typeface="+mn-lt"/>
              </a:rPr>
              <a:t> → plexus </a:t>
            </a:r>
            <a:r>
              <a:rPr lang="cs-CZ" sz="1800" i="1" dirty="0" err="1">
                <a:latin typeface="+mn-lt"/>
              </a:rPr>
              <a:t>caroticus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internus</a:t>
            </a:r>
            <a:r>
              <a:rPr lang="cs-CZ" sz="1800" dirty="0">
                <a:latin typeface="+mn-lt"/>
              </a:rPr>
              <a:t>) 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EA8D0B6D-F9D9-9D49-B4D0-58BC6193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5" y="473311"/>
            <a:ext cx="7844583" cy="35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CE563C-006B-BC4E-9D10-2D2B902BB0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8CE799-37D7-944D-8E6F-67D89CEBB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12A4F2-65EC-3542-84F2-15CD6A53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773238"/>
            <a:ext cx="11361600" cy="1171580"/>
          </a:xfrm>
        </p:spPr>
        <p:txBody>
          <a:bodyPr/>
          <a:lstStyle/>
          <a:p>
            <a:r>
              <a:rPr lang="cs-CZ" sz="3600" b="1" dirty="0"/>
              <a:t>SYMPTOMS OF OCULOMOTOR NERVE LESION</a:t>
            </a:r>
            <a:br>
              <a:rPr lang="cs-CZ" sz="44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4A744A8-01E8-AA49-943E-3048C1A2F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490062"/>
            <a:ext cx="11361600" cy="698497"/>
          </a:xfrm>
        </p:spPr>
        <p:txBody>
          <a:bodyPr/>
          <a:lstStyle/>
          <a:p>
            <a:r>
              <a:rPr lang="cs-CZ" sz="1800" dirty="0">
                <a:latin typeface="+mn-lt"/>
              </a:rPr>
              <a:t>- </a:t>
            </a:r>
            <a:r>
              <a:rPr lang="cs-CZ" sz="1800" b="1" dirty="0">
                <a:latin typeface="+mn-lt"/>
              </a:rPr>
              <a:t>ptosis</a:t>
            </a:r>
            <a:r>
              <a:rPr lang="cs-CZ" sz="1800" dirty="0">
                <a:latin typeface="+mn-lt"/>
              </a:rPr>
              <a:t> (</a:t>
            </a:r>
            <a:r>
              <a:rPr lang="cs-CZ" sz="1800" dirty="0" err="1">
                <a:latin typeface="+mn-lt"/>
              </a:rPr>
              <a:t>drooping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or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falling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upper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eyelid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weakening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levator </a:t>
            </a:r>
            <a:r>
              <a:rPr lang="cs-CZ" sz="1800" dirty="0" err="1">
                <a:latin typeface="+mn-lt"/>
              </a:rPr>
              <a:t>palpebrae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superioris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muscle</a:t>
            </a:r>
            <a:r>
              <a:rPr lang="cs-CZ" sz="1800" dirty="0">
                <a:latin typeface="+mn-lt"/>
              </a:rPr>
              <a:t>)</a:t>
            </a:r>
          </a:p>
          <a:p>
            <a:r>
              <a:rPr lang="cs-CZ" sz="1800" dirty="0">
                <a:latin typeface="+mn-lt"/>
              </a:rPr>
              <a:t>- </a:t>
            </a:r>
            <a:r>
              <a:rPr lang="cs-CZ" sz="1800" b="1" dirty="0">
                <a:latin typeface="+mn-lt"/>
              </a:rPr>
              <a:t>strabismus</a:t>
            </a:r>
            <a:r>
              <a:rPr lang="cs-CZ" sz="1800" dirty="0">
                <a:latin typeface="+mn-lt"/>
              </a:rPr>
              <a:t> (</a:t>
            </a:r>
            <a:r>
              <a:rPr lang="cs-CZ" sz="1800" dirty="0" err="1">
                <a:latin typeface="+mn-lt"/>
              </a:rPr>
              <a:t>eyes</a:t>
            </a:r>
            <a:r>
              <a:rPr lang="cs-CZ" sz="1800" dirty="0">
                <a:latin typeface="+mn-lt"/>
              </a:rPr>
              <a:t> do not line up in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same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direction</a:t>
            </a:r>
            <a:r>
              <a:rPr lang="cs-CZ" sz="1800" dirty="0">
                <a:latin typeface="+mn-lt"/>
              </a:rPr>
              <a:t>)</a:t>
            </a:r>
          </a:p>
          <a:p>
            <a:r>
              <a:rPr lang="cs-CZ" sz="1800" dirty="0">
                <a:latin typeface="+mn-lt"/>
              </a:rPr>
              <a:t>- </a:t>
            </a:r>
            <a:r>
              <a:rPr lang="cs-CZ" sz="1800" b="1" dirty="0" err="1">
                <a:latin typeface="+mn-lt"/>
              </a:rPr>
              <a:t>diplopia</a:t>
            </a:r>
            <a:r>
              <a:rPr lang="cs-CZ" sz="1800" dirty="0">
                <a:latin typeface="+mn-lt"/>
              </a:rPr>
              <a:t> (double vision)</a:t>
            </a:r>
          </a:p>
          <a:p>
            <a:r>
              <a:rPr lang="cs-CZ" sz="1800" dirty="0">
                <a:latin typeface="+mn-lt"/>
              </a:rPr>
              <a:t>- </a:t>
            </a:r>
            <a:r>
              <a:rPr lang="cs-CZ" sz="1800" b="1" dirty="0" err="1">
                <a:latin typeface="+mn-lt"/>
              </a:rPr>
              <a:t>miosis</a:t>
            </a:r>
            <a:r>
              <a:rPr lang="cs-CZ" sz="1800" dirty="0">
                <a:latin typeface="+mn-lt"/>
              </a:rPr>
              <a:t> (</a:t>
            </a:r>
            <a:r>
              <a:rPr lang="cs-CZ" sz="1800" dirty="0" err="1">
                <a:latin typeface="+mn-lt"/>
              </a:rPr>
              <a:t>c</a:t>
            </a:r>
            <a:r>
              <a:rPr lang="cs-CZ" sz="1800" b="0" i="0" u="none" strike="noStrike" dirty="0" err="1">
                <a:effectLst/>
                <a:latin typeface="+mn-lt"/>
              </a:rPr>
              <a:t>onstriction</a:t>
            </a:r>
            <a:r>
              <a:rPr lang="cs-CZ" sz="1800" b="0" i="0" u="none" strike="noStrike" dirty="0">
                <a:effectLst/>
                <a:latin typeface="+mn-lt"/>
              </a:rPr>
              <a:t> </a:t>
            </a:r>
            <a:r>
              <a:rPr lang="cs-CZ" sz="1800" b="0" i="0" u="none" strike="noStrike" dirty="0" err="1">
                <a:effectLst/>
                <a:latin typeface="+mn-lt"/>
              </a:rPr>
              <a:t>of</a:t>
            </a:r>
            <a:r>
              <a:rPr lang="cs-CZ" sz="1800" b="0" i="0" u="none" strike="noStrike" dirty="0">
                <a:effectLst/>
                <a:latin typeface="+mn-lt"/>
              </a:rPr>
              <a:t> </a:t>
            </a:r>
            <a:r>
              <a:rPr lang="cs-CZ" sz="1800" b="0" i="0" u="none" strike="noStrike" dirty="0" err="1">
                <a:effectLst/>
                <a:latin typeface="+mn-lt"/>
              </a:rPr>
              <a:t>the</a:t>
            </a:r>
            <a:r>
              <a:rPr lang="cs-CZ" sz="1800" b="0" i="0" u="none" strike="noStrike" dirty="0">
                <a:effectLst/>
                <a:latin typeface="+mn-lt"/>
              </a:rPr>
              <a:t> pupil)</a:t>
            </a:r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- </a:t>
            </a:r>
            <a:r>
              <a:rPr lang="cs-CZ" sz="1800" b="1" dirty="0" err="1">
                <a:latin typeface="+mn-lt"/>
              </a:rPr>
              <a:t>mydriasis</a:t>
            </a:r>
            <a:r>
              <a:rPr lang="cs-CZ" sz="1800" dirty="0">
                <a:latin typeface="+mn-lt"/>
              </a:rPr>
              <a:t> (</a:t>
            </a:r>
            <a:r>
              <a:rPr lang="cs-CZ" sz="1800" dirty="0" err="1">
                <a:latin typeface="+mn-lt"/>
              </a:rPr>
              <a:t>dilation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pupil)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295B1A-152C-B94E-AD58-BB6857DC3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93" y="3077668"/>
            <a:ext cx="4225100" cy="2362215"/>
          </a:xfrm>
          <a:prstGeom prst="rect">
            <a:avLst/>
          </a:prstGeom>
        </p:spPr>
      </p:pic>
      <p:pic>
        <p:nvPicPr>
          <p:cNvPr id="7" name="Obrázek 6" descr="Obsah obrázku oranžová, zavřít, kosmetické, oči&#10;&#10;Popis byl vytvořen automaticky">
            <a:extLst>
              <a:ext uri="{FF2B5EF4-FFF2-40B4-BE49-F238E27FC236}">
                <a16:creationId xmlns:a16="http://schemas.microsoft.com/office/drawing/2014/main" id="{3587E403-C8A2-324A-A543-E05B50F34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" y="4214087"/>
            <a:ext cx="5061227" cy="187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38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81B5BB-B19B-4E42-B16C-C00C06E59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CA79B9-415E-284E-9079-E2E940315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07C0CB-4995-B541-B353-0763D9FC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17" y="1187448"/>
            <a:ext cx="11361600" cy="1171580"/>
          </a:xfrm>
        </p:spPr>
        <p:txBody>
          <a:bodyPr/>
          <a:lstStyle/>
          <a:p>
            <a:r>
              <a:rPr lang="cs-CZ" dirty="0" err="1"/>
              <a:t>Trochlear</a:t>
            </a:r>
            <a:r>
              <a:rPr lang="cs-CZ" dirty="0"/>
              <a:t> nerve (</a:t>
            </a:r>
            <a:r>
              <a:rPr lang="cs-CZ" dirty="0" err="1"/>
              <a:t>n.IV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76F61D8-A55F-6146-9B07-A3BA90497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009779"/>
            <a:ext cx="6777877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trochlear</a:t>
            </a:r>
            <a:r>
              <a:rPr lang="cs-CZ" dirty="0"/>
              <a:t> motor </a:t>
            </a:r>
            <a:r>
              <a:rPr lang="cs-CZ" dirty="0" err="1"/>
              <a:t>nucleus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midbrain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fibers</a:t>
            </a:r>
            <a:r>
              <a:rPr lang="cs-CZ" dirty="0"/>
              <a:t> </a:t>
            </a:r>
            <a:r>
              <a:rPr lang="cs-CZ" dirty="0" err="1"/>
              <a:t>decussate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brainstem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arises</a:t>
            </a:r>
            <a:r>
              <a:rPr lang="cs-CZ" dirty="0"/>
              <a:t> as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nerve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endParaRPr lang="cs-CZ" dirty="0"/>
          </a:p>
          <a:p>
            <a:r>
              <a:rPr lang="cs-CZ" dirty="0"/>
              <a:t>  </a:t>
            </a:r>
            <a:r>
              <a:rPr lang="cs-CZ" dirty="0" err="1"/>
              <a:t>aspect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brainstem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innervates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/>
              <a:t>superior </a:t>
            </a:r>
            <a:r>
              <a:rPr lang="cs-CZ" b="1" dirty="0" err="1"/>
              <a:t>oblique</a:t>
            </a:r>
            <a:r>
              <a:rPr lang="cs-CZ" b="1" dirty="0"/>
              <a:t> </a:t>
            </a:r>
            <a:r>
              <a:rPr lang="cs-CZ" b="1" dirty="0" err="1"/>
              <a:t>muscle</a:t>
            </a:r>
            <a:endParaRPr lang="cs-CZ" b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189826-CFE4-FA48-BB78-9F6EE21E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37402" y="1832788"/>
            <a:ext cx="2949393" cy="45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6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48BF3C-7A59-2B48-81E6-DD0227829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D65218-4671-9E4E-B276-07FCBE7E8F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23F9AD-FEC4-5045-BB58-964B0EFA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73238"/>
            <a:ext cx="11361600" cy="1171580"/>
          </a:xfrm>
        </p:spPr>
        <p:txBody>
          <a:bodyPr/>
          <a:lstStyle/>
          <a:p>
            <a:r>
              <a:rPr lang="cs-CZ" sz="3600" b="1" dirty="0"/>
              <a:t>SYMPTOMS OF TROCHLEAR NERVE LESION</a:t>
            </a:r>
            <a:br>
              <a:rPr lang="cs-CZ" sz="44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AF27366-0EF0-7D49-AAF8-8E0D65DDB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595569"/>
            <a:ext cx="10006615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inability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and </a:t>
            </a:r>
            <a:r>
              <a:rPr lang="cs-CZ" dirty="0" err="1"/>
              <a:t>laterally</a:t>
            </a:r>
            <a:r>
              <a:rPr lang="cs-CZ" dirty="0"/>
              <a:t> – </a:t>
            </a:r>
            <a:r>
              <a:rPr lang="cs-CZ" dirty="0" err="1"/>
              <a:t>paresis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/>
              <a:t>superior </a:t>
            </a:r>
            <a:r>
              <a:rPr lang="cs-CZ" b="1" dirty="0" err="1"/>
              <a:t>oblique</a:t>
            </a:r>
            <a:r>
              <a:rPr lang="cs-CZ" b="1" dirty="0"/>
              <a:t> </a:t>
            </a:r>
            <a:r>
              <a:rPr lang="cs-CZ" b="1" dirty="0" err="1"/>
              <a:t>muscle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moved</a:t>
            </a:r>
            <a:r>
              <a:rPr lang="cs-CZ" dirty="0"/>
              <a:t> </a:t>
            </a:r>
            <a:r>
              <a:rPr lang="cs-CZ" dirty="0" err="1"/>
              <a:t>medially</a:t>
            </a:r>
            <a:r>
              <a:rPr lang="cs-CZ" dirty="0"/>
              <a:t>)</a:t>
            </a:r>
          </a:p>
          <a:p>
            <a:r>
              <a:rPr lang="cs-CZ" sz="2400" b="1" dirty="0">
                <a:latin typeface="+mn-lt"/>
              </a:rPr>
              <a:t>- </a:t>
            </a:r>
            <a:r>
              <a:rPr lang="cs-CZ" sz="2400" b="1" dirty="0" err="1">
                <a:latin typeface="+mn-lt"/>
              </a:rPr>
              <a:t>diplopia</a:t>
            </a:r>
            <a:r>
              <a:rPr lang="cs-CZ" sz="2400" dirty="0">
                <a:latin typeface="+mn-lt"/>
              </a:rPr>
              <a:t> (double vision)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BB5D6D-4544-354E-BF4E-9C32ECE1D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16" y="3767149"/>
            <a:ext cx="5338199" cy="18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6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C0E0D1-D894-B240-BD03-CBAED58D89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E947ED-D814-5F48-8CC5-0E4E03AABC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A2BC10-519B-774F-89CA-88FD19DF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48" y="1125538"/>
            <a:ext cx="11361600" cy="1171580"/>
          </a:xfrm>
        </p:spPr>
        <p:txBody>
          <a:bodyPr/>
          <a:lstStyle/>
          <a:p>
            <a:r>
              <a:rPr lang="cs-CZ" dirty="0" err="1"/>
              <a:t>Trigeminal</a:t>
            </a:r>
            <a:r>
              <a:rPr lang="cs-CZ" dirty="0"/>
              <a:t> nerve (</a:t>
            </a:r>
            <a:r>
              <a:rPr lang="cs-CZ" dirty="0" err="1"/>
              <a:t>n.V</a:t>
            </a:r>
            <a:r>
              <a:rPr lang="cs-CZ" dirty="0"/>
              <a:t>)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3567C43-743B-B940-9552-7E68B449C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08" y="1787892"/>
            <a:ext cx="11361600" cy="698497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biggest</a:t>
            </a:r>
            <a:r>
              <a:rPr lang="cs-CZ" sz="1800" dirty="0"/>
              <a:t> </a:t>
            </a:r>
            <a:r>
              <a:rPr lang="cs-CZ" sz="1800" dirty="0" err="1"/>
              <a:t>cranial</a:t>
            </a:r>
            <a:r>
              <a:rPr lang="cs-CZ" sz="1800" dirty="0"/>
              <a:t> nerve</a:t>
            </a:r>
          </a:p>
          <a:p>
            <a:r>
              <a:rPr lang="cs-CZ" sz="1800" dirty="0"/>
              <a:t>- </a:t>
            </a:r>
            <a:r>
              <a:rPr lang="cs-CZ" sz="1800" dirty="0" err="1"/>
              <a:t>mixed</a:t>
            </a:r>
            <a:r>
              <a:rPr lang="cs-CZ" sz="1800" dirty="0"/>
              <a:t> nerve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large</a:t>
            </a:r>
            <a:r>
              <a:rPr lang="cs-CZ" sz="1800" dirty="0"/>
              <a:t> </a:t>
            </a:r>
            <a:r>
              <a:rPr lang="cs-CZ" sz="1800" dirty="0" err="1"/>
              <a:t>nuclear</a:t>
            </a:r>
            <a:r>
              <a:rPr lang="cs-CZ" sz="1800" dirty="0"/>
              <a:t> </a:t>
            </a:r>
            <a:r>
              <a:rPr lang="cs-CZ" sz="1800" dirty="0" err="1"/>
              <a:t>complex</a:t>
            </a:r>
            <a:endParaRPr lang="cs-CZ" sz="1800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4695FF-AD1B-9644-96C0-090CEC947617}"/>
              </a:ext>
            </a:extLst>
          </p:cNvPr>
          <p:cNvSpPr txBox="1"/>
          <p:nvPr/>
        </p:nvSpPr>
        <p:spPr>
          <a:xfrm>
            <a:off x="719999" y="2442348"/>
            <a:ext cx="70172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+mn-lt"/>
              </a:rPr>
              <a:t>1. Motor nucleus of trigeminal nerve (masticatory)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branchiomotor nucleus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supplies </a:t>
            </a:r>
            <a:r>
              <a:rPr lang="en-GB" sz="1200" dirty="0" err="1">
                <a:solidFill>
                  <a:schemeClr val="bg1"/>
                </a:solidFill>
                <a:latin typeface="+mn-lt"/>
              </a:rPr>
              <a:t>muscules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derived </a:t>
            </a:r>
          </a:p>
          <a:p>
            <a:pPr marL="179388"/>
            <a:r>
              <a:rPr lang="en-GB" sz="1200" dirty="0">
                <a:solidFill>
                  <a:schemeClr val="bg1"/>
                </a:solidFill>
                <a:latin typeface="+mn-lt"/>
              </a:rPr>
              <a:t>from 1th pharyngeal arch (muscles of mastication, </a:t>
            </a:r>
          </a:p>
          <a:p>
            <a:pPr marL="179388"/>
            <a:r>
              <a:rPr lang="en-GB" sz="1200" i="1" dirty="0">
                <a:solidFill>
                  <a:schemeClr val="bg1"/>
                </a:solidFill>
                <a:latin typeface="+mn-lt"/>
              </a:rPr>
              <a:t>m. </a:t>
            </a:r>
            <a:r>
              <a:rPr lang="en-GB" sz="1200" i="1" dirty="0" err="1">
                <a:solidFill>
                  <a:schemeClr val="bg1"/>
                </a:solidFill>
                <a:latin typeface="+mn-lt"/>
              </a:rPr>
              <a:t>mylohyoideus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1200" i="1" dirty="0">
                <a:solidFill>
                  <a:schemeClr val="bg1"/>
                </a:solidFill>
                <a:latin typeface="+mn-lt"/>
              </a:rPr>
              <a:t>venter anterior m. digastrici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marL="179388"/>
            <a:r>
              <a:rPr lang="en-GB" sz="1200" i="1" dirty="0">
                <a:solidFill>
                  <a:schemeClr val="bg1"/>
                </a:solidFill>
                <a:latin typeface="+mn-lt"/>
              </a:rPr>
              <a:t>m. tensor tympani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1200" i="1" dirty="0">
                <a:solidFill>
                  <a:schemeClr val="bg1"/>
                </a:solidFill>
                <a:latin typeface="+mn-lt"/>
              </a:rPr>
              <a:t>m. tensor </a:t>
            </a:r>
            <a:r>
              <a:rPr lang="en-GB" sz="1200" i="1" dirty="0" err="1">
                <a:solidFill>
                  <a:schemeClr val="bg1"/>
                </a:solidFill>
                <a:latin typeface="+mn-lt"/>
              </a:rPr>
              <a:t>veli</a:t>
            </a:r>
            <a:r>
              <a:rPr lang="en-GB" sz="1200" i="1" dirty="0">
                <a:solidFill>
                  <a:schemeClr val="bg1"/>
                </a:solidFill>
                <a:latin typeface="+mn-lt"/>
              </a:rPr>
              <a:t> palatini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endParaRPr lang="en-GB" sz="1200" dirty="0">
              <a:solidFill>
                <a:schemeClr val="bg1"/>
              </a:solidFill>
              <a:latin typeface="+mn-lt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+mn-lt"/>
              </a:rPr>
              <a:t>2. Principal sensory nucleus of trigeminal nerve (pontine)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chemeClr val="bg1"/>
                </a:solidFill>
                <a:latin typeface="+mn-lt"/>
              </a:rPr>
              <a:t>somatosensor</a:t>
            </a:r>
            <a:r>
              <a:rPr lang="sk-SK" sz="1200" b="1" dirty="0">
                <a:solidFill>
                  <a:schemeClr val="bg1"/>
                </a:solidFill>
                <a:latin typeface="+mn-lt"/>
              </a:rPr>
              <a:t>y</a:t>
            </a:r>
            <a:r>
              <a:rPr lang="en-GB" sz="1200" b="1" dirty="0">
                <a:solidFill>
                  <a:schemeClr val="bg1"/>
                </a:solidFill>
                <a:latin typeface="+mn-lt"/>
              </a:rPr>
              <a:t> nucleus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 receives</a:t>
            </a:r>
            <a:r>
              <a:rPr lang="en-GB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discriminative sensations, </a:t>
            </a:r>
          </a:p>
          <a:p>
            <a:pPr marL="179388"/>
            <a:r>
              <a:rPr lang="en-GB" sz="1200" dirty="0">
                <a:solidFill>
                  <a:schemeClr val="bg1"/>
                </a:solidFill>
                <a:latin typeface="+mn-lt"/>
              </a:rPr>
              <a:t>proprioception, light touch and vibration in areas of face and mouth </a:t>
            </a:r>
          </a:p>
          <a:p>
            <a:endParaRPr lang="en-GB" sz="1200" dirty="0">
              <a:solidFill>
                <a:schemeClr val="bg1"/>
              </a:solidFill>
              <a:latin typeface="+mn-lt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+mn-lt"/>
              </a:rPr>
              <a:t>3. Spinal nucleus of trigeminal nerve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chemeClr val="bg1"/>
                </a:solidFill>
                <a:latin typeface="+mn-lt"/>
              </a:rPr>
              <a:t>somatosensor</a:t>
            </a:r>
            <a:r>
              <a:rPr lang="sk-SK" sz="1200" b="1" dirty="0">
                <a:solidFill>
                  <a:schemeClr val="bg1"/>
                </a:solidFill>
                <a:latin typeface="+mn-lt"/>
              </a:rPr>
              <a:t>y</a:t>
            </a:r>
            <a:r>
              <a:rPr lang="en-GB" sz="1200" b="1" dirty="0">
                <a:solidFill>
                  <a:schemeClr val="bg1"/>
                </a:solidFill>
                <a:latin typeface="+mn-lt"/>
              </a:rPr>
              <a:t> nucleus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for perception of cold, heat, pain </a:t>
            </a:r>
            <a:r>
              <a:rPr lang="en-GB" sz="1200" dirty="0">
                <a:solidFill>
                  <a:srgbClr val="0000DC"/>
                </a:solidFill>
                <a:latin typeface="+mn-lt"/>
              </a:rPr>
              <a:t>(pain in or around your teeth and jaws)</a:t>
            </a:r>
          </a:p>
          <a:p>
            <a:r>
              <a:rPr lang="en-GB" sz="1200" dirty="0">
                <a:solidFill>
                  <a:schemeClr val="bg1"/>
                </a:solidFill>
                <a:latin typeface="+mn-lt"/>
              </a:rPr>
              <a:t>    and partial proprioception from n. V, VII, IX, X </a:t>
            </a:r>
          </a:p>
          <a:p>
            <a:endParaRPr lang="en-GB" sz="1200" dirty="0">
              <a:solidFill>
                <a:schemeClr val="bg1"/>
              </a:solidFill>
              <a:latin typeface="+mn-lt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+mn-lt"/>
              </a:rPr>
              <a:t>4. Mesencephalic nucleus of trigeminal nerve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ganglion with </a:t>
            </a:r>
            <a:r>
              <a:rPr lang="en-GB" sz="1200" b="1" dirty="0" err="1">
                <a:solidFill>
                  <a:schemeClr val="bg1"/>
                </a:solidFill>
                <a:latin typeface="+mn-lt"/>
              </a:rPr>
              <a:t>pseudounipolar</a:t>
            </a:r>
            <a:r>
              <a:rPr lang="en-GB" sz="1200" b="1" dirty="0">
                <a:solidFill>
                  <a:schemeClr val="bg1"/>
                </a:solidFill>
                <a:latin typeface="+mn-lt"/>
              </a:rPr>
              <a:t> neurons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receives </a:t>
            </a:r>
            <a:r>
              <a:rPr lang="en-GB" sz="1200" dirty="0">
                <a:solidFill>
                  <a:srgbClr val="0000DC"/>
                </a:solidFill>
                <a:latin typeface="+mn-lt"/>
              </a:rPr>
              <a:t>proprioception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(the sense that lets us perceive the location, movement, and action of parts of the body)</a:t>
            </a:r>
          </a:p>
          <a:p>
            <a:r>
              <a:rPr lang="en-GB" sz="12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en-GB" sz="1200" dirty="0">
                <a:solidFill>
                  <a:srgbClr val="0000DC"/>
                </a:solidFill>
                <a:latin typeface="+mn-lt"/>
              </a:rPr>
              <a:t>from periodontium - group of tissues that together facilitate the anchorage of teeth in jaws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1200" dirty="0">
                <a:solidFill>
                  <a:srgbClr val="0000DC"/>
                </a:solidFill>
                <a:latin typeface="+mn-lt"/>
              </a:rPr>
              <a:t>hard</a:t>
            </a:r>
          </a:p>
          <a:p>
            <a:r>
              <a:rPr lang="en-GB" sz="1200" dirty="0">
                <a:solidFill>
                  <a:srgbClr val="0000DC"/>
                </a:solidFill>
                <a:latin typeface="+mn-lt"/>
              </a:rPr>
              <a:t>    palate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1200" dirty="0">
                <a:solidFill>
                  <a:srgbClr val="0000DC"/>
                </a:solidFill>
                <a:latin typeface="+mn-lt"/>
              </a:rPr>
              <a:t>temporomandibular joint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and </a:t>
            </a:r>
          </a:p>
          <a:p>
            <a:pPr marL="179388"/>
            <a:r>
              <a:rPr lang="en-GB" sz="1200" dirty="0">
                <a:solidFill>
                  <a:schemeClr val="bg1"/>
                </a:solidFill>
                <a:latin typeface="+mn-lt"/>
              </a:rPr>
              <a:t>from extraocular, masticatory, mimic and lingual muscles too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C9550AC-D6B0-FA45-8A82-250C9BF9E894}"/>
              </a:ext>
            </a:extLst>
          </p:cNvPr>
          <p:cNvGrpSpPr/>
          <p:nvPr/>
        </p:nvGrpSpPr>
        <p:grpSpPr>
          <a:xfrm>
            <a:off x="8084868" y="1484313"/>
            <a:ext cx="3865001" cy="3785652"/>
            <a:chOff x="5410123" y="411434"/>
            <a:chExt cx="6671040" cy="558760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C6DA56F-4353-E741-BE54-3804DA59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23" y="411434"/>
              <a:ext cx="6671040" cy="5587604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344B01E-6338-D544-A24B-247FE77ED6CF}"/>
                </a:ext>
              </a:extLst>
            </p:cNvPr>
            <p:cNvSpPr/>
            <p:nvPr/>
          </p:nvSpPr>
          <p:spPr>
            <a:xfrm>
              <a:off x="10834255" y="3574473"/>
              <a:ext cx="1246908" cy="2424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92A9B31-8B64-1A48-A036-D05F8EDD7594}"/>
                </a:ext>
              </a:extLst>
            </p:cNvPr>
            <p:cNvSpPr/>
            <p:nvPr/>
          </p:nvSpPr>
          <p:spPr>
            <a:xfrm>
              <a:off x="9721274" y="4470400"/>
              <a:ext cx="1246908" cy="15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85672BA4-A54A-5745-8463-2993542638E2}"/>
                </a:ext>
              </a:extLst>
            </p:cNvPr>
            <p:cNvSpPr/>
            <p:nvPr/>
          </p:nvSpPr>
          <p:spPr>
            <a:xfrm>
              <a:off x="5410123" y="411434"/>
              <a:ext cx="1246908" cy="373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8507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477BE5-26E2-D34D-8E30-5E5A375F8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1BE65C-E98F-D24D-840C-2D852B5FE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AB82F8-E458-BA42-9341-C83A23E2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79" y="1125538"/>
            <a:ext cx="11361600" cy="1171580"/>
          </a:xfrm>
        </p:spPr>
        <p:txBody>
          <a:bodyPr/>
          <a:lstStyle/>
          <a:p>
            <a:r>
              <a:rPr lang="cs-CZ" dirty="0" err="1"/>
              <a:t>Trigeminal</a:t>
            </a:r>
            <a:r>
              <a:rPr lang="cs-CZ" dirty="0"/>
              <a:t> nerve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51065D9-B442-594F-B30A-45816C9F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019300"/>
            <a:ext cx="11361600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/>
              <a:t>arises from the middle part of pons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/>
              <a:t>enters the trigeminal cave (Meckel´s cave), a dura mater </a:t>
            </a:r>
          </a:p>
          <a:p>
            <a:pPr marL="179388"/>
            <a:r>
              <a:rPr lang="en-GB" sz="1800" dirty="0"/>
              <a:t>pouch containing </a:t>
            </a:r>
            <a:r>
              <a:rPr lang="en-GB" sz="1800" b="1" dirty="0"/>
              <a:t>trigeminal ganglion (</a:t>
            </a:r>
            <a:r>
              <a:rPr lang="en-GB" sz="1800" b="1" i="1" dirty="0" err="1"/>
              <a:t>semilunare</a:t>
            </a:r>
            <a:r>
              <a:rPr lang="en-GB" sz="1800" b="1" i="1" dirty="0"/>
              <a:t>, </a:t>
            </a:r>
            <a:r>
              <a:rPr lang="en-GB" sz="1800" b="1" i="1" dirty="0" err="1"/>
              <a:t>Gasseri</a:t>
            </a:r>
            <a:r>
              <a:rPr lang="en-GB" sz="1800" b="1" dirty="0"/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b="1" dirty="0"/>
              <a:t>motor root </a:t>
            </a:r>
            <a:r>
              <a:rPr lang="en-GB" sz="1800" dirty="0"/>
              <a:t>(</a:t>
            </a:r>
            <a:r>
              <a:rPr lang="en-GB" sz="1800" i="1" dirty="0" err="1"/>
              <a:t>portio</a:t>
            </a:r>
            <a:r>
              <a:rPr lang="en-GB" sz="1800" i="1" dirty="0"/>
              <a:t> minor trigemini</a:t>
            </a:r>
            <a:r>
              <a:rPr lang="en-GB" sz="1800" dirty="0"/>
              <a:t>) underruns the ganglion</a:t>
            </a:r>
          </a:p>
          <a:p>
            <a:pPr marL="179388"/>
            <a:r>
              <a:rPr lang="en-GB" sz="1800" dirty="0"/>
              <a:t>and join</a:t>
            </a:r>
            <a:r>
              <a:rPr lang="sk-SK" sz="1800" dirty="0"/>
              <a:t>s</a:t>
            </a:r>
            <a:r>
              <a:rPr lang="en-GB" sz="1800" dirty="0"/>
              <a:t> the mandibular nerve directly</a:t>
            </a:r>
            <a:endParaRPr lang="en-GB" sz="18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942379-041C-E04E-BA3D-61CB2AC18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82" y="3692932"/>
            <a:ext cx="3190723" cy="23998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B36099-2D84-E347-8A13-E9B32B5DD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18" y="2528677"/>
            <a:ext cx="4581619" cy="30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25D722-E6D7-1C48-8546-C7728B38AC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F8C036-41E3-7844-9CB1-E7972A76C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AE4557-E851-F847-B86D-5710074F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379" y="1187448"/>
            <a:ext cx="11361600" cy="1171580"/>
          </a:xfrm>
        </p:spPr>
        <p:txBody>
          <a:bodyPr/>
          <a:lstStyle/>
          <a:p>
            <a:r>
              <a:rPr lang="en-GB" sz="4400" b="1" dirty="0"/>
              <a:t>Ophthalmic nerve</a:t>
            </a:r>
            <a:br>
              <a:rPr lang="en-GB" sz="4400" b="1" dirty="0">
                <a:solidFill>
                  <a:srgbClr val="00B05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CBEED4E-7DF1-F045-B5EB-3F91AEFFD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228987"/>
            <a:ext cx="11361600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B050"/>
                </a:solidFill>
              </a:rPr>
              <a:t>1th branch of the trigeminal nerve</a:t>
            </a:r>
            <a:endParaRPr lang="sk-SK" sz="1800" b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counts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approx</a:t>
            </a:r>
            <a:r>
              <a:rPr lang="cs-CZ" sz="1800" b="1" dirty="0">
                <a:solidFill>
                  <a:srgbClr val="00B050"/>
                </a:solidFill>
              </a:rPr>
              <a:t>. 26 000 </a:t>
            </a:r>
            <a:r>
              <a:rPr lang="en-US" sz="1800" b="1" dirty="0">
                <a:solidFill>
                  <a:srgbClr val="00B050"/>
                </a:solidFill>
              </a:rPr>
              <a:t>myelinated</a:t>
            </a:r>
            <a:r>
              <a:rPr lang="sk-SK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>
                <a:solidFill>
                  <a:srgbClr val="00B050"/>
                </a:solidFill>
              </a:rPr>
              <a:t>fibers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B050"/>
                </a:solidFill>
              </a:rPr>
              <a:t>the most medial branch of the trigeminal ganglion</a:t>
            </a:r>
            <a:endParaRPr lang="en-GB" sz="1800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B050"/>
                </a:solidFill>
              </a:rPr>
              <a:t>passes through the lateral wall of cavernous sinus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B050"/>
                </a:solidFill>
              </a:rPr>
              <a:t>supplies </a:t>
            </a:r>
            <a:r>
              <a:rPr lang="sk-SK" sz="1800" dirty="0">
                <a:solidFill>
                  <a:srgbClr val="00B050"/>
                </a:solidFill>
              </a:rPr>
              <a:t>(</a:t>
            </a:r>
            <a:r>
              <a:rPr lang="en-GB" sz="1800" dirty="0" err="1">
                <a:solidFill>
                  <a:srgbClr val="00B050"/>
                </a:solidFill>
              </a:rPr>
              <a:t>somatosensor</a:t>
            </a:r>
            <a:r>
              <a:rPr lang="cs-CZ" sz="1800" dirty="0" err="1">
                <a:solidFill>
                  <a:srgbClr val="00B050"/>
                </a:solidFill>
              </a:rPr>
              <a:t>y</a:t>
            </a:r>
            <a:r>
              <a:rPr lang="cs-CZ" sz="1800" dirty="0">
                <a:solidFill>
                  <a:srgbClr val="00B050"/>
                </a:solidFill>
              </a:rPr>
              <a:t>)</a:t>
            </a:r>
            <a:r>
              <a:rPr lang="en-GB" sz="1800" dirty="0">
                <a:solidFill>
                  <a:srgbClr val="00B050"/>
                </a:solidFill>
              </a:rPr>
              <a:t>: 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00B050"/>
                </a:solidFill>
              </a:rPr>
              <a:t>orbit with periosteum, ocular bulb, lacrimal gland 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00B050"/>
                </a:solidFill>
              </a:rPr>
              <a:t>conjunctiva of the upper eyelid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00B050"/>
                </a:solidFill>
              </a:rPr>
              <a:t>skin of nasal dorsum and tip, upper eyelid and</a:t>
            </a:r>
          </a:p>
          <a:p>
            <a:pPr marL="442913" indent="-263525"/>
            <a:r>
              <a:rPr lang="en-GB" sz="1800" b="1" dirty="0">
                <a:solidFill>
                  <a:srgbClr val="00B050"/>
                </a:solidFill>
              </a:rPr>
              <a:t>     forehead to the </a:t>
            </a:r>
            <a:r>
              <a:rPr lang="en-GB" sz="1800" b="1" dirty="0" err="1">
                <a:solidFill>
                  <a:srgbClr val="00B050"/>
                </a:solidFill>
              </a:rPr>
              <a:t>interauricular</a:t>
            </a:r>
            <a:r>
              <a:rPr lang="en-GB" sz="1800" b="1" dirty="0">
                <a:solidFill>
                  <a:srgbClr val="00B050"/>
                </a:solidFill>
              </a:rPr>
              <a:t> line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00B050"/>
                </a:solidFill>
              </a:rPr>
              <a:t>ethmoidal cells mucosa, </a:t>
            </a:r>
            <a:r>
              <a:rPr lang="en-GB" sz="1800" b="1" i="1" dirty="0">
                <a:solidFill>
                  <a:srgbClr val="00B050"/>
                </a:solidFill>
              </a:rPr>
              <a:t>sphenoid sinus </a:t>
            </a:r>
          </a:p>
          <a:p>
            <a:pPr marL="442913"/>
            <a:r>
              <a:rPr lang="en-GB" sz="1800" b="1" dirty="0">
                <a:solidFill>
                  <a:srgbClr val="00B050"/>
                </a:solidFill>
              </a:rPr>
              <a:t>and ventral part of nasal cavity</a:t>
            </a:r>
          </a:p>
          <a:p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0799952-6BE9-FE49-AB83-496B6BC8F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20" y="4147106"/>
            <a:ext cx="3929405" cy="18025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BEDB4D-A3FD-1C4E-90A4-CA1A10A8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28" y="323698"/>
            <a:ext cx="4511860" cy="36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7357F0-C74F-6440-A2FF-A77D85A26C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B8908C-2B97-2341-B3D1-AFC121CF7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086087-A69B-3B44-9C2C-D4EC5F28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964" y="1270857"/>
            <a:ext cx="11361600" cy="1171580"/>
          </a:xfrm>
        </p:spPr>
        <p:txBody>
          <a:bodyPr/>
          <a:lstStyle/>
          <a:p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nerves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1151C0D-9ECA-0A40-B9F1-2C4CD131D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442437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dirty="0" err="1"/>
              <a:t>twelve</a:t>
            </a:r>
            <a:r>
              <a:rPr lang="cs-CZ" dirty="0"/>
              <a:t> </a:t>
            </a:r>
            <a:r>
              <a:rPr lang="cs-CZ" dirty="0" err="1"/>
              <a:t>pairs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nerves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exception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I. and II. </a:t>
            </a:r>
            <a:r>
              <a:rPr lang="cs-CZ" dirty="0" err="1"/>
              <a:t>cranial</a:t>
            </a:r>
            <a:r>
              <a:rPr lang="cs-CZ" dirty="0"/>
              <a:t> nerve, </a:t>
            </a:r>
            <a:r>
              <a:rPr lang="cs-CZ" dirty="0" err="1"/>
              <a:t>which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protruding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telencephalon</a:t>
            </a:r>
            <a:r>
              <a:rPr lang="cs-CZ" dirty="0"/>
              <a:t> and </a:t>
            </a:r>
            <a:r>
              <a:rPr lang="cs-CZ" dirty="0" err="1"/>
              <a:t>diencephalon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generally</a:t>
            </a:r>
            <a:r>
              <a:rPr lang="cs-CZ" dirty="0"/>
              <a:t> </a:t>
            </a:r>
            <a:r>
              <a:rPr lang="cs-CZ" dirty="0" err="1"/>
              <a:t>named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numbered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rostral-caudal</a:t>
            </a:r>
            <a:r>
              <a:rPr lang="cs-CZ" dirty="0"/>
              <a:t>)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innervation</a:t>
            </a:r>
            <a:r>
              <a:rPr lang="cs-CZ" dirty="0"/>
              <a:t> area, 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suggests</a:t>
            </a:r>
            <a:r>
              <a:rPr lang="cs-CZ" dirty="0"/>
              <a:t>,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and </a:t>
            </a:r>
            <a:r>
              <a:rPr lang="cs-CZ" dirty="0" err="1"/>
              <a:t>neck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exception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X. </a:t>
            </a:r>
            <a:r>
              <a:rPr lang="cs-CZ" dirty="0" err="1"/>
              <a:t>cranial</a:t>
            </a:r>
            <a:r>
              <a:rPr lang="cs-CZ" dirty="0"/>
              <a:t> nerve,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cavity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D37D6A-E455-1649-BEB3-633928DBA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566" y="269577"/>
            <a:ext cx="2041573" cy="24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94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4759BB-0952-9541-BDAE-D0FFF073F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0B55C9-1363-8149-884A-5BC372079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C62FDE-7C6F-744E-8856-2578140F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348" y="1125538"/>
            <a:ext cx="11361600" cy="1171580"/>
          </a:xfrm>
        </p:spPr>
        <p:txBody>
          <a:bodyPr/>
          <a:lstStyle/>
          <a:p>
            <a:r>
              <a:rPr lang="en-GB" sz="4400" b="1" dirty="0"/>
              <a:t>Ophthalmic nerve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23E3699-4CFA-1546-8282-25B11CED7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487" y="2051576"/>
            <a:ext cx="11361600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B050"/>
                </a:solidFill>
              </a:rPr>
              <a:t>d</a:t>
            </a:r>
            <a:r>
              <a:rPr lang="cs-CZ" sz="1200" dirty="0">
                <a:solidFill>
                  <a:srgbClr val="00B050"/>
                </a:solidFill>
              </a:rPr>
              <a:t>i</a:t>
            </a:r>
            <a:r>
              <a:rPr lang="en-GB" sz="1200" dirty="0" err="1">
                <a:solidFill>
                  <a:srgbClr val="00B050"/>
                </a:solidFill>
              </a:rPr>
              <a:t>vides</a:t>
            </a:r>
            <a:r>
              <a:rPr lang="en-GB" sz="1200" dirty="0">
                <a:solidFill>
                  <a:srgbClr val="00B050"/>
                </a:solidFill>
              </a:rPr>
              <a:t> in superior ophthalmic fissure to: </a:t>
            </a:r>
          </a:p>
          <a:p>
            <a:pPr marL="442913" indent="-179388">
              <a:buFont typeface="Wingdings" panose="05000000000000000000" pitchFamily="2" charset="2"/>
              <a:buChar char="Ø"/>
            </a:pPr>
            <a:r>
              <a:rPr lang="en-GB" sz="1200" b="1" i="1" dirty="0">
                <a:solidFill>
                  <a:srgbClr val="00B050"/>
                </a:solidFill>
              </a:rPr>
              <a:t>nervus frontalis </a:t>
            </a:r>
          </a:p>
          <a:p>
            <a:pPr marL="442913" indent="-179388">
              <a:buFont typeface="Wingdings" panose="05000000000000000000" pitchFamily="2" charset="2"/>
              <a:buChar char="Ø"/>
            </a:pPr>
            <a:r>
              <a:rPr lang="en-GB" sz="1200" b="1" i="1" dirty="0">
                <a:solidFill>
                  <a:srgbClr val="00B050"/>
                </a:solidFill>
              </a:rPr>
              <a:t>nervus </a:t>
            </a:r>
            <a:r>
              <a:rPr lang="en-GB" sz="1200" b="1" i="1" dirty="0" err="1">
                <a:solidFill>
                  <a:srgbClr val="00B050"/>
                </a:solidFill>
              </a:rPr>
              <a:t>lacrimalis</a:t>
            </a:r>
            <a:r>
              <a:rPr lang="en-GB" sz="1200" b="1" i="1" dirty="0">
                <a:solidFill>
                  <a:srgbClr val="00B050"/>
                </a:solidFill>
              </a:rPr>
              <a:t> </a:t>
            </a:r>
          </a:p>
          <a:p>
            <a:pPr marL="442913" indent="-179388">
              <a:buFont typeface="Wingdings" panose="05000000000000000000" pitchFamily="2" charset="2"/>
              <a:buChar char="Ø"/>
            </a:pPr>
            <a:r>
              <a:rPr lang="en-GB" sz="1200" b="1" i="1" dirty="0">
                <a:solidFill>
                  <a:srgbClr val="00B050"/>
                </a:solidFill>
              </a:rPr>
              <a:t>nervus </a:t>
            </a:r>
            <a:r>
              <a:rPr lang="en-GB" sz="1200" b="1" i="1" dirty="0" err="1">
                <a:solidFill>
                  <a:srgbClr val="00B050"/>
                </a:solidFill>
              </a:rPr>
              <a:t>nasociliaris</a:t>
            </a:r>
            <a:endParaRPr lang="en-GB" sz="1200" b="1" i="1" dirty="0">
              <a:solidFill>
                <a:srgbClr val="00B050"/>
              </a:solidFill>
            </a:endParaRPr>
          </a:p>
          <a:p>
            <a:r>
              <a:rPr lang="cs-CZ" sz="1200" b="1" i="1" dirty="0" err="1">
                <a:solidFill>
                  <a:srgbClr val="00B050"/>
                </a:solidFill>
              </a:rPr>
              <a:t>Nervus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frontalis</a:t>
            </a:r>
            <a:endParaRPr lang="cs-CZ" sz="1200" b="1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supraorbitalis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i="1" dirty="0">
                <a:solidFill>
                  <a:srgbClr val="00B050"/>
                </a:solidFill>
              </a:rPr>
              <a:t>          → r. </a:t>
            </a:r>
            <a:r>
              <a:rPr lang="cs-CZ" sz="1200" i="1" dirty="0" err="1">
                <a:solidFill>
                  <a:srgbClr val="00B050"/>
                </a:solidFill>
              </a:rPr>
              <a:t>medialis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i="1" dirty="0">
                <a:solidFill>
                  <a:srgbClr val="00B050"/>
                </a:solidFill>
              </a:rPr>
              <a:t>          → r. </a:t>
            </a:r>
            <a:r>
              <a:rPr lang="cs-CZ" sz="1200" i="1" dirty="0" err="1">
                <a:solidFill>
                  <a:srgbClr val="00B050"/>
                </a:solidFill>
              </a:rPr>
              <a:t>lateralis</a:t>
            </a:r>
            <a:endParaRPr lang="cs-CZ" sz="1200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supratrochlearis</a:t>
            </a:r>
            <a:endParaRPr lang="cs-CZ" sz="1200" i="1" dirty="0">
              <a:solidFill>
                <a:srgbClr val="00B050"/>
              </a:solidFill>
            </a:endParaRPr>
          </a:p>
          <a:p>
            <a:r>
              <a:rPr lang="cs-CZ" sz="1200" b="1" i="1" dirty="0" err="1">
                <a:solidFill>
                  <a:srgbClr val="00B050"/>
                </a:solidFill>
              </a:rPr>
              <a:t>Nervus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lacrimalis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>
                <a:solidFill>
                  <a:srgbClr val="00B050"/>
                </a:solidFill>
              </a:rPr>
              <a:t>r. </a:t>
            </a:r>
            <a:r>
              <a:rPr lang="cs-CZ" sz="1200" i="1" dirty="0" err="1">
                <a:solidFill>
                  <a:srgbClr val="00B050"/>
                </a:solidFill>
              </a:rPr>
              <a:t>communicans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cum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nervo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zygomatico</a:t>
            </a:r>
            <a:endParaRPr lang="cs-CZ" sz="1200" i="1" dirty="0">
              <a:solidFill>
                <a:srgbClr val="00B050"/>
              </a:solidFill>
            </a:endParaRPr>
          </a:p>
          <a:p>
            <a:r>
              <a:rPr lang="cs-CZ" sz="1200" b="1" i="1" dirty="0" err="1">
                <a:solidFill>
                  <a:srgbClr val="00B050"/>
                </a:solidFill>
              </a:rPr>
              <a:t>Nervus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nasociliaris</a:t>
            </a:r>
            <a:endParaRPr lang="cs-CZ" sz="1200" b="1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>
                <a:solidFill>
                  <a:srgbClr val="00B050"/>
                </a:solidFill>
              </a:rPr>
              <a:t>r. </a:t>
            </a:r>
            <a:r>
              <a:rPr lang="cs-CZ" sz="1200" i="1" dirty="0" err="1">
                <a:solidFill>
                  <a:srgbClr val="00B050"/>
                </a:solidFill>
              </a:rPr>
              <a:t>communicans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cum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ganglio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ciliari</a:t>
            </a:r>
            <a:endParaRPr lang="cs-CZ" sz="1200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 err="1">
                <a:solidFill>
                  <a:srgbClr val="00B050"/>
                </a:solidFill>
              </a:rPr>
              <a:t>nn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ciliares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longi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ethmoidalis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posterior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ethmoidalis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anterior</a:t>
            </a:r>
            <a:endParaRPr lang="cs-CZ" sz="1200" i="1" dirty="0">
              <a:solidFill>
                <a:srgbClr val="00B050"/>
              </a:solidFill>
            </a:endParaRPr>
          </a:p>
          <a:p>
            <a:r>
              <a:rPr lang="cs-CZ" sz="1200" dirty="0">
                <a:solidFill>
                  <a:srgbClr val="00B050"/>
                </a:solidFill>
              </a:rPr>
              <a:t>          → </a:t>
            </a: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nasales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dirty="0">
                <a:solidFill>
                  <a:srgbClr val="00B050"/>
                </a:solidFill>
              </a:rPr>
              <a:t>          → </a:t>
            </a:r>
            <a:r>
              <a:rPr lang="cs-CZ" sz="1200" i="1" dirty="0">
                <a:solidFill>
                  <a:srgbClr val="00B050"/>
                </a:solidFill>
              </a:rPr>
              <a:t>r. </a:t>
            </a:r>
            <a:r>
              <a:rPr lang="cs-CZ" sz="1200" i="1" dirty="0" err="1">
                <a:solidFill>
                  <a:srgbClr val="00B050"/>
                </a:solidFill>
              </a:rPr>
              <a:t>nasalis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externus</a:t>
            </a:r>
            <a:endParaRPr lang="cs-CZ" sz="1200" i="1" dirty="0">
              <a:solidFill>
                <a:srgbClr val="00B050"/>
              </a:solidFill>
            </a:endParaRPr>
          </a:p>
          <a:p>
            <a:r>
              <a:rPr lang="cs-CZ" sz="1200" i="1" dirty="0" err="1">
                <a:solidFill>
                  <a:srgbClr val="00B050"/>
                </a:solidFill>
              </a:rPr>
              <a:t>Innervates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the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mucosa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of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the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upper</a:t>
            </a:r>
            <a:r>
              <a:rPr lang="cs-CZ" sz="1200" i="1" dirty="0">
                <a:solidFill>
                  <a:srgbClr val="00B050"/>
                </a:solidFill>
              </a:rPr>
              <a:t> part </a:t>
            </a:r>
            <a:r>
              <a:rPr lang="cs-CZ" sz="1200" i="1" dirty="0" err="1">
                <a:solidFill>
                  <a:srgbClr val="00B050"/>
                </a:solidFill>
              </a:rPr>
              <a:t>of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the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i="1" dirty="0" err="1">
                <a:solidFill>
                  <a:srgbClr val="00B050"/>
                </a:solidFill>
              </a:rPr>
              <a:t>nasal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cavity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sz="1200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sz="1200" i="1" dirty="0">
              <a:solidFill>
                <a:srgbClr val="00B050"/>
              </a:solidFill>
            </a:endParaRPr>
          </a:p>
          <a:p>
            <a:pPr marL="442913" indent="-179388">
              <a:buFont typeface="Wingdings" panose="05000000000000000000" pitchFamily="2" charset="2"/>
              <a:buChar char="Ø"/>
            </a:pPr>
            <a:endParaRPr lang="en-GB" sz="1200" b="1" i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5C8F3D-2FDA-EB49-9B4A-72F9E167A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12" y="2458738"/>
            <a:ext cx="3366752" cy="36340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B5BF58-9792-8041-8089-405B7E7A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48" y="2458738"/>
            <a:ext cx="4381601" cy="35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AFD8EE-D296-AB4D-88A7-6DA8DBBA9B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03B94-99E5-BF44-B371-07D3C947D6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147C2D-4526-304F-9A08-807D0744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563" y="1187448"/>
            <a:ext cx="11361600" cy="1171580"/>
          </a:xfrm>
        </p:spPr>
        <p:txBody>
          <a:bodyPr/>
          <a:lstStyle/>
          <a:p>
            <a:r>
              <a:rPr lang="cs-CZ"/>
              <a:t>The corneal reflex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0C0F53C-AA60-C044-91BC-BC700F4EC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647" y="3112147"/>
            <a:ext cx="5141354" cy="698497"/>
          </a:xfrm>
        </p:spPr>
        <p:txBody>
          <a:bodyPr/>
          <a:lstStyle/>
          <a:p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corneal</a:t>
            </a:r>
            <a:r>
              <a:rPr lang="cs-CZ" sz="1800" dirty="0"/>
              <a:t> reflex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mediated</a:t>
            </a:r>
            <a:r>
              <a:rPr lang="cs-CZ" sz="1800" dirty="0"/>
              <a:t> by </a:t>
            </a:r>
            <a:r>
              <a:rPr lang="cs-CZ" sz="1800" dirty="0" err="1"/>
              <a:t>the</a:t>
            </a:r>
            <a:r>
              <a:rPr lang="cs-CZ" sz="1800" dirty="0"/>
              <a:t> reflex </a:t>
            </a:r>
            <a:r>
              <a:rPr lang="cs-CZ" sz="1800" dirty="0" err="1"/>
              <a:t>arc</a:t>
            </a:r>
            <a:r>
              <a:rPr lang="cs-CZ" sz="1800" dirty="0"/>
              <a:t>, </a:t>
            </a:r>
            <a:r>
              <a:rPr lang="cs-CZ" sz="1800" dirty="0" err="1"/>
              <a:t>which</a:t>
            </a:r>
            <a:r>
              <a:rPr lang="cs-CZ" sz="1800" dirty="0"/>
              <a:t> </a:t>
            </a:r>
            <a:r>
              <a:rPr lang="cs-CZ" sz="1800" dirty="0" err="1"/>
              <a:t>consists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corneal</a:t>
            </a:r>
            <a:r>
              <a:rPr lang="cs-CZ" sz="1800" dirty="0"/>
              <a:t> </a:t>
            </a:r>
            <a:r>
              <a:rPr lang="cs-CZ" sz="1800" dirty="0" err="1"/>
              <a:t>roreceptors</a:t>
            </a:r>
            <a:r>
              <a:rPr lang="cs-CZ" sz="1800" dirty="0"/>
              <a:t>,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afferent</a:t>
            </a:r>
            <a:r>
              <a:rPr lang="cs-CZ" sz="1800" dirty="0"/>
              <a:t> </a:t>
            </a:r>
            <a:r>
              <a:rPr lang="cs-CZ" sz="1800" b="1" dirty="0" err="1"/>
              <a:t>ophthalmic</a:t>
            </a:r>
            <a:r>
              <a:rPr lang="cs-CZ" sz="1800" b="1" dirty="0"/>
              <a:t> nerve </a:t>
            </a:r>
            <a:r>
              <a:rPr lang="cs-CZ" sz="1800" dirty="0"/>
              <a:t>(1st </a:t>
            </a:r>
            <a:r>
              <a:rPr lang="cs-CZ" sz="1800" dirty="0" err="1"/>
              <a:t>branch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nerve) and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efferent</a:t>
            </a:r>
            <a:r>
              <a:rPr lang="cs-CZ" sz="1800" dirty="0"/>
              <a:t> </a:t>
            </a:r>
            <a:r>
              <a:rPr lang="cs-CZ" sz="1800" b="1" dirty="0"/>
              <a:t>VII nerve </a:t>
            </a:r>
            <a:r>
              <a:rPr lang="cs-CZ" sz="1800" dirty="0" err="1"/>
              <a:t>innervating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orbicularis</a:t>
            </a:r>
            <a:r>
              <a:rPr lang="cs-CZ" sz="1800" dirty="0"/>
              <a:t> </a:t>
            </a:r>
            <a:r>
              <a:rPr lang="cs-CZ" sz="1800" dirty="0" err="1"/>
              <a:t>oculi</a:t>
            </a:r>
            <a:r>
              <a:rPr lang="cs-CZ" sz="1800" dirty="0"/>
              <a:t> </a:t>
            </a:r>
            <a:r>
              <a:rPr lang="cs-CZ" sz="1800" dirty="0" err="1"/>
              <a:t>muscle</a:t>
            </a:r>
            <a:r>
              <a:rPr lang="cs-CZ" sz="1800" dirty="0"/>
              <a:t> (</a:t>
            </a:r>
            <a:r>
              <a:rPr lang="cs-CZ" sz="1800" dirty="0" err="1"/>
              <a:t>leads</a:t>
            </a:r>
            <a:r>
              <a:rPr lang="cs-CZ" sz="1800" dirty="0"/>
              <a:t> to </a:t>
            </a:r>
            <a:r>
              <a:rPr lang="cs-CZ" sz="1800" dirty="0" err="1"/>
              <a:t>tighteninig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eyelids</a:t>
            </a:r>
            <a:r>
              <a:rPr lang="cs-CZ" sz="1800" dirty="0"/>
              <a:t>)</a:t>
            </a:r>
          </a:p>
          <a:p>
            <a:endParaRPr lang="cs-CZ" sz="1800" dirty="0"/>
          </a:p>
          <a:p>
            <a:r>
              <a:rPr lang="cs-CZ" sz="1800" dirty="0" err="1"/>
              <a:t>hypo</a:t>
            </a:r>
            <a:r>
              <a:rPr lang="cs-CZ" sz="1800" dirty="0"/>
              <a:t>/</a:t>
            </a:r>
            <a:r>
              <a:rPr lang="cs-CZ" sz="1800" dirty="0" err="1"/>
              <a:t>areflexia</a:t>
            </a:r>
            <a:r>
              <a:rPr lang="cs-CZ" sz="1800" dirty="0"/>
              <a:t> (</a:t>
            </a:r>
            <a:r>
              <a:rPr lang="cs-CZ" sz="1800" dirty="0" err="1"/>
              <a:t>loss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reflex): </a:t>
            </a:r>
            <a:r>
              <a:rPr lang="cs-CZ" sz="1800" dirty="0" err="1"/>
              <a:t>indicated</a:t>
            </a:r>
            <a:r>
              <a:rPr lang="cs-CZ" sz="1800" dirty="0"/>
              <a:t> </a:t>
            </a:r>
            <a:r>
              <a:rPr lang="cs-CZ" sz="1800" dirty="0" err="1"/>
              <a:t>mesencephalon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pons </a:t>
            </a:r>
            <a:r>
              <a:rPr lang="cs-CZ" sz="1800" dirty="0" err="1"/>
              <a:t>damage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EB7A09B-17C4-9241-B1C6-4356DF50AEC0}"/>
              </a:ext>
            </a:extLst>
          </p:cNvPr>
          <p:cNvSpPr txBox="1"/>
          <p:nvPr/>
        </p:nvSpPr>
        <p:spPr>
          <a:xfrm>
            <a:off x="931619" y="2060030"/>
            <a:ext cx="982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a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lso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known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as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the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blink reflex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or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eyelid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reflex -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blinking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of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the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eyelids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elicited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by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stimulation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of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the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cornea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 (such as by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touching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 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4DD91487-CB46-E44A-92C1-38CD8042B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74" y="2902074"/>
            <a:ext cx="4981149" cy="29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0FA949-89E1-F944-AE86-5446AC3FB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DDA8A-9184-8841-A195-AFB0D5FEF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D837C6-358F-3547-815E-FCBAB928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010" y="1125538"/>
            <a:ext cx="11361600" cy="1171580"/>
          </a:xfrm>
        </p:spPr>
        <p:txBody>
          <a:bodyPr/>
          <a:lstStyle/>
          <a:p>
            <a:r>
              <a:rPr lang="cs-CZ" dirty="0"/>
              <a:t>Herpes </a:t>
            </a:r>
            <a:r>
              <a:rPr lang="cs-CZ" dirty="0" err="1"/>
              <a:t>Zoster</a:t>
            </a:r>
            <a:r>
              <a:rPr lang="cs-CZ" dirty="0"/>
              <a:t> </a:t>
            </a:r>
            <a:r>
              <a:rPr lang="cs-CZ" dirty="0" err="1"/>
              <a:t>Ophthalmicus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B3583E6-894D-6D49-85DE-1F4F4744C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297118"/>
            <a:ext cx="6811190" cy="698497"/>
          </a:xfrm>
        </p:spPr>
        <p:txBody>
          <a:bodyPr/>
          <a:lstStyle/>
          <a:p>
            <a:r>
              <a:rPr lang="cs-CZ" sz="1800" dirty="0"/>
              <a:t> - a </a:t>
            </a:r>
            <a:r>
              <a:rPr lang="cs-CZ" sz="1800" dirty="0" err="1"/>
              <a:t>viral</a:t>
            </a:r>
            <a:r>
              <a:rPr lang="cs-CZ" sz="1800" dirty="0"/>
              <a:t> </a:t>
            </a:r>
            <a:r>
              <a:rPr lang="cs-CZ" sz="1800" dirty="0" err="1"/>
              <a:t>disease</a:t>
            </a:r>
            <a:r>
              <a:rPr lang="cs-CZ" sz="1800" dirty="0"/>
              <a:t> </a:t>
            </a:r>
            <a:r>
              <a:rPr lang="cs-CZ" sz="1800" dirty="0" err="1"/>
              <a:t>characterized</a:t>
            </a:r>
            <a:r>
              <a:rPr lang="cs-CZ" sz="1800" dirty="0"/>
              <a:t> by a </a:t>
            </a:r>
            <a:r>
              <a:rPr lang="cs-CZ" sz="1800" dirty="0" err="1"/>
              <a:t>unilateral</a:t>
            </a:r>
            <a:r>
              <a:rPr lang="cs-CZ" sz="1800" dirty="0"/>
              <a:t> </a:t>
            </a:r>
            <a:r>
              <a:rPr lang="cs-CZ" sz="1800" dirty="0" err="1"/>
              <a:t>painful</a:t>
            </a:r>
            <a:r>
              <a:rPr lang="cs-CZ" sz="1800" dirty="0"/>
              <a:t> skin </a:t>
            </a:r>
            <a:r>
              <a:rPr lang="cs-CZ" sz="1800" dirty="0" err="1"/>
              <a:t>rash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blisters</a:t>
            </a:r>
            <a:r>
              <a:rPr lang="cs-CZ" sz="1800" dirty="0"/>
              <a:t> in </a:t>
            </a:r>
            <a:r>
              <a:rPr lang="cs-CZ" sz="1800" dirty="0" err="1"/>
              <a:t>distributions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fifth</a:t>
            </a:r>
            <a:r>
              <a:rPr lang="cs-CZ" sz="1800" dirty="0"/>
              <a:t> </a:t>
            </a:r>
            <a:r>
              <a:rPr lang="cs-CZ" sz="1800" dirty="0" err="1"/>
              <a:t>cranial</a:t>
            </a:r>
            <a:r>
              <a:rPr lang="cs-CZ" sz="1800" dirty="0"/>
              <a:t> nerve (</a:t>
            </a:r>
            <a:r>
              <a:rPr lang="cs-CZ" sz="1800" dirty="0" err="1"/>
              <a:t>opthalmic</a:t>
            </a:r>
            <a:r>
              <a:rPr lang="cs-CZ" sz="1800" dirty="0"/>
              <a:t> nerve) - </a:t>
            </a:r>
            <a:r>
              <a:rPr lang="cs-CZ" sz="1800" dirty="0" err="1"/>
              <a:t>travel</a:t>
            </a:r>
            <a:r>
              <a:rPr lang="cs-CZ" sz="1800" dirty="0"/>
              <a:t> </a:t>
            </a:r>
            <a:r>
              <a:rPr lang="cs-CZ" sz="1800" dirty="0" err="1"/>
              <a:t>along</a:t>
            </a:r>
            <a:r>
              <a:rPr lang="cs-CZ" sz="1800" dirty="0"/>
              <a:t> </a:t>
            </a:r>
            <a:r>
              <a:rPr lang="cs-CZ" sz="1800" dirty="0" err="1"/>
              <a:t>neurons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sensory </a:t>
            </a:r>
            <a:r>
              <a:rPr lang="cs-CZ" sz="1800" dirty="0" err="1"/>
              <a:t>axons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skin to </a:t>
            </a:r>
            <a:r>
              <a:rPr lang="cs-CZ" sz="1800" dirty="0" err="1"/>
              <a:t>form</a:t>
            </a:r>
            <a:r>
              <a:rPr lang="cs-CZ" sz="1800" dirty="0"/>
              <a:t> </a:t>
            </a:r>
            <a:r>
              <a:rPr lang="cs-CZ" sz="1800" dirty="0" err="1"/>
              <a:t>vesicular</a:t>
            </a:r>
            <a:r>
              <a:rPr lang="cs-CZ" sz="1800" dirty="0"/>
              <a:t> </a:t>
            </a:r>
            <a:r>
              <a:rPr lang="cs-CZ" sz="1800" dirty="0" err="1"/>
              <a:t>lesions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- </a:t>
            </a:r>
            <a:r>
              <a:rPr lang="cs-CZ" sz="1800" dirty="0" err="1"/>
              <a:t>occurs</a:t>
            </a:r>
            <a:r>
              <a:rPr lang="cs-CZ" sz="1800" dirty="0"/>
              <a:t> </a:t>
            </a:r>
            <a:r>
              <a:rPr lang="cs-CZ" sz="1800" dirty="0" err="1"/>
              <a:t>after</a:t>
            </a:r>
            <a:r>
              <a:rPr lang="cs-CZ" sz="1800" dirty="0"/>
              <a:t> </a:t>
            </a:r>
            <a:r>
              <a:rPr lang="cs-CZ" sz="1800" dirty="0" err="1"/>
              <a:t>reactivation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latent</a:t>
            </a:r>
            <a:r>
              <a:rPr lang="cs-CZ" sz="1800" dirty="0"/>
              <a:t> </a:t>
            </a:r>
            <a:r>
              <a:rPr lang="cs-CZ" sz="1800" dirty="0" err="1"/>
              <a:t>varicella-zoster</a:t>
            </a:r>
            <a:r>
              <a:rPr lang="cs-CZ" sz="1800" dirty="0"/>
              <a:t> virus (VZV) </a:t>
            </a:r>
            <a:r>
              <a:rPr lang="cs-CZ" sz="1800" dirty="0" err="1"/>
              <a:t>present</a:t>
            </a:r>
            <a:r>
              <a:rPr lang="cs-CZ" sz="1800" dirty="0"/>
              <a:t> </a:t>
            </a:r>
            <a:r>
              <a:rPr lang="cs-CZ" sz="1800" dirty="0" err="1"/>
              <a:t>within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cerebral</a:t>
            </a:r>
            <a:r>
              <a:rPr lang="cs-CZ" sz="1800" dirty="0"/>
              <a:t> ganglia </a:t>
            </a:r>
          </a:p>
          <a:p>
            <a:endParaRPr lang="cs-CZ" sz="1800" dirty="0"/>
          </a:p>
          <a:p>
            <a:r>
              <a:rPr lang="cs-CZ" sz="1800" dirty="0" err="1"/>
              <a:t>antiviral</a:t>
            </a:r>
            <a:r>
              <a:rPr lang="cs-CZ" sz="1800" dirty="0"/>
              <a:t> </a:t>
            </a:r>
            <a:r>
              <a:rPr lang="cs-CZ" sz="1800" dirty="0" err="1"/>
              <a:t>drugs</a:t>
            </a:r>
            <a:r>
              <a:rPr lang="cs-CZ" sz="1800" dirty="0"/>
              <a:t>, </a:t>
            </a:r>
            <a:r>
              <a:rPr lang="cs-CZ" sz="1800" dirty="0" err="1"/>
              <a:t>corticoids</a:t>
            </a:r>
            <a:r>
              <a:rPr lang="cs-CZ" sz="1800" dirty="0"/>
              <a:t>, ATB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bacterial</a:t>
            </a:r>
            <a:r>
              <a:rPr lang="cs-CZ" sz="1800" dirty="0"/>
              <a:t> </a:t>
            </a:r>
            <a:r>
              <a:rPr lang="cs-CZ" sz="1800" dirty="0" err="1"/>
              <a:t>infection</a:t>
            </a:r>
            <a:r>
              <a:rPr lang="cs-CZ" sz="1800" dirty="0"/>
              <a:t>….</a:t>
            </a:r>
          </a:p>
          <a:p>
            <a:endParaRPr lang="cs-CZ" sz="1800" dirty="0"/>
          </a:p>
          <a:p>
            <a:r>
              <a:rPr lang="cs-CZ" sz="1600" b="1" dirty="0" err="1"/>
              <a:t>the</a:t>
            </a:r>
            <a:r>
              <a:rPr lang="cs-CZ" sz="1600" b="1" dirty="0"/>
              <a:t> risk </a:t>
            </a:r>
            <a:r>
              <a:rPr lang="cs-CZ" sz="1600" b="1" dirty="0" err="1"/>
              <a:t>of</a:t>
            </a:r>
            <a:r>
              <a:rPr lang="cs-CZ" sz="1600" b="1" dirty="0"/>
              <a:t> brain </a:t>
            </a:r>
            <a:r>
              <a:rPr lang="cs-CZ" sz="1600" b="1" dirty="0" err="1"/>
              <a:t>damage</a:t>
            </a:r>
            <a:r>
              <a:rPr lang="cs-CZ" sz="1600" b="1" dirty="0"/>
              <a:t> in </a:t>
            </a:r>
            <a:r>
              <a:rPr lang="cs-CZ" sz="1600" b="1" dirty="0" err="1"/>
              <a:t>patients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weakened</a:t>
            </a:r>
            <a:r>
              <a:rPr lang="cs-CZ" sz="1600" b="1" dirty="0"/>
              <a:t> </a:t>
            </a:r>
            <a:r>
              <a:rPr lang="cs-CZ" sz="1600" b="1" dirty="0" err="1"/>
              <a:t>immunity</a:t>
            </a:r>
            <a:r>
              <a:rPr lang="cs-CZ" sz="1600" b="1" dirty="0"/>
              <a:t> !!!</a:t>
            </a:r>
          </a:p>
        </p:txBody>
      </p:sp>
      <p:pic>
        <p:nvPicPr>
          <p:cNvPr id="6" name="Obrázek 5" descr="Obsah obrázku osoba, zavřít&#10;&#10;Popis byl vytvořen automaticky">
            <a:extLst>
              <a:ext uri="{FF2B5EF4-FFF2-40B4-BE49-F238E27FC236}">
                <a16:creationId xmlns:a16="http://schemas.microsoft.com/office/drawing/2014/main" id="{2E2789BA-6C05-D442-8200-16C190193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-1" b="15905"/>
          <a:stretch/>
        </p:blipFill>
        <p:spPr>
          <a:xfrm>
            <a:off x="8020634" y="1773238"/>
            <a:ext cx="4029951" cy="463497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047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5156F8-20BA-B149-BC12-17134F6B2A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A63A52-D7E5-8C4B-89BE-5544AE320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820FC7-E1DC-2B43-A6FB-8958CEBE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502" y="1125538"/>
            <a:ext cx="11361600" cy="1171580"/>
          </a:xfrm>
        </p:spPr>
        <p:txBody>
          <a:bodyPr/>
          <a:lstStyle/>
          <a:p>
            <a:r>
              <a:rPr lang="cs-CZ" dirty="0" err="1"/>
              <a:t>Maxillary</a:t>
            </a:r>
            <a:r>
              <a:rPr lang="cs-CZ" dirty="0"/>
              <a:t> nerve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8AC6253-B232-3443-BB07-ED2C67D10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1947869"/>
            <a:ext cx="5799260" cy="698497"/>
          </a:xfrm>
        </p:spPr>
        <p:txBody>
          <a:bodyPr/>
          <a:lstStyle/>
          <a:p>
            <a:r>
              <a:rPr lang="cs-CZ" sz="1600" b="1" dirty="0">
                <a:solidFill>
                  <a:srgbClr val="FFC000"/>
                </a:solidFill>
              </a:rPr>
              <a:t>- 2nd </a:t>
            </a:r>
            <a:r>
              <a:rPr lang="cs-CZ" sz="1600" b="1" dirty="0" err="1">
                <a:solidFill>
                  <a:srgbClr val="FFC000"/>
                </a:solidFill>
              </a:rPr>
              <a:t>branch</a:t>
            </a:r>
            <a:r>
              <a:rPr lang="cs-CZ" sz="1600" b="1" dirty="0">
                <a:solidFill>
                  <a:srgbClr val="FFC000"/>
                </a:solidFill>
              </a:rPr>
              <a:t> </a:t>
            </a:r>
            <a:r>
              <a:rPr lang="cs-CZ" sz="1600" b="1" dirty="0" err="1">
                <a:solidFill>
                  <a:srgbClr val="FFC000"/>
                </a:solidFill>
              </a:rPr>
              <a:t>of</a:t>
            </a:r>
            <a:r>
              <a:rPr lang="cs-CZ" sz="1600" b="1" dirty="0">
                <a:solidFill>
                  <a:srgbClr val="FFC000"/>
                </a:solidFill>
              </a:rPr>
              <a:t> </a:t>
            </a:r>
            <a:r>
              <a:rPr lang="cs-CZ" sz="1600" b="1" dirty="0" err="1">
                <a:solidFill>
                  <a:srgbClr val="FFC000"/>
                </a:solidFill>
              </a:rPr>
              <a:t>the</a:t>
            </a:r>
            <a:r>
              <a:rPr lang="cs-CZ" sz="1600" b="1" dirty="0">
                <a:solidFill>
                  <a:srgbClr val="FFC000"/>
                </a:solidFill>
              </a:rPr>
              <a:t> </a:t>
            </a:r>
            <a:r>
              <a:rPr lang="cs-CZ" sz="1600" b="1" dirty="0" err="1">
                <a:solidFill>
                  <a:srgbClr val="FFC000"/>
                </a:solidFill>
              </a:rPr>
              <a:t>trigeminal</a:t>
            </a:r>
            <a:r>
              <a:rPr lang="cs-CZ" sz="1600" b="1" dirty="0">
                <a:solidFill>
                  <a:srgbClr val="FFC000"/>
                </a:solidFill>
              </a:rPr>
              <a:t> nerve </a:t>
            </a:r>
          </a:p>
          <a:p>
            <a:endParaRPr lang="cs-CZ" sz="1600" dirty="0">
              <a:solidFill>
                <a:srgbClr val="FFC000"/>
              </a:solidFill>
            </a:endParaRPr>
          </a:p>
          <a:p>
            <a:r>
              <a:rPr lang="cs-CZ" sz="1600" dirty="0">
                <a:solidFill>
                  <a:srgbClr val="FFC000"/>
                </a:solidFill>
              </a:rPr>
              <a:t>- </a:t>
            </a:r>
            <a:r>
              <a:rPr lang="cs-CZ" sz="1600" b="1" dirty="0" err="1">
                <a:solidFill>
                  <a:srgbClr val="FFC000"/>
                </a:solidFill>
              </a:rPr>
              <a:t>supplies</a:t>
            </a:r>
            <a:r>
              <a:rPr lang="cs-CZ" sz="1600" b="1" dirty="0">
                <a:solidFill>
                  <a:srgbClr val="FFC000"/>
                </a:solidFill>
              </a:rPr>
              <a:t> (</a:t>
            </a:r>
            <a:r>
              <a:rPr lang="cs-CZ" sz="1600" b="1" dirty="0" err="1">
                <a:solidFill>
                  <a:srgbClr val="FFC000"/>
                </a:solidFill>
              </a:rPr>
              <a:t>somatosensory</a:t>
            </a:r>
            <a:r>
              <a:rPr lang="cs-CZ" sz="1600" b="1" dirty="0">
                <a:solidFill>
                  <a:srgbClr val="FFC000"/>
                </a:solidFill>
              </a:rPr>
              <a:t>): </a:t>
            </a:r>
          </a:p>
          <a:p>
            <a:r>
              <a:rPr lang="cs-CZ" sz="1600" dirty="0" err="1">
                <a:solidFill>
                  <a:srgbClr val="FFC000"/>
                </a:solidFill>
              </a:rPr>
              <a:t>dura</a:t>
            </a:r>
            <a:r>
              <a:rPr lang="cs-CZ" sz="1600" dirty="0">
                <a:solidFill>
                  <a:srgbClr val="FFC000"/>
                </a:solidFill>
              </a:rPr>
              <a:t> mater in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middle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cranial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fossa</a:t>
            </a:r>
            <a:endParaRPr lang="cs-CZ" sz="1600" dirty="0">
              <a:solidFill>
                <a:srgbClr val="FFC000"/>
              </a:solidFill>
            </a:endParaRPr>
          </a:p>
          <a:p>
            <a:r>
              <a:rPr lang="cs-CZ" sz="1600" dirty="0" err="1">
                <a:solidFill>
                  <a:srgbClr val="FFC000"/>
                </a:solidFill>
              </a:rPr>
              <a:t>cheek</a:t>
            </a:r>
            <a:r>
              <a:rPr lang="cs-CZ" sz="1600" dirty="0">
                <a:solidFill>
                  <a:srgbClr val="FFC000"/>
                </a:solidFill>
              </a:rPr>
              <a:t> skin </a:t>
            </a:r>
            <a:r>
              <a:rPr lang="cs-CZ" sz="1600" dirty="0" err="1">
                <a:solidFill>
                  <a:srgbClr val="FFC000"/>
                </a:solidFill>
              </a:rPr>
              <a:t>between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palpebral</a:t>
            </a:r>
            <a:r>
              <a:rPr lang="cs-CZ" sz="1600" dirty="0">
                <a:solidFill>
                  <a:srgbClr val="FFC000"/>
                </a:solidFill>
              </a:rPr>
              <a:t> and oral </a:t>
            </a:r>
            <a:r>
              <a:rPr lang="cs-CZ" sz="1600" dirty="0" err="1">
                <a:solidFill>
                  <a:srgbClr val="FFC000"/>
                </a:solidFill>
              </a:rPr>
              <a:t>fissure</a:t>
            </a:r>
            <a:endParaRPr lang="cs-CZ" sz="1600" dirty="0">
              <a:solidFill>
                <a:srgbClr val="FFC000"/>
              </a:solidFill>
            </a:endParaRPr>
          </a:p>
          <a:p>
            <a:r>
              <a:rPr lang="cs-CZ" sz="1600" dirty="0" err="1">
                <a:solidFill>
                  <a:srgbClr val="FFC000"/>
                </a:solidFill>
              </a:rPr>
              <a:t>mucosa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of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upper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cheeks</a:t>
            </a:r>
            <a:endParaRPr lang="cs-CZ" sz="1600" dirty="0">
              <a:solidFill>
                <a:srgbClr val="FFC000"/>
              </a:solidFill>
            </a:endParaRPr>
          </a:p>
          <a:p>
            <a:r>
              <a:rPr lang="cs-CZ" sz="1600" dirty="0" err="1">
                <a:solidFill>
                  <a:srgbClr val="FFC000"/>
                </a:solidFill>
              </a:rPr>
              <a:t>mucosa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of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maxillary</a:t>
            </a:r>
            <a:r>
              <a:rPr lang="cs-CZ" sz="1600" dirty="0">
                <a:solidFill>
                  <a:srgbClr val="FFC000"/>
                </a:solidFill>
              </a:rPr>
              <a:t> sinus and </a:t>
            </a:r>
            <a:r>
              <a:rPr lang="cs-CZ" sz="1600" dirty="0" err="1">
                <a:solidFill>
                  <a:srgbClr val="FFC000"/>
                </a:solidFill>
              </a:rPr>
              <a:t>posterior</a:t>
            </a:r>
            <a:endParaRPr lang="cs-CZ" sz="1600" dirty="0">
              <a:solidFill>
                <a:srgbClr val="FFC000"/>
              </a:solidFill>
            </a:endParaRPr>
          </a:p>
          <a:p>
            <a:r>
              <a:rPr lang="cs-CZ" sz="1600" dirty="0">
                <a:solidFill>
                  <a:srgbClr val="FFC000"/>
                </a:solidFill>
              </a:rPr>
              <a:t>2/3 </a:t>
            </a:r>
            <a:r>
              <a:rPr lang="cs-CZ" sz="1600" dirty="0" err="1">
                <a:solidFill>
                  <a:srgbClr val="FFC000"/>
                </a:solidFill>
              </a:rPr>
              <a:t>of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nasal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cavity</a:t>
            </a:r>
            <a:endParaRPr lang="cs-CZ" sz="1600" dirty="0">
              <a:solidFill>
                <a:srgbClr val="FFC000"/>
              </a:solidFill>
            </a:endParaRPr>
          </a:p>
          <a:p>
            <a:r>
              <a:rPr lang="cs-CZ" sz="1600" dirty="0" err="1">
                <a:solidFill>
                  <a:srgbClr val="FFC000"/>
                </a:solidFill>
              </a:rPr>
              <a:t>mucosa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of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palate</a:t>
            </a:r>
            <a:r>
              <a:rPr lang="cs-CZ" sz="1600" dirty="0">
                <a:solidFill>
                  <a:srgbClr val="FFC000"/>
                </a:solidFill>
              </a:rPr>
              <a:t>, </a:t>
            </a:r>
            <a:r>
              <a:rPr lang="cs-CZ" sz="1600" dirty="0" err="1">
                <a:solidFill>
                  <a:srgbClr val="FFC000"/>
                </a:solidFill>
              </a:rPr>
              <a:t>nasopharynx</a:t>
            </a:r>
            <a:r>
              <a:rPr lang="cs-CZ" sz="1600" dirty="0">
                <a:solidFill>
                  <a:srgbClr val="FFC000"/>
                </a:solidFill>
              </a:rPr>
              <a:t> and </a:t>
            </a:r>
            <a:r>
              <a:rPr lang="cs-CZ" sz="1600" dirty="0" err="1">
                <a:solidFill>
                  <a:srgbClr val="FFC000"/>
                </a:solidFill>
              </a:rPr>
              <a:t>adjacent</a:t>
            </a:r>
            <a:r>
              <a:rPr lang="cs-CZ" sz="1600" dirty="0">
                <a:solidFill>
                  <a:srgbClr val="FFC000"/>
                </a:solidFill>
              </a:rPr>
              <a:t> part </a:t>
            </a:r>
            <a:r>
              <a:rPr lang="cs-CZ" sz="1600" dirty="0" err="1">
                <a:solidFill>
                  <a:srgbClr val="FFC000"/>
                </a:solidFill>
              </a:rPr>
              <a:t>of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the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Eustachian</a:t>
            </a:r>
            <a:r>
              <a:rPr lang="cs-CZ" sz="1600" dirty="0">
                <a:solidFill>
                  <a:srgbClr val="FFC000"/>
                </a:solidFill>
              </a:rPr>
              <a:t> tube, </a:t>
            </a:r>
            <a:r>
              <a:rPr lang="cs-CZ" sz="1600" dirty="0" err="1">
                <a:solidFill>
                  <a:srgbClr val="FFC000"/>
                </a:solidFill>
              </a:rPr>
              <a:t>maxilla</a:t>
            </a:r>
            <a:r>
              <a:rPr lang="cs-CZ" sz="1600" dirty="0">
                <a:solidFill>
                  <a:srgbClr val="FFC000"/>
                </a:solidFill>
              </a:rPr>
              <a:t> and </a:t>
            </a:r>
            <a:r>
              <a:rPr lang="cs-CZ" sz="1600" dirty="0" err="1">
                <a:solidFill>
                  <a:srgbClr val="FFC000"/>
                </a:solidFill>
              </a:rPr>
              <a:t>upper</a:t>
            </a:r>
            <a:r>
              <a:rPr lang="cs-CZ" sz="1600" dirty="0">
                <a:solidFill>
                  <a:srgbClr val="FFC000"/>
                </a:solidFill>
              </a:rPr>
              <a:t> </a:t>
            </a:r>
            <a:r>
              <a:rPr lang="cs-CZ" sz="1600" dirty="0" err="1">
                <a:solidFill>
                  <a:srgbClr val="FFC000"/>
                </a:solidFill>
              </a:rPr>
              <a:t>teeth</a:t>
            </a:r>
            <a:endParaRPr lang="cs-CZ" sz="1600" dirty="0">
              <a:solidFill>
                <a:srgbClr val="FFC000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86C7C2-A3DC-5C4B-807F-C7DC7C92B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17" y="1500376"/>
            <a:ext cx="5193456" cy="41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A41F33-38E5-0B43-B8AD-FB56E51283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D25C15-6E79-4C4F-B528-EF9C01D1F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D9F9C9-2744-1C49-AB7C-3F31F4A2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2" y="1187448"/>
            <a:ext cx="11361600" cy="1171580"/>
          </a:xfrm>
        </p:spPr>
        <p:txBody>
          <a:bodyPr/>
          <a:lstStyle/>
          <a:p>
            <a:r>
              <a:rPr lang="cs-CZ" dirty="0" err="1"/>
              <a:t>Maxillary</a:t>
            </a:r>
            <a:r>
              <a:rPr lang="cs-CZ" dirty="0"/>
              <a:t> nerve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35FD32A-CDD1-024B-9DFF-AEAB65ED3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846" y="2111756"/>
            <a:ext cx="7052646" cy="698497"/>
          </a:xfrm>
        </p:spPr>
        <p:txBody>
          <a:bodyPr/>
          <a:lstStyle/>
          <a:p>
            <a:r>
              <a:rPr lang="cs-CZ" sz="2000" dirty="0">
                <a:solidFill>
                  <a:srgbClr val="FFC000"/>
                </a:solidFill>
              </a:rPr>
              <a:t>- </a:t>
            </a:r>
            <a:r>
              <a:rPr lang="cs-CZ" sz="2000" dirty="0" err="1">
                <a:solidFill>
                  <a:srgbClr val="FFC000"/>
                </a:solidFill>
              </a:rPr>
              <a:t>passes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through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lateral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wall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of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cavernous</a:t>
            </a:r>
            <a:r>
              <a:rPr lang="cs-CZ" sz="2000" dirty="0">
                <a:solidFill>
                  <a:srgbClr val="FFC000"/>
                </a:solidFill>
              </a:rPr>
              <a:t> sinus, </a:t>
            </a:r>
          </a:p>
          <a:p>
            <a:r>
              <a:rPr lang="cs-CZ" sz="2000" dirty="0">
                <a:solidFill>
                  <a:srgbClr val="FFC000"/>
                </a:solidFill>
              </a:rPr>
              <a:t>- </a:t>
            </a:r>
            <a:r>
              <a:rPr lang="cs-CZ" sz="2000" dirty="0" err="1">
                <a:solidFill>
                  <a:srgbClr val="FFC000"/>
                </a:solidFill>
              </a:rPr>
              <a:t>enters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pterygopalatine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fossa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through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foramen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rotundum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</a:p>
          <a:p>
            <a:r>
              <a:rPr lang="cs-CZ" sz="2000" dirty="0">
                <a:solidFill>
                  <a:srgbClr val="FFC000"/>
                </a:solidFill>
              </a:rPr>
              <a:t>- </a:t>
            </a:r>
            <a:r>
              <a:rPr lang="cs-CZ" sz="2000" dirty="0" err="1">
                <a:solidFill>
                  <a:srgbClr val="FFC000"/>
                </a:solidFill>
              </a:rPr>
              <a:t>enters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 orbit </a:t>
            </a:r>
            <a:r>
              <a:rPr lang="cs-CZ" sz="2000" dirty="0" err="1">
                <a:solidFill>
                  <a:srgbClr val="FFC000"/>
                </a:solidFill>
              </a:rPr>
              <a:t>through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 </a:t>
            </a:r>
            <a:r>
              <a:rPr lang="cs-CZ" sz="2000" dirty="0" err="1">
                <a:solidFill>
                  <a:srgbClr val="FFC000"/>
                </a:solidFill>
              </a:rPr>
              <a:t>inferior</a:t>
            </a:r>
            <a:r>
              <a:rPr lang="cs-CZ" sz="2000" dirty="0">
                <a:solidFill>
                  <a:srgbClr val="FFC000"/>
                </a:solidFill>
              </a:rPr>
              <a:t> orbital </a:t>
            </a:r>
            <a:r>
              <a:rPr lang="cs-CZ" sz="2000" dirty="0" err="1">
                <a:solidFill>
                  <a:srgbClr val="FFC000"/>
                </a:solidFill>
              </a:rPr>
              <a:t>fissure</a:t>
            </a:r>
            <a:r>
              <a:rPr lang="cs-CZ" sz="2000" dirty="0">
                <a:solidFill>
                  <a:srgbClr val="FFC000"/>
                </a:solidFill>
              </a:rPr>
              <a:t> and </a:t>
            </a:r>
            <a:r>
              <a:rPr lang="cs-CZ" sz="2000" dirty="0" err="1">
                <a:solidFill>
                  <a:srgbClr val="FFC000"/>
                </a:solidFill>
              </a:rPr>
              <a:t>runs</a:t>
            </a:r>
            <a:r>
              <a:rPr lang="cs-CZ" sz="2000" dirty="0">
                <a:solidFill>
                  <a:srgbClr val="FFC000"/>
                </a:solidFill>
              </a:rPr>
              <a:t> forward on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floor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of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 orbit</a:t>
            </a:r>
          </a:p>
          <a:p>
            <a:r>
              <a:rPr lang="cs-CZ" sz="2000" dirty="0">
                <a:solidFill>
                  <a:srgbClr val="FFC000"/>
                </a:solidFill>
              </a:rPr>
              <a:t>- </a:t>
            </a:r>
            <a:r>
              <a:rPr lang="cs-CZ" sz="2000" dirty="0" err="1">
                <a:solidFill>
                  <a:srgbClr val="FFC000"/>
                </a:solidFill>
              </a:rPr>
              <a:t>emerges</a:t>
            </a:r>
            <a:r>
              <a:rPr lang="cs-CZ" sz="2000" dirty="0">
                <a:solidFill>
                  <a:srgbClr val="FFC000"/>
                </a:solidFill>
              </a:rPr>
              <a:t> on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 face </a:t>
            </a:r>
            <a:r>
              <a:rPr lang="cs-CZ" sz="2000" dirty="0" err="1">
                <a:solidFill>
                  <a:srgbClr val="FFC000"/>
                </a:solidFill>
              </a:rPr>
              <a:t>through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the</a:t>
            </a:r>
            <a:r>
              <a:rPr lang="cs-CZ" sz="2000" dirty="0">
                <a:solidFill>
                  <a:srgbClr val="FFC000"/>
                </a:solidFill>
              </a:rPr>
              <a:t> </a:t>
            </a:r>
            <a:r>
              <a:rPr lang="cs-CZ" sz="2000" dirty="0" err="1">
                <a:solidFill>
                  <a:srgbClr val="FFC000"/>
                </a:solidFill>
              </a:rPr>
              <a:t>infraorbital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foramen</a:t>
            </a:r>
            <a:endParaRPr lang="cs-CZ" sz="2000" dirty="0">
              <a:solidFill>
                <a:srgbClr val="FFC000"/>
              </a:solidFill>
            </a:endParaRPr>
          </a:p>
          <a:p>
            <a:r>
              <a:rPr lang="cs-CZ" sz="2000" dirty="0">
                <a:solidFill>
                  <a:srgbClr val="FFC000"/>
                </a:solidFill>
              </a:rPr>
              <a:t>- </a:t>
            </a:r>
            <a:r>
              <a:rPr lang="cs-CZ" sz="2000" dirty="0" err="1">
                <a:solidFill>
                  <a:srgbClr val="FFC000"/>
                </a:solidFill>
              </a:rPr>
              <a:t>terminates</a:t>
            </a:r>
            <a:r>
              <a:rPr lang="cs-CZ" sz="2000" dirty="0">
                <a:solidFill>
                  <a:srgbClr val="FFC000"/>
                </a:solidFill>
              </a:rPr>
              <a:t> by </a:t>
            </a:r>
            <a:r>
              <a:rPr lang="cs-CZ" sz="2000" dirty="0" err="1">
                <a:solidFill>
                  <a:srgbClr val="FFC000"/>
                </a:solidFill>
              </a:rPr>
              <a:t>dividing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into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inferior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palpebral</a:t>
            </a:r>
            <a:r>
              <a:rPr lang="cs-CZ" sz="2000" dirty="0">
                <a:solidFill>
                  <a:srgbClr val="FFC000"/>
                </a:solidFill>
              </a:rPr>
              <a:t>, </a:t>
            </a:r>
            <a:r>
              <a:rPr lang="cs-CZ" sz="2000" dirty="0" err="1">
                <a:solidFill>
                  <a:srgbClr val="FFC000"/>
                </a:solidFill>
              </a:rPr>
              <a:t>lateral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nasal</a:t>
            </a:r>
            <a:r>
              <a:rPr lang="cs-CZ" sz="2000" dirty="0">
                <a:solidFill>
                  <a:srgbClr val="FFC000"/>
                </a:solidFill>
              </a:rPr>
              <a:t> and superior </a:t>
            </a:r>
            <a:r>
              <a:rPr lang="cs-CZ" sz="2000" dirty="0" err="1">
                <a:solidFill>
                  <a:srgbClr val="FFC000"/>
                </a:solidFill>
              </a:rPr>
              <a:t>labial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branches</a:t>
            </a:r>
            <a:endParaRPr lang="cs-CZ" sz="2000" dirty="0">
              <a:solidFill>
                <a:srgbClr val="FFC000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1A42BE-3E94-5F4D-81EB-47953332F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04" y="3189234"/>
            <a:ext cx="4905611" cy="29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044CC4-5E97-DF4F-A361-00D3D80A94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376C1F-C87D-1341-BA74-FC6B18F1B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6AF35E-8569-0246-AD00-0536A9B9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271" y="1187448"/>
            <a:ext cx="11361600" cy="1171580"/>
          </a:xfrm>
        </p:spPr>
        <p:txBody>
          <a:bodyPr/>
          <a:lstStyle/>
          <a:p>
            <a:r>
              <a:rPr lang="cs-CZ" dirty="0" err="1"/>
              <a:t>Mandibular</a:t>
            </a:r>
            <a:r>
              <a:rPr lang="cs-CZ" dirty="0"/>
              <a:t> nerve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9808AC1-8AC5-C84D-A98F-3C4E14405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1865571"/>
            <a:ext cx="11361600" cy="698497"/>
          </a:xfr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F0"/>
                </a:solidFill>
              </a:rPr>
              <a:t>3th branch of the trigeminal nerve </a:t>
            </a:r>
            <a:endParaRPr lang="sk-SK" sz="1600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</a:rPr>
              <a:t>counts</a:t>
            </a:r>
            <a:r>
              <a:rPr lang="cs-CZ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approx</a:t>
            </a:r>
            <a:r>
              <a:rPr lang="cs-CZ" sz="1600" b="1" dirty="0">
                <a:solidFill>
                  <a:srgbClr val="00B0F0"/>
                </a:solidFill>
              </a:rPr>
              <a:t>. 26 000 </a:t>
            </a:r>
            <a:r>
              <a:rPr lang="en-US" sz="1600" b="1" dirty="0">
                <a:solidFill>
                  <a:srgbClr val="00B0F0"/>
                </a:solidFill>
              </a:rPr>
              <a:t>myelinated</a:t>
            </a:r>
            <a:r>
              <a:rPr lang="sk-SK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fibers</a:t>
            </a:r>
            <a:endParaRPr lang="cs-CZ" sz="1600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F0"/>
                </a:solidFill>
              </a:rPr>
              <a:t>supplies (somatosensory):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B0F0"/>
                </a:solidFill>
              </a:rPr>
              <a:t>dura mater </a:t>
            </a:r>
            <a:r>
              <a:rPr lang="en-GB" sz="1600" dirty="0">
                <a:solidFill>
                  <a:srgbClr val="00B0F0"/>
                </a:solidFill>
              </a:rPr>
              <a:t>near the posterior branches of </a:t>
            </a:r>
          </a:p>
          <a:p>
            <a:pPr marL="442913"/>
            <a:r>
              <a:rPr lang="en-GB" sz="1600" dirty="0">
                <a:solidFill>
                  <a:srgbClr val="00B0F0"/>
                </a:solidFill>
              </a:rPr>
              <a:t>middle meningeal artery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skin of temporal region and </a:t>
            </a:r>
            <a:r>
              <a:rPr lang="en-GB" sz="1600" b="1" dirty="0">
                <a:solidFill>
                  <a:srgbClr val="00B0F0"/>
                </a:solidFill>
              </a:rPr>
              <a:t>around mandibula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B0F0"/>
                </a:solidFill>
              </a:rPr>
              <a:t>mucosa of the lower cheeks, </a:t>
            </a:r>
            <a:r>
              <a:rPr lang="en-GB" sz="1600" i="1" dirty="0">
                <a:solidFill>
                  <a:srgbClr val="00B0F0"/>
                </a:solidFill>
              </a:rPr>
              <a:t>isthmus </a:t>
            </a:r>
            <a:r>
              <a:rPr lang="en-GB" sz="1600" i="1" dirty="0" err="1">
                <a:solidFill>
                  <a:srgbClr val="00B0F0"/>
                </a:solidFill>
              </a:rPr>
              <a:t>faucium</a:t>
            </a:r>
            <a:r>
              <a:rPr lang="en-GB" sz="1600" i="1" dirty="0">
                <a:solidFill>
                  <a:srgbClr val="00B0F0"/>
                </a:solidFill>
              </a:rPr>
              <a:t>,</a:t>
            </a:r>
          </a:p>
          <a:p>
            <a:pPr marL="442913" indent="-266700"/>
            <a:r>
              <a:rPr lang="en-GB" sz="1600" dirty="0">
                <a:solidFill>
                  <a:srgbClr val="00B0F0"/>
                </a:solidFill>
              </a:rPr>
              <a:t>     </a:t>
            </a:r>
            <a:r>
              <a:rPr lang="en-GB" sz="1600" b="1" dirty="0">
                <a:solidFill>
                  <a:srgbClr val="00B0F0"/>
                </a:solidFill>
              </a:rPr>
              <a:t>palatine tonsil and the floor of the oral cavity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B0F0"/>
                </a:solidFill>
              </a:rPr>
              <a:t>mandible and lower teeth</a:t>
            </a:r>
            <a:endParaRPr lang="cs-CZ" sz="1600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F0"/>
                </a:solidFill>
              </a:rPr>
              <a:t>innervates (branchiomotor): 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B0F0"/>
                </a:solidFill>
              </a:rPr>
              <a:t>masticatory muscles </a:t>
            </a:r>
            <a:r>
              <a:rPr lang="en-GB" sz="1600" dirty="0">
                <a:solidFill>
                  <a:srgbClr val="00B0F0"/>
                </a:solidFill>
              </a:rPr>
              <a:t>(</a:t>
            </a:r>
            <a:r>
              <a:rPr lang="en-GB" sz="1600" i="1" dirty="0">
                <a:solidFill>
                  <a:srgbClr val="00B0F0"/>
                </a:solidFill>
              </a:rPr>
              <a:t>m. masseter</a:t>
            </a:r>
            <a:r>
              <a:rPr lang="en-GB" sz="1600" dirty="0">
                <a:solidFill>
                  <a:srgbClr val="00B0F0"/>
                </a:solidFill>
              </a:rPr>
              <a:t>, </a:t>
            </a:r>
            <a:r>
              <a:rPr lang="en-GB" sz="1600" i="1" dirty="0">
                <a:solidFill>
                  <a:srgbClr val="00B0F0"/>
                </a:solidFill>
              </a:rPr>
              <a:t>m. temporalis</a:t>
            </a:r>
            <a:r>
              <a:rPr lang="en-GB" sz="1600" dirty="0">
                <a:solidFill>
                  <a:srgbClr val="00B0F0"/>
                </a:solidFill>
              </a:rPr>
              <a:t>, </a:t>
            </a:r>
          </a:p>
          <a:p>
            <a:pPr marL="442913" indent="-266700"/>
            <a:r>
              <a:rPr lang="en-GB" sz="1600" dirty="0">
                <a:solidFill>
                  <a:srgbClr val="00B0F0"/>
                </a:solidFill>
              </a:rPr>
              <a:t>     </a:t>
            </a:r>
            <a:r>
              <a:rPr lang="en-GB" sz="1600" i="1" dirty="0">
                <a:solidFill>
                  <a:srgbClr val="00B0F0"/>
                </a:solidFill>
              </a:rPr>
              <a:t>m. </a:t>
            </a:r>
            <a:r>
              <a:rPr lang="en-GB" sz="1600" i="1" dirty="0" err="1">
                <a:solidFill>
                  <a:srgbClr val="00B0F0"/>
                </a:solidFill>
              </a:rPr>
              <a:t>pterygoideus</a:t>
            </a:r>
            <a:r>
              <a:rPr lang="en-GB" sz="1600" i="1" dirty="0">
                <a:solidFill>
                  <a:srgbClr val="00B0F0"/>
                </a:solidFill>
              </a:rPr>
              <a:t> medialis et lateralis</a:t>
            </a:r>
            <a:r>
              <a:rPr lang="en-GB" sz="1600" dirty="0">
                <a:solidFill>
                  <a:srgbClr val="00B0F0"/>
                </a:solidFill>
              </a:rPr>
              <a:t>) 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B0F0"/>
                </a:solidFill>
              </a:rPr>
              <a:t>m. </a:t>
            </a:r>
            <a:r>
              <a:rPr lang="en-GB" sz="1600" i="1" dirty="0" err="1">
                <a:solidFill>
                  <a:srgbClr val="00B0F0"/>
                </a:solidFill>
              </a:rPr>
              <a:t>mylohyoideus</a:t>
            </a:r>
            <a:r>
              <a:rPr lang="en-GB" sz="1600" dirty="0">
                <a:solidFill>
                  <a:srgbClr val="00B0F0"/>
                </a:solidFill>
              </a:rPr>
              <a:t>, </a:t>
            </a:r>
            <a:r>
              <a:rPr lang="en-GB" sz="1600" i="1" dirty="0">
                <a:solidFill>
                  <a:srgbClr val="00B0F0"/>
                </a:solidFill>
              </a:rPr>
              <a:t>venter anterior m. digastrici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B0F0"/>
                </a:solidFill>
              </a:rPr>
              <a:t>m. tensor tympani</a:t>
            </a:r>
            <a:r>
              <a:rPr lang="en-GB" sz="1600" dirty="0">
                <a:solidFill>
                  <a:srgbClr val="00B0F0"/>
                </a:solidFill>
              </a:rPr>
              <a:t>,</a:t>
            </a:r>
            <a:r>
              <a:rPr lang="en-GB" sz="1600" i="1" dirty="0">
                <a:solidFill>
                  <a:srgbClr val="00B0F0"/>
                </a:solidFill>
              </a:rPr>
              <a:t> m. tensor </a:t>
            </a:r>
            <a:r>
              <a:rPr lang="en-GB" sz="1600" i="1" dirty="0" err="1">
                <a:solidFill>
                  <a:srgbClr val="00B0F0"/>
                </a:solidFill>
              </a:rPr>
              <a:t>veli</a:t>
            </a:r>
            <a:r>
              <a:rPr lang="en-GB" sz="1600" i="1" dirty="0">
                <a:solidFill>
                  <a:srgbClr val="00B0F0"/>
                </a:solidFill>
              </a:rPr>
              <a:t> palatini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D114DC-740D-744E-99CD-DA3FE52C9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44" y="1778399"/>
            <a:ext cx="5193456" cy="41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6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26B5CF-55C1-EE4D-9EE5-922D07171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704224-4903-DC48-BDAD-9417F7636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32BB25-CEEE-FF4A-9CE0-6DD75967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48" y="1187448"/>
            <a:ext cx="11361600" cy="1171580"/>
          </a:xfrm>
        </p:spPr>
        <p:txBody>
          <a:bodyPr/>
          <a:lstStyle/>
          <a:p>
            <a:r>
              <a:rPr lang="cs-CZ" dirty="0" err="1"/>
              <a:t>Mandibular</a:t>
            </a:r>
            <a:r>
              <a:rPr lang="cs-CZ" dirty="0"/>
              <a:t> nerve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BAD37D-8EAC-1E4C-8517-D769B0651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019300"/>
            <a:ext cx="6716585" cy="698497"/>
          </a:xfr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the </a:t>
            </a:r>
            <a:r>
              <a:rPr lang="en-GB" sz="2000" b="1" dirty="0">
                <a:solidFill>
                  <a:srgbClr val="00B0F0"/>
                </a:solidFill>
              </a:rPr>
              <a:t>most lateral branch </a:t>
            </a:r>
            <a:r>
              <a:rPr lang="en-GB" sz="2000" dirty="0">
                <a:solidFill>
                  <a:srgbClr val="00B0F0"/>
                </a:solidFill>
              </a:rPr>
              <a:t>of the trigeminal ganglion</a:t>
            </a:r>
            <a:endParaRPr lang="en-GB" sz="2000" i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receives motor root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enters to the </a:t>
            </a:r>
            <a:r>
              <a:rPr lang="en-GB" sz="2000" b="1" dirty="0">
                <a:solidFill>
                  <a:srgbClr val="00B0F0"/>
                </a:solidFill>
              </a:rPr>
              <a:t>infratemporal fossa </a:t>
            </a:r>
            <a:r>
              <a:rPr lang="en-GB" sz="2000" dirty="0">
                <a:solidFill>
                  <a:srgbClr val="00B0F0"/>
                </a:solidFill>
              </a:rPr>
              <a:t>through the </a:t>
            </a:r>
            <a:r>
              <a:rPr lang="en-GB" sz="2000" b="1" dirty="0">
                <a:solidFill>
                  <a:srgbClr val="00B0F0"/>
                </a:solidFill>
              </a:rPr>
              <a:t>foramen </a:t>
            </a:r>
            <a:r>
              <a:rPr lang="sk-SK" sz="2000" b="1" dirty="0">
                <a:solidFill>
                  <a:srgbClr val="00B0F0"/>
                </a:solidFill>
              </a:rPr>
              <a:t>ovale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00B0F0"/>
                </a:solidFill>
              </a:rPr>
              <a:t>enter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the</a:t>
            </a:r>
            <a:r>
              <a:rPr lang="sk-SK" sz="2000" dirty="0">
                <a:solidFill>
                  <a:srgbClr val="00B0F0"/>
                </a:solidFill>
              </a:rPr>
              <a:t> </a:t>
            </a:r>
            <a:r>
              <a:rPr lang="sk-SK" sz="2000" b="1" dirty="0" err="1">
                <a:solidFill>
                  <a:srgbClr val="00B0F0"/>
                </a:solidFill>
              </a:rPr>
              <a:t>mandibular</a:t>
            </a:r>
            <a:r>
              <a:rPr lang="sk-SK" sz="2000" b="1" dirty="0">
                <a:solidFill>
                  <a:srgbClr val="00B0F0"/>
                </a:solidFill>
              </a:rPr>
              <a:t> </a:t>
            </a:r>
            <a:r>
              <a:rPr lang="sk-SK" sz="2000" b="1" dirty="0" err="1">
                <a:solidFill>
                  <a:srgbClr val="00B0F0"/>
                </a:solidFill>
              </a:rPr>
              <a:t>canal</a:t>
            </a:r>
            <a:r>
              <a:rPr lang="sk-SK" sz="2000" dirty="0">
                <a:solidFill>
                  <a:srgbClr val="00B0F0"/>
                </a:solidFill>
              </a:rPr>
              <a:t>, a </a:t>
            </a:r>
            <a:r>
              <a:rPr lang="sk-SK" sz="2000" dirty="0" err="1">
                <a:solidFill>
                  <a:srgbClr val="00B0F0"/>
                </a:solidFill>
              </a:rPr>
              <a:t>narrow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tunnel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running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through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the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mandible</a:t>
            </a:r>
            <a:r>
              <a:rPr lang="sk-SK" sz="2000" dirty="0">
                <a:solidFill>
                  <a:srgbClr val="00B0F0"/>
                </a:solidFill>
              </a:rPr>
              <a:t>, </a:t>
            </a:r>
            <a:r>
              <a:rPr lang="sk-SK" sz="2000" dirty="0" err="1">
                <a:solidFill>
                  <a:srgbClr val="00B0F0"/>
                </a:solidFill>
              </a:rPr>
              <a:t>within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this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canal</a:t>
            </a:r>
            <a:r>
              <a:rPr lang="sk-SK" sz="2000" dirty="0">
                <a:solidFill>
                  <a:srgbClr val="00B0F0"/>
                </a:solidFill>
              </a:rPr>
              <a:t>, </a:t>
            </a:r>
            <a:r>
              <a:rPr lang="sk-SK" sz="2000" dirty="0" err="1">
                <a:solidFill>
                  <a:srgbClr val="00B0F0"/>
                </a:solidFill>
              </a:rPr>
              <a:t>the</a:t>
            </a:r>
            <a:r>
              <a:rPr lang="sk-SK" sz="2000" dirty="0">
                <a:solidFill>
                  <a:srgbClr val="00B0F0"/>
                </a:solidFill>
              </a:rPr>
              <a:t> nerve </a:t>
            </a:r>
            <a:r>
              <a:rPr lang="sk-SK" sz="2000" dirty="0" err="1">
                <a:solidFill>
                  <a:srgbClr val="00B0F0"/>
                </a:solidFill>
              </a:rPr>
              <a:t>provides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branches</a:t>
            </a:r>
            <a:r>
              <a:rPr lang="sk-SK" sz="2000" dirty="0">
                <a:solidFill>
                  <a:srgbClr val="00B0F0"/>
                </a:solidFill>
              </a:rPr>
              <a:t> to </a:t>
            </a:r>
            <a:r>
              <a:rPr lang="sk-SK" sz="2000" dirty="0" err="1">
                <a:solidFill>
                  <a:srgbClr val="00B0F0"/>
                </a:solidFill>
              </a:rPr>
              <a:t>the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mandibular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teeth</a:t>
            </a:r>
            <a:r>
              <a:rPr lang="sk-SK" sz="2000" dirty="0">
                <a:solidFill>
                  <a:srgbClr val="00B0F0"/>
                </a:solidFill>
              </a:rPr>
              <a:t> and </a:t>
            </a:r>
            <a:r>
              <a:rPr lang="sk-SK" sz="2000" dirty="0" err="1">
                <a:solidFill>
                  <a:srgbClr val="00B0F0"/>
                </a:solidFill>
              </a:rPr>
              <a:t>emerges</a:t>
            </a:r>
            <a:r>
              <a:rPr lang="sk-SK" sz="2000" dirty="0">
                <a:solidFill>
                  <a:srgbClr val="00B0F0"/>
                </a:solidFill>
              </a:rPr>
              <a:t> as </a:t>
            </a:r>
            <a:r>
              <a:rPr lang="sk-SK" sz="2000" dirty="0" err="1">
                <a:solidFill>
                  <a:srgbClr val="00B0F0"/>
                </a:solidFill>
              </a:rPr>
              <a:t>the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b="1" dirty="0" err="1">
                <a:solidFill>
                  <a:srgbClr val="00B0F0"/>
                </a:solidFill>
              </a:rPr>
              <a:t>mental</a:t>
            </a:r>
            <a:r>
              <a:rPr lang="sk-SK" sz="2000" b="1" dirty="0">
                <a:solidFill>
                  <a:srgbClr val="00B0F0"/>
                </a:solidFill>
              </a:rPr>
              <a:t> nerve </a:t>
            </a:r>
            <a:r>
              <a:rPr lang="sk-SK" sz="2000" dirty="0">
                <a:solidFill>
                  <a:srgbClr val="00B0F0"/>
                </a:solidFill>
              </a:rPr>
              <a:t>(</a:t>
            </a:r>
            <a:r>
              <a:rPr lang="sk-SK" sz="2000" dirty="0" err="1">
                <a:solidFill>
                  <a:srgbClr val="00B0F0"/>
                </a:solidFill>
              </a:rPr>
              <a:t>provides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feeling</a:t>
            </a:r>
            <a:r>
              <a:rPr lang="sk-SK" sz="2000" dirty="0">
                <a:solidFill>
                  <a:srgbClr val="00B0F0"/>
                </a:solidFill>
              </a:rPr>
              <a:t> of </a:t>
            </a:r>
            <a:r>
              <a:rPr lang="sk-SK" sz="2000" dirty="0" err="1">
                <a:solidFill>
                  <a:srgbClr val="00B0F0"/>
                </a:solidFill>
              </a:rPr>
              <a:t>lower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lip</a:t>
            </a:r>
            <a:r>
              <a:rPr lang="sk-SK" sz="2000" dirty="0">
                <a:solidFill>
                  <a:srgbClr val="00B0F0"/>
                </a:solidFill>
              </a:rPr>
              <a:t>, </a:t>
            </a:r>
            <a:r>
              <a:rPr lang="sk-SK" sz="2000" dirty="0" err="1">
                <a:solidFill>
                  <a:srgbClr val="00B0F0"/>
                </a:solidFill>
              </a:rPr>
              <a:t>the</a:t>
            </a:r>
            <a:r>
              <a:rPr lang="sk-SK" sz="2000" dirty="0">
                <a:solidFill>
                  <a:srgbClr val="00B0F0"/>
                </a:solidFill>
              </a:rPr>
              <a:t> front of </a:t>
            </a:r>
            <a:r>
              <a:rPr lang="sk-SK" sz="2000" dirty="0" err="1">
                <a:solidFill>
                  <a:srgbClr val="00B0F0"/>
                </a:solidFill>
              </a:rPr>
              <a:t>your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chin</a:t>
            </a:r>
            <a:r>
              <a:rPr lang="sk-SK" sz="2000" dirty="0">
                <a:solidFill>
                  <a:srgbClr val="00B0F0"/>
                </a:solidFill>
              </a:rPr>
              <a:t>, and a </a:t>
            </a:r>
            <a:r>
              <a:rPr lang="sk-SK" sz="2000" dirty="0" err="1">
                <a:solidFill>
                  <a:srgbClr val="00B0F0"/>
                </a:solidFill>
              </a:rPr>
              <a:t>portion</a:t>
            </a:r>
            <a:r>
              <a:rPr lang="sk-SK" sz="2000" dirty="0">
                <a:solidFill>
                  <a:srgbClr val="00B0F0"/>
                </a:solidFill>
              </a:rPr>
              <a:t> of </a:t>
            </a:r>
            <a:r>
              <a:rPr lang="sk-SK" sz="2000" dirty="0" err="1">
                <a:solidFill>
                  <a:srgbClr val="00B0F0"/>
                </a:solidFill>
              </a:rPr>
              <a:t>your</a:t>
            </a:r>
            <a:r>
              <a:rPr lang="sk-SK" sz="2000" dirty="0">
                <a:solidFill>
                  <a:srgbClr val="00B0F0"/>
                </a:solidFill>
              </a:rPr>
              <a:t> </a:t>
            </a:r>
            <a:r>
              <a:rPr lang="sk-SK" sz="2000" dirty="0" err="1">
                <a:solidFill>
                  <a:srgbClr val="00B0F0"/>
                </a:solidFill>
              </a:rPr>
              <a:t>gums</a:t>
            </a:r>
            <a:r>
              <a:rPr lang="sk-SK" sz="2000" dirty="0">
                <a:solidFill>
                  <a:srgbClr val="00B0F0"/>
                </a:solidFill>
              </a:rPr>
              <a:t>)</a:t>
            </a:r>
            <a:endParaRPr lang="en-GB" sz="2000" dirty="0">
              <a:solidFill>
                <a:srgbClr val="00B0F0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213FDB-FCDE-F74A-B435-724248D14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50" y="2019300"/>
            <a:ext cx="4496021" cy="31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80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13858D-9471-2E49-AFED-B58985701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C61358-3AFC-6B41-A64D-F1838DE41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1DF8BD-6892-0846-BCC6-743A8AA6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10" y="1187448"/>
            <a:ext cx="11361600" cy="1171580"/>
          </a:xfrm>
        </p:spPr>
        <p:txBody>
          <a:bodyPr/>
          <a:lstStyle/>
          <a:p>
            <a:r>
              <a:rPr lang="cs-CZ" dirty="0"/>
              <a:t>Chorda </a:t>
            </a:r>
            <a:r>
              <a:rPr lang="cs-CZ" dirty="0" err="1"/>
              <a:t>tympani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10573F7-9796-3249-BE88-A879C9588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009779"/>
            <a:ext cx="6466246" cy="698497"/>
          </a:xfrm>
        </p:spPr>
        <p:txBody>
          <a:bodyPr/>
          <a:lstStyle/>
          <a:p>
            <a:r>
              <a:rPr lang="cs-CZ" sz="1800" dirty="0"/>
              <a:t>Chorda </a:t>
            </a:r>
            <a:r>
              <a:rPr lang="cs-CZ" sz="1800" dirty="0" err="1"/>
              <a:t>tympani</a:t>
            </a:r>
            <a:r>
              <a:rPr lang="cs-CZ" sz="1800" dirty="0"/>
              <a:t> </a:t>
            </a:r>
            <a:r>
              <a:rPr lang="cs-CZ" sz="1800" dirty="0" err="1"/>
              <a:t>branches</a:t>
            </a:r>
            <a:r>
              <a:rPr lang="cs-CZ" sz="1800" dirty="0"/>
              <a:t> </a:t>
            </a:r>
            <a:r>
              <a:rPr lang="cs-CZ" sz="1800" dirty="0" err="1"/>
              <a:t>off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facial</a:t>
            </a:r>
            <a:r>
              <a:rPr lang="cs-CZ" sz="1800" dirty="0"/>
              <a:t> nerve (</a:t>
            </a:r>
            <a:r>
              <a:rPr lang="cs-CZ" sz="1800" dirty="0" err="1"/>
              <a:t>within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facial</a:t>
            </a:r>
            <a:r>
              <a:rPr lang="cs-CZ" sz="1800" dirty="0"/>
              <a:t> </a:t>
            </a:r>
            <a:r>
              <a:rPr lang="cs-CZ" sz="1800" dirty="0" err="1"/>
              <a:t>canal</a:t>
            </a:r>
            <a:r>
              <a:rPr lang="cs-CZ" sz="1800" dirty="0"/>
              <a:t>) and </a:t>
            </a:r>
            <a:r>
              <a:rPr lang="cs-CZ" sz="1800" dirty="0" err="1"/>
              <a:t>enters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lateral</a:t>
            </a:r>
            <a:r>
              <a:rPr lang="cs-CZ" sz="1800" dirty="0"/>
              <a:t> </a:t>
            </a:r>
            <a:r>
              <a:rPr lang="cs-CZ" sz="1800" dirty="0" err="1"/>
              <a:t>wall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tympanic</a:t>
            </a:r>
            <a:r>
              <a:rPr lang="cs-CZ" sz="1800" dirty="0"/>
              <a:t> </a:t>
            </a:r>
            <a:r>
              <a:rPr lang="cs-CZ" sz="1800" dirty="0" err="1"/>
              <a:t>cavity</a:t>
            </a:r>
            <a:r>
              <a:rPr lang="cs-CZ" sz="1800" dirty="0"/>
              <a:t> </a:t>
            </a:r>
          </a:p>
          <a:p>
            <a:endParaRPr lang="cs-CZ" sz="1800" dirty="0"/>
          </a:p>
          <a:p>
            <a:r>
              <a:rPr lang="cs-CZ" sz="1800" dirty="0"/>
              <a:t>- </a:t>
            </a:r>
            <a:r>
              <a:rPr lang="cs-CZ" sz="1800" dirty="0" err="1"/>
              <a:t>exits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skull</a:t>
            </a:r>
            <a:r>
              <a:rPr lang="cs-CZ" sz="1800" dirty="0"/>
              <a:t> by </a:t>
            </a:r>
            <a:r>
              <a:rPr lang="cs-CZ" sz="1800" dirty="0" err="1"/>
              <a:t>descending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petrotympanic</a:t>
            </a:r>
            <a:r>
              <a:rPr lang="cs-CZ" sz="1800" dirty="0"/>
              <a:t> </a:t>
            </a:r>
            <a:r>
              <a:rPr lang="cs-CZ" sz="1800" dirty="0" err="1"/>
              <a:t>fissure</a:t>
            </a:r>
            <a:r>
              <a:rPr lang="cs-CZ" sz="1800" dirty="0"/>
              <a:t> </a:t>
            </a:r>
            <a:r>
              <a:rPr lang="cs-CZ" sz="1800" dirty="0" err="1"/>
              <a:t>into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infratemporal</a:t>
            </a:r>
            <a:r>
              <a:rPr lang="cs-CZ" sz="1800" dirty="0"/>
              <a:t> </a:t>
            </a:r>
            <a:r>
              <a:rPr lang="cs-CZ" sz="1800" dirty="0" err="1"/>
              <a:t>fossa</a:t>
            </a:r>
            <a:r>
              <a:rPr lang="cs-CZ" sz="1800" dirty="0"/>
              <a:t> and </a:t>
            </a:r>
            <a:r>
              <a:rPr lang="cs-CZ" sz="1800" dirty="0" err="1"/>
              <a:t>joins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lingual</a:t>
            </a:r>
            <a:r>
              <a:rPr lang="cs-CZ" sz="1800" dirty="0"/>
              <a:t> nerve, </a:t>
            </a:r>
          </a:p>
          <a:p>
            <a:r>
              <a:rPr lang="cs-CZ" sz="1800" dirty="0"/>
              <a:t>a </a:t>
            </a:r>
            <a:r>
              <a:rPr lang="cs-CZ" sz="1800" dirty="0" err="1"/>
              <a:t>branch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mandibular</a:t>
            </a:r>
            <a:r>
              <a:rPr lang="cs-CZ" sz="1800" dirty="0"/>
              <a:t> nerve</a:t>
            </a:r>
          </a:p>
          <a:p>
            <a:r>
              <a:rPr lang="cs-CZ" sz="1800" dirty="0"/>
              <a:t> </a:t>
            </a:r>
          </a:p>
          <a:p>
            <a:r>
              <a:rPr lang="cs-CZ" sz="1800" dirty="0"/>
              <a:t>- </a:t>
            </a:r>
            <a:r>
              <a:rPr lang="cs-CZ" sz="1800" dirty="0" err="1"/>
              <a:t>fibers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chorda </a:t>
            </a:r>
            <a:r>
              <a:rPr lang="cs-CZ" sz="1800" dirty="0" err="1"/>
              <a:t>tympani</a:t>
            </a:r>
            <a:r>
              <a:rPr lang="cs-CZ" sz="1800" dirty="0"/>
              <a:t> enter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sublingual</a:t>
            </a:r>
            <a:r>
              <a:rPr lang="cs-CZ" sz="1800" dirty="0"/>
              <a:t> </a:t>
            </a:r>
            <a:r>
              <a:rPr lang="cs-CZ" sz="1800" dirty="0" err="1"/>
              <a:t>space</a:t>
            </a:r>
            <a:r>
              <a:rPr lang="cs-CZ" sz="1800" dirty="0"/>
              <a:t> to </a:t>
            </a:r>
            <a:r>
              <a:rPr lang="cs-CZ" sz="1800" dirty="0" err="1"/>
              <a:t>reach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anterior</a:t>
            </a:r>
            <a:r>
              <a:rPr lang="cs-CZ" sz="1800" dirty="0"/>
              <a:t> 2/3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tongue</a:t>
            </a:r>
            <a:r>
              <a:rPr lang="cs-CZ" sz="1800" dirty="0"/>
              <a:t> and </a:t>
            </a:r>
            <a:r>
              <a:rPr lang="cs-CZ" sz="1800" dirty="0" err="1"/>
              <a:t>submandibular</a:t>
            </a:r>
            <a:r>
              <a:rPr lang="cs-CZ" sz="1800" dirty="0"/>
              <a:t> ganglion </a:t>
            </a:r>
            <a:r>
              <a:rPr lang="cs-CZ" sz="1800" dirty="0" err="1"/>
              <a:t>which</a:t>
            </a:r>
            <a:r>
              <a:rPr lang="cs-CZ" sz="1800" dirty="0"/>
              <a:t> </a:t>
            </a:r>
            <a:r>
              <a:rPr lang="cs-CZ" sz="1800" dirty="0" err="1"/>
              <a:t>innervate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submandibular</a:t>
            </a:r>
            <a:r>
              <a:rPr lang="cs-CZ" sz="1800" dirty="0"/>
              <a:t> and </a:t>
            </a:r>
            <a:r>
              <a:rPr lang="cs-CZ" sz="1800" dirty="0" err="1"/>
              <a:t>sublingual</a:t>
            </a:r>
            <a:r>
              <a:rPr lang="cs-CZ" sz="1800" dirty="0"/>
              <a:t> </a:t>
            </a:r>
            <a:r>
              <a:rPr lang="cs-CZ" sz="1800" dirty="0" err="1"/>
              <a:t>salivary</a:t>
            </a:r>
            <a:r>
              <a:rPr lang="cs-CZ" sz="1800" dirty="0"/>
              <a:t> </a:t>
            </a:r>
            <a:r>
              <a:rPr lang="cs-CZ" sz="1800" dirty="0" err="1"/>
              <a:t>glands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4F3709D-FBD2-9643-AD92-B8176DF66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48" y="1519411"/>
            <a:ext cx="4861530" cy="41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0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416B16-23F5-6E40-9970-D1AB422B76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5EAA80-6908-614A-8AB8-6A23CDB14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BC5969-16A0-7746-AC93-1B45F1FC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778" y="1187448"/>
            <a:ext cx="11361600" cy="1171580"/>
          </a:xfrm>
        </p:spPr>
        <p:txBody>
          <a:bodyPr/>
          <a:lstStyle/>
          <a:p>
            <a:r>
              <a:rPr lang="en-GB" sz="4400" b="1" dirty="0"/>
              <a:t>Jaw jerk (masseter) reflex</a:t>
            </a:r>
            <a:br>
              <a:rPr lang="en-GB" sz="4400" b="1" dirty="0">
                <a:solidFill>
                  <a:srgbClr val="00B0F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B3E1524-D30E-2E48-BBED-B93FDB850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019300"/>
            <a:ext cx="5697498" cy="698497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mandible</a:t>
            </a:r>
            <a:r>
              <a:rPr lang="cs-CZ" dirty="0"/>
              <a:t> (</a:t>
            </a:r>
            <a:r>
              <a:rPr lang="cs-CZ" dirty="0" err="1"/>
              <a:t>lower</a:t>
            </a:r>
            <a:r>
              <a:rPr lang="cs-CZ" dirty="0"/>
              <a:t> jaw)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tapped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a </a:t>
            </a:r>
            <a:r>
              <a:rPr lang="cs-CZ" dirty="0" err="1"/>
              <a:t>downward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just </a:t>
            </a:r>
            <a:r>
              <a:rPr lang="cs-CZ" dirty="0" err="1"/>
              <a:t>below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lips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chin</a:t>
            </a:r>
            <a:r>
              <a:rPr lang="cs-CZ" dirty="0"/>
              <a:t> 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mouth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held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open</a:t>
            </a:r>
          </a:p>
          <a:p>
            <a:endParaRPr lang="cs-CZ" dirty="0"/>
          </a:p>
          <a:p>
            <a:r>
              <a:rPr lang="cs-CZ" dirty="0"/>
              <a:t>In a </a:t>
            </a:r>
            <a:r>
              <a:rPr lang="cs-CZ" dirty="0" err="1"/>
              <a:t>healthy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answer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closing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jaw,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masseter</a:t>
            </a:r>
            <a:r>
              <a:rPr lang="cs-CZ" dirty="0"/>
              <a:t> </a:t>
            </a:r>
            <a:r>
              <a:rPr lang="cs-CZ" dirty="0" err="1"/>
              <a:t>muscle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568C78-773C-6845-8583-9B6276CD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97" y="2184076"/>
            <a:ext cx="3718704" cy="29749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60E1575-DC90-4040-9DD4-49E5BE916E0B}"/>
              </a:ext>
            </a:extLst>
          </p:cNvPr>
          <p:cNvSpPr txBox="1"/>
          <p:nvPr/>
        </p:nvSpPr>
        <p:spPr>
          <a:xfrm>
            <a:off x="5501556" y="5516663"/>
            <a:ext cx="5862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 err="1">
                <a:solidFill>
                  <a:schemeClr val="bg1"/>
                </a:solidFill>
                <a:latin typeface="+mn-lt"/>
              </a:rPr>
              <a:t>we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can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test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for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damage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trigeminal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nerve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using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masseter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 reflex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9408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ACEE47-59B2-5E44-BB4C-32E62121E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1148A5-B10A-774E-A1EA-EBA02F40FC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DFC2D5-AC5F-C540-9EB4-61A2A81B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48" y="1187448"/>
            <a:ext cx="11361600" cy="1171580"/>
          </a:xfrm>
        </p:spPr>
        <p:txBody>
          <a:bodyPr/>
          <a:lstStyle/>
          <a:p>
            <a:r>
              <a:rPr lang="cs-CZ" dirty="0" err="1"/>
              <a:t>Trigeminal</a:t>
            </a:r>
            <a:r>
              <a:rPr lang="cs-CZ" dirty="0"/>
              <a:t> </a:t>
            </a:r>
            <a:r>
              <a:rPr lang="cs-CZ" dirty="0" err="1"/>
              <a:t>neuralgia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4670B6C-C375-FE44-B619-D0D3398EB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58648"/>
            <a:ext cx="11361600" cy="698497"/>
          </a:xfrm>
        </p:spPr>
        <p:txBody>
          <a:bodyPr/>
          <a:lstStyle/>
          <a:p>
            <a:r>
              <a:rPr lang="cs-CZ" sz="2000" b="0" i="0" u="none" strike="noStrike" dirty="0">
                <a:effectLst/>
                <a:latin typeface="+mn-lt"/>
              </a:rPr>
              <a:t>type </a:t>
            </a:r>
            <a:r>
              <a:rPr lang="cs-CZ" sz="2000" b="0" i="0" u="none" strike="noStrike" dirty="0" err="1">
                <a:effectLst/>
                <a:latin typeface="+mn-lt"/>
              </a:rPr>
              <a:t>of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chronic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pain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disorder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that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involves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sudden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attacks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of</a:t>
            </a:r>
            <a:r>
              <a:rPr lang="cs-CZ" sz="2000" b="0" i="0" u="none" strike="noStrike" dirty="0">
                <a:effectLst/>
                <a:latin typeface="+mn-lt"/>
              </a:rPr>
              <a:t> severe </a:t>
            </a:r>
            <a:r>
              <a:rPr lang="cs-CZ" sz="2000" b="0" i="0" u="none" strike="noStrike" dirty="0" err="1">
                <a:effectLst/>
                <a:latin typeface="+mn-lt"/>
              </a:rPr>
              <a:t>facial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pain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similar</a:t>
            </a:r>
            <a:r>
              <a:rPr lang="cs-CZ" sz="2000" b="0" i="0" u="none" strike="noStrike" dirty="0">
                <a:effectLst/>
                <a:latin typeface="+mn-lt"/>
              </a:rPr>
              <a:t> to </a:t>
            </a:r>
            <a:r>
              <a:rPr lang="cs-CZ" sz="2000" b="0" i="0" u="none" strike="noStrike" dirty="0" err="1">
                <a:effectLst/>
                <a:latin typeface="+mn-lt"/>
              </a:rPr>
              <a:t>an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electric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shock</a:t>
            </a:r>
            <a:r>
              <a:rPr lang="cs-CZ" sz="2000" b="0" i="0" u="none" strike="noStrike" dirty="0">
                <a:effectLst/>
                <a:latin typeface="+mn-lt"/>
              </a:rPr>
              <a:t> on </a:t>
            </a:r>
            <a:r>
              <a:rPr lang="cs-CZ" sz="2000" b="0" i="0" u="none" strike="noStrike" dirty="0" err="1">
                <a:effectLst/>
                <a:latin typeface="+mn-lt"/>
              </a:rPr>
              <a:t>one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side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of</a:t>
            </a:r>
            <a:r>
              <a:rPr lang="cs-CZ" sz="2000" b="0" i="0" u="none" strike="noStrike" dirty="0">
                <a:effectLst/>
                <a:latin typeface="+mn-lt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</a:rPr>
              <a:t>the</a:t>
            </a:r>
            <a:r>
              <a:rPr lang="cs-CZ" sz="2000" b="0" i="0" u="none" strike="noStrike" dirty="0">
                <a:effectLst/>
                <a:latin typeface="+mn-lt"/>
              </a:rPr>
              <a:t> face</a:t>
            </a:r>
          </a:p>
          <a:p>
            <a:endParaRPr lang="cs-CZ" sz="2000" b="0" i="0" u="none" strike="noStrike" dirty="0">
              <a:effectLst/>
              <a:latin typeface="+mn-lt"/>
            </a:endParaRPr>
          </a:p>
          <a:p>
            <a:r>
              <a:rPr lang="cs-CZ" sz="2000" dirty="0">
                <a:latin typeface="+mn-lt"/>
              </a:rPr>
              <a:t>- most </a:t>
            </a:r>
            <a:r>
              <a:rPr lang="cs-CZ" sz="2000" dirty="0" err="1">
                <a:latin typeface="+mn-lt"/>
              </a:rPr>
              <a:t>commonly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affects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2nd and 3rd </a:t>
            </a:r>
            <a:r>
              <a:rPr lang="cs-CZ" sz="2000" dirty="0" err="1">
                <a:latin typeface="+mn-lt"/>
              </a:rPr>
              <a:t>branches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trigeminal</a:t>
            </a:r>
            <a:r>
              <a:rPr lang="cs-CZ" sz="2000" dirty="0">
                <a:latin typeface="+mn-lt"/>
              </a:rPr>
              <a:t> nerve </a:t>
            </a:r>
          </a:p>
          <a:p>
            <a:r>
              <a:rPr lang="cs-CZ" sz="2000" dirty="0">
                <a:latin typeface="+mn-lt"/>
              </a:rPr>
              <a:t>- </a:t>
            </a:r>
            <a:r>
              <a:rPr lang="cs-CZ" sz="2000" dirty="0" err="1">
                <a:latin typeface="+mn-lt"/>
              </a:rPr>
              <a:t>usually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pain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is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triggered</a:t>
            </a:r>
            <a:r>
              <a:rPr lang="cs-CZ" sz="2000" dirty="0">
                <a:latin typeface="+mn-lt"/>
              </a:rPr>
              <a:t> by </a:t>
            </a:r>
            <a:r>
              <a:rPr lang="cs-CZ" sz="2000" dirty="0" err="1">
                <a:latin typeface="+mn-lt"/>
              </a:rPr>
              <a:t>touching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trigger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zone</a:t>
            </a:r>
            <a:r>
              <a:rPr lang="cs-CZ" sz="2000" dirty="0">
                <a:latin typeface="+mn-lt"/>
              </a:rPr>
              <a:t> (</a:t>
            </a:r>
            <a:r>
              <a:rPr lang="cs-CZ" sz="2000" dirty="0" err="1">
                <a:latin typeface="+mn-lt"/>
              </a:rPr>
              <a:t>trigger</a:t>
            </a:r>
            <a:r>
              <a:rPr lang="cs-CZ" sz="2000" dirty="0">
                <a:latin typeface="+mn-lt"/>
              </a:rPr>
              <a:t> point) </a:t>
            </a:r>
            <a:r>
              <a:rPr lang="cs-CZ" sz="2000" dirty="0" err="1">
                <a:latin typeface="+mn-lt"/>
              </a:rPr>
              <a:t>for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example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touching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face, </a:t>
            </a:r>
            <a:r>
              <a:rPr lang="cs-CZ" sz="2000" dirty="0" err="1">
                <a:latin typeface="+mn-lt"/>
              </a:rPr>
              <a:t>gums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chewing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brushing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teeth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talking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cold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touch</a:t>
            </a:r>
            <a:r>
              <a:rPr lang="cs-CZ" sz="2000" dirty="0">
                <a:latin typeface="+mn-lt"/>
              </a:rPr>
              <a:t> stimulus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face</a:t>
            </a:r>
          </a:p>
          <a:p>
            <a:pPr marL="342900" indent="-342900">
              <a:buFontTx/>
              <a:buChar char="-"/>
            </a:pPr>
            <a:endParaRPr lang="cs-CZ" sz="2000" dirty="0">
              <a:latin typeface="+mn-lt"/>
            </a:endParaRPr>
          </a:p>
          <a:p>
            <a:r>
              <a:rPr lang="cs-CZ" b="1" dirty="0" err="1"/>
              <a:t>Inflammation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oral </a:t>
            </a:r>
            <a:r>
              <a:rPr lang="cs-CZ" b="1" dirty="0" err="1"/>
              <a:t>cavity</a:t>
            </a:r>
            <a:r>
              <a:rPr lang="cs-CZ" b="1" dirty="0"/>
              <a:t>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mimic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trigeminal</a:t>
            </a:r>
            <a:r>
              <a:rPr lang="cs-CZ" b="1" dirty="0"/>
              <a:t> </a:t>
            </a:r>
            <a:r>
              <a:rPr lang="cs-CZ" b="1" dirty="0" err="1"/>
              <a:t>neuralgia</a:t>
            </a:r>
            <a:r>
              <a:rPr lang="cs-CZ" b="1" dirty="0"/>
              <a:t> by </a:t>
            </a:r>
            <a:r>
              <a:rPr lang="cs-CZ" b="1" dirty="0" err="1"/>
              <a:t>irritation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mandibular</a:t>
            </a:r>
            <a:r>
              <a:rPr lang="cs-CZ" b="1" dirty="0"/>
              <a:t> nerve!</a:t>
            </a:r>
          </a:p>
          <a:p>
            <a:pPr marL="342900" indent="-342900">
              <a:buFontTx/>
              <a:buChar char="-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54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DD56C4-F24B-8A46-AA42-ABE3229A7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E03EFB-10C4-A948-A51C-0D068A70F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2276C5-A59C-2643-8D7B-B4E7E8A5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17" y="1187448"/>
            <a:ext cx="11361600" cy="1171580"/>
          </a:xfrm>
        </p:spPr>
        <p:txBody>
          <a:bodyPr/>
          <a:lstStyle/>
          <a:p>
            <a:r>
              <a:rPr lang="cs-CZ" dirty="0" err="1"/>
              <a:t>Olfactory</a:t>
            </a:r>
            <a:r>
              <a:rPr lang="cs-CZ" dirty="0"/>
              <a:t> nerve (n. 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8CD2120-993A-9F41-B234-235E63D59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49" y="2359028"/>
            <a:ext cx="6858489" cy="698497"/>
          </a:xfr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800" b="1" dirty="0"/>
              <a:t>part of the telencephalon</a:t>
            </a:r>
            <a:r>
              <a:rPr lang="en-GB" sz="1800" dirty="0"/>
              <a:t>, not really a cranial nerve in the </a:t>
            </a:r>
            <a:r>
              <a:rPr lang="en-GB" sz="1800" dirty="0" err="1"/>
              <a:t>conven</a:t>
            </a:r>
            <a:r>
              <a:rPr lang="cs-CZ" sz="1800" dirty="0"/>
              <a:t>t</a:t>
            </a:r>
            <a:r>
              <a:rPr lang="en-GB" sz="1800" dirty="0" err="1"/>
              <a:t>ional</a:t>
            </a:r>
            <a:r>
              <a:rPr lang="en-GB" sz="1800" dirty="0"/>
              <a:t> sense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800" dirty="0"/>
              <a:t>humans </a:t>
            </a:r>
            <a:r>
              <a:rPr lang="cs-CZ" sz="1800" dirty="0" err="1"/>
              <a:t>have</a:t>
            </a:r>
            <a:r>
              <a:rPr lang="cs-CZ" sz="1800" dirty="0"/>
              <a:t> a </a:t>
            </a:r>
            <a:r>
              <a:rPr lang="en-GB" sz="1800" dirty="0"/>
              <a:t>poor</a:t>
            </a:r>
            <a:r>
              <a:rPr lang="cs-CZ" sz="1800" dirty="0"/>
              <a:t> </a:t>
            </a:r>
            <a:r>
              <a:rPr lang="en-GB" sz="1800" dirty="0"/>
              <a:t>sense</a:t>
            </a:r>
            <a:r>
              <a:rPr lang="cs-CZ" sz="1800" dirty="0"/>
              <a:t> </a:t>
            </a:r>
            <a:r>
              <a:rPr lang="en-GB" sz="1800" dirty="0"/>
              <a:t>of</a:t>
            </a:r>
            <a:r>
              <a:rPr lang="cs-CZ" sz="1800" dirty="0"/>
              <a:t> </a:t>
            </a:r>
            <a:r>
              <a:rPr lang="en-GB" sz="1800" dirty="0"/>
              <a:t>smell compared to animals (dogs)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800" b="1" dirty="0"/>
              <a:t>olfactory</a:t>
            </a:r>
            <a:r>
              <a:rPr lang="cs-CZ" sz="1800" b="1" dirty="0"/>
              <a:t> area </a:t>
            </a:r>
            <a:r>
              <a:rPr lang="en-GB" sz="1800" dirty="0"/>
              <a:t>is</a:t>
            </a:r>
            <a:r>
              <a:rPr lang="cs-CZ" sz="1800" dirty="0"/>
              <a:t> </a:t>
            </a:r>
            <a:r>
              <a:rPr lang="en-GB" sz="1800" dirty="0"/>
              <a:t>approximately </a:t>
            </a:r>
            <a:r>
              <a:rPr lang="en-GB" sz="1800" b="1" dirty="0"/>
              <a:t>5 cm</a:t>
            </a:r>
            <a:r>
              <a:rPr lang="en-GB" sz="1800" b="1" baseline="30000" dirty="0"/>
              <a:t>2</a:t>
            </a:r>
            <a:r>
              <a:rPr lang="en-GB" sz="1800" b="1" dirty="0"/>
              <a:t> </a:t>
            </a:r>
            <a:r>
              <a:rPr lang="en-GB" sz="1800" dirty="0"/>
              <a:t>(10</a:t>
            </a:r>
            <a:r>
              <a:rPr lang="en-GB" sz="1800" baseline="30000" dirty="0"/>
              <a:t>7</a:t>
            </a:r>
            <a:r>
              <a:rPr lang="en-GB" sz="1800" dirty="0"/>
              <a:t> olfactory</a:t>
            </a:r>
            <a:r>
              <a:rPr lang="cs-CZ" sz="1800" dirty="0"/>
              <a:t> </a:t>
            </a:r>
            <a:r>
              <a:rPr lang="en-GB" sz="1800" dirty="0"/>
              <a:t>cells)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800" dirty="0"/>
              <a:t>(olfactory area in dogs up to 170 </a:t>
            </a:r>
            <a:r>
              <a:rPr lang="en-GB" sz="1800" b="1" dirty="0"/>
              <a:t>cm</a:t>
            </a:r>
            <a:r>
              <a:rPr lang="en-GB" sz="1800" b="1" baseline="30000" dirty="0"/>
              <a:t>2</a:t>
            </a:r>
            <a:r>
              <a:rPr lang="en-GB" sz="1800" b="1" dirty="0"/>
              <a:t> )</a:t>
            </a:r>
            <a:endParaRPr lang="en-GB" sz="18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800" dirty="0"/>
              <a:t>humans can distinguish around </a:t>
            </a:r>
            <a:r>
              <a:rPr lang="en-GB" sz="1800" b="1" dirty="0"/>
              <a:t>10 000 smells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800" b="1" dirty="0"/>
              <a:t>the olfactory neurons can regenerate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GB" sz="1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1D7433-DA3E-634B-AB0E-CBF82516BCF0}"/>
              </a:ext>
            </a:extLst>
          </p:cNvPr>
          <p:cNvSpPr txBox="1"/>
          <p:nvPr/>
        </p:nvSpPr>
        <p:spPr>
          <a:xfrm>
            <a:off x="6461248" y="5831215"/>
            <a:ext cx="579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sensory nerve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fibers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extend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from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olfactory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epithelium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through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many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openings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of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 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cribriform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plate to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reach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olfactory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bulb</a:t>
            </a:r>
            <a:endParaRPr lang="cs-CZ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F45493F-779D-7948-AC2D-47FCD8F817DA}"/>
              </a:ext>
            </a:extLst>
          </p:cNvPr>
          <p:cNvSpPr txBox="1"/>
          <p:nvPr/>
        </p:nvSpPr>
        <p:spPr>
          <a:xfrm>
            <a:off x="837231" y="4675390"/>
            <a:ext cx="5791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specialized olfactory receptor neurons of the olfactory nerve are located in the olfactory mucosa of the upper parts of the nasal cavity. 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899F69A-FDD8-6F4A-A9EE-FEE418A23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145" y="2590520"/>
            <a:ext cx="2809639" cy="31917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8B51E4-71E5-E446-A65C-C78AA378E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46" y="428346"/>
            <a:ext cx="2937837" cy="19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60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C134A5-E915-D04D-9009-204B674468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1597E1-5042-BA40-97E0-39EF1DE46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4255F6-09A9-FA40-851A-DDAB2F28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840" y="1125538"/>
            <a:ext cx="11361600" cy="1171580"/>
          </a:xfrm>
        </p:spPr>
        <p:txBody>
          <a:bodyPr/>
          <a:lstStyle/>
          <a:p>
            <a:r>
              <a:rPr lang="cs-CZ" dirty="0" err="1"/>
              <a:t>Trigeminal</a:t>
            </a:r>
            <a:r>
              <a:rPr lang="cs-CZ" dirty="0"/>
              <a:t> </a:t>
            </a:r>
            <a:r>
              <a:rPr lang="cs-CZ" dirty="0" err="1"/>
              <a:t>neuralgia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C97FAC3-2AAC-BD4B-A6C0-133A3B50F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854" y="2529593"/>
            <a:ext cx="5316346" cy="698497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cause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trigeminal</a:t>
            </a:r>
            <a:r>
              <a:rPr lang="cs-CZ" dirty="0"/>
              <a:t> </a:t>
            </a:r>
            <a:r>
              <a:rPr lang="cs-CZ" dirty="0" err="1"/>
              <a:t>neuralgia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compression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trigeminal</a:t>
            </a:r>
            <a:r>
              <a:rPr lang="cs-CZ" dirty="0"/>
              <a:t> nerve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point </a:t>
            </a:r>
            <a:r>
              <a:rPr lang="cs-CZ" dirty="0" err="1"/>
              <a:t>of</a:t>
            </a:r>
            <a:r>
              <a:rPr lang="cs-CZ" dirty="0"/>
              <a:t> exit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brainstem</a:t>
            </a:r>
            <a:r>
              <a:rPr lang="cs-CZ" dirty="0"/>
              <a:t> by a </a:t>
            </a:r>
            <a:r>
              <a:rPr lang="cs-CZ" dirty="0" err="1"/>
              <a:t>vessel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41656A-5122-C640-B04D-0A47BC919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782" y="2258211"/>
            <a:ext cx="4271505" cy="32036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98B554-9118-0B4E-AB74-234E5DAF2B80}"/>
              </a:ext>
            </a:extLst>
          </p:cNvPr>
          <p:cNvSpPr txBox="1"/>
          <p:nvPr/>
        </p:nvSpPr>
        <p:spPr>
          <a:xfrm>
            <a:off x="6522900" y="5532407"/>
            <a:ext cx="494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  <a:latin typeface="+mn-lt"/>
              </a:rPr>
              <a:t>exit point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nerve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brainstem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4593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1AF337-747E-444A-8B34-543D29DB84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D0A250-F4FF-C247-AE39-627583FAF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CE3EE8-381A-584C-90C3-68589AFA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95" y="1187448"/>
            <a:ext cx="11361600" cy="1171580"/>
          </a:xfrm>
        </p:spPr>
        <p:txBody>
          <a:bodyPr/>
          <a:lstStyle/>
          <a:p>
            <a:r>
              <a:rPr lang="cs-CZ" dirty="0" err="1"/>
              <a:t>Trigeminal</a:t>
            </a:r>
            <a:r>
              <a:rPr lang="cs-CZ" dirty="0"/>
              <a:t> </a:t>
            </a:r>
            <a:r>
              <a:rPr lang="cs-CZ" dirty="0" err="1"/>
              <a:t>neuralgia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C886C73-E1EA-B64F-8384-A407BBF72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399" y="2359028"/>
            <a:ext cx="5664185" cy="698497"/>
          </a:xfrm>
        </p:spPr>
        <p:txBody>
          <a:bodyPr/>
          <a:lstStyle/>
          <a:p>
            <a:r>
              <a:rPr lang="cs-CZ" dirty="0" err="1"/>
              <a:t>treatment</a:t>
            </a:r>
            <a:r>
              <a:rPr lang="cs-CZ" dirty="0"/>
              <a:t> – </a:t>
            </a:r>
            <a:r>
              <a:rPr lang="cs-CZ" dirty="0" err="1"/>
              <a:t>surgical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microvascular</a:t>
            </a:r>
            <a:r>
              <a:rPr lang="cs-CZ" dirty="0"/>
              <a:t> </a:t>
            </a:r>
            <a:r>
              <a:rPr lang="cs-CZ" dirty="0" err="1"/>
              <a:t>decompression</a:t>
            </a:r>
            <a:r>
              <a:rPr lang="cs-CZ" dirty="0"/>
              <a:t> and </a:t>
            </a:r>
            <a:r>
              <a:rPr lang="cs-CZ" dirty="0" err="1"/>
              <a:t>inserting</a:t>
            </a:r>
            <a:r>
              <a:rPr lang="cs-CZ" dirty="0"/>
              <a:t> a </a:t>
            </a:r>
            <a:r>
              <a:rPr lang="cs-CZ" dirty="0" err="1"/>
              <a:t>special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vessel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nerve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reduce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transmission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pulsations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vessel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nerve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446CD9-BEDC-1B48-9996-CD8B86C4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31" y="2359028"/>
            <a:ext cx="5236676" cy="2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FEAAA2C-1465-7945-9E8A-2681C7D824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F9493B-E3E4-7144-A6D6-BC1709289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6223BF-77D8-7B42-A4EC-898BC750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040" y="1433510"/>
            <a:ext cx="11361600" cy="1171580"/>
          </a:xfrm>
        </p:spPr>
        <p:txBody>
          <a:bodyPr/>
          <a:lstStyle/>
          <a:p>
            <a:r>
              <a:rPr lang="cs-CZ" dirty="0" err="1"/>
              <a:t>Abducens</a:t>
            </a:r>
            <a:r>
              <a:rPr lang="cs-CZ" dirty="0"/>
              <a:t> nerve (</a:t>
            </a:r>
            <a:r>
              <a:rPr lang="cs-CZ" dirty="0" err="1"/>
              <a:t>n.VI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7434201-2492-CD46-B6DA-B78AEECA1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255841"/>
            <a:ext cx="6055938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sk-SK" dirty="0" err="1"/>
              <a:t>abducens</a:t>
            </a:r>
            <a:r>
              <a:rPr lang="en-GB" dirty="0"/>
              <a:t> motor nucleus in the </a:t>
            </a:r>
            <a:r>
              <a:rPr lang="sk-SK" dirty="0" err="1"/>
              <a:t>pons</a:t>
            </a:r>
            <a:endParaRPr lang="en-GB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/>
              <a:t>arises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bulbopontine</a:t>
            </a:r>
            <a:r>
              <a:rPr lang="cs-CZ" b="1" dirty="0"/>
              <a:t> </a:t>
            </a:r>
            <a:r>
              <a:rPr lang="cs-CZ" b="1" dirty="0" err="1"/>
              <a:t>groove</a:t>
            </a:r>
            <a:r>
              <a:rPr lang="cs-CZ" b="1" dirty="0"/>
              <a:t> </a:t>
            </a:r>
            <a:r>
              <a:rPr lang="cs-CZ" dirty="0" err="1"/>
              <a:t>medial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n. VII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innervates </a:t>
            </a:r>
            <a:r>
              <a:rPr lang="en-GB" b="1" dirty="0"/>
              <a:t>the </a:t>
            </a:r>
            <a:r>
              <a:rPr lang="en-US" b="1" dirty="0"/>
              <a:t>lateral</a:t>
            </a:r>
            <a:r>
              <a:rPr lang="en-GB" b="1" dirty="0"/>
              <a:t> </a:t>
            </a:r>
            <a:r>
              <a:rPr lang="en-US" b="1" dirty="0"/>
              <a:t>rectus</a:t>
            </a:r>
            <a:r>
              <a:rPr lang="en-GB" b="1" dirty="0"/>
              <a:t> muscle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33A375-D19C-3746-83E5-00CAC2253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89" y="2718043"/>
            <a:ext cx="5101205" cy="33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1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1F062F-5D8A-EC4D-AF8A-6D1ED130D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DEC265-0C39-0045-923F-8A6903F7F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9BAD14-D16F-054E-A5F1-F399179B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10" y="1187448"/>
            <a:ext cx="11361600" cy="1171580"/>
          </a:xfrm>
        </p:spPr>
        <p:txBody>
          <a:bodyPr/>
          <a:lstStyle/>
          <a:p>
            <a:r>
              <a:rPr lang="cs-CZ" dirty="0" err="1"/>
              <a:t>Abducens</a:t>
            </a:r>
            <a:r>
              <a:rPr lang="cs-CZ" dirty="0"/>
              <a:t> nerve (</a:t>
            </a:r>
            <a:r>
              <a:rPr lang="cs-CZ" dirty="0" err="1"/>
              <a:t>n.VI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D8158A4-7DA9-D54C-90F4-9290EE6F0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229185"/>
            <a:ext cx="6947139" cy="698497"/>
          </a:xfrm>
        </p:spPr>
        <p:txBody>
          <a:bodyPr/>
          <a:lstStyle/>
          <a:p>
            <a:r>
              <a:rPr lang="cs-CZ" sz="2000" dirty="0"/>
              <a:t>- </a:t>
            </a:r>
            <a:r>
              <a:rPr lang="cs-CZ" sz="2000" dirty="0" err="1"/>
              <a:t>runs</a:t>
            </a:r>
            <a:r>
              <a:rPr lang="cs-CZ" sz="2000" dirty="0"/>
              <a:t> </a:t>
            </a:r>
            <a:r>
              <a:rPr lang="cs-CZ" sz="2000" dirty="0" err="1"/>
              <a:t>along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clivus</a:t>
            </a:r>
            <a:r>
              <a:rPr lang="cs-CZ" sz="2000" dirty="0"/>
              <a:t> forward and </a:t>
            </a:r>
            <a:r>
              <a:rPr lang="cs-CZ" sz="2000" dirty="0" err="1"/>
              <a:t>laterally</a:t>
            </a:r>
            <a:endParaRPr lang="cs-CZ" sz="2000" dirty="0"/>
          </a:p>
          <a:p>
            <a:r>
              <a:rPr lang="cs-CZ" sz="2000" dirty="0"/>
              <a:t>-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cavernous</a:t>
            </a:r>
            <a:r>
              <a:rPr lang="cs-CZ" sz="2000" dirty="0"/>
              <a:t> sinus </a:t>
            </a:r>
            <a:r>
              <a:rPr lang="cs-CZ" sz="2000" dirty="0" err="1"/>
              <a:t>runs</a:t>
            </a:r>
            <a:r>
              <a:rPr lang="cs-CZ" sz="2000" dirty="0"/>
              <a:t> </a:t>
            </a:r>
            <a:r>
              <a:rPr lang="cs-CZ" sz="2000" dirty="0" err="1"/>
              <a:t>laterocaudally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internal</a:t>
            </a:r>
            <a:r>
              <a:rPr lang="cs-CZ" sz="2000" dirty="0"/>
              <a:t> </a:t>
            </a:r>
            <a:r>
              <a:rPr lang="cs-CZ" sz="2000" dirty="0" err="1"/>
              <a:t>carotid</a:t>
            </a:r>
            <a:r>
              <a:rPr lang="cs-CZ" sz="2000" dirty="0"/>
              <a:t> </a:t>
            </a:r>
            <a:r>
              <a:rPr lang="cs-CZ" sz="2000" dirty="0" err="1"/>
              <a:t>artery</a:t>
            </a:r>
            <a:r>
              <a:rPr lang="cs-CZ" sz="2000" dirty="0"/>
              <a:t> – mobile and more </a:t>
            </a:r>
            <a:r>
              <a:rPr lang="cs-CZ" sz="2000" dirty="0" err="1"/>
              <a:t>vulnerrable</a:t>
            </a:r>
            <a:endParaRPr lang="cs-CZ" sz="2000" dirty="0"/>
          </a:p>
          <a:p>
            <a:r>
              <a:rPr lang="cs-CZ" sz="2000" dirty="0"/>
              <a:t>- </a:t>
            </a:r>
            <a:r>
              <a:rPr lang="cs-CZ" sz="2000" dirty="0" err="1"/>
              <a:t>through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superior orbital </a:t>
            </a:r>
            <a:r>
              <a:rPr lang="cs-CZ" sz="2000" dirty="0" err="1"/>
              <a:t>fissure</a:t>
            </a:r>
            <a:r>
              <a:rPr lang="cs-CZ" sz="2000" dirty="0"/>
              <a:t> </a:t>
            </a:r>
            <a:r>
              <a:rPr lang="cs-CZ" sz="2000" dirty="0" err="1"/>
              <a:t>into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orbit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C95DCCF-D953-D247-83EC-311626CEA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30" y="4059448"/>
            <a:ext cx="4432515" cy="20333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4350FF-2C0C-CE4C-8584-96F6EF917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64" y="1810173"/>
            <a:ext cx="4232813" cy="35562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763802F-7D9F-4545-93B8-38692F13AA6E}"/>
              </a:ext>
            </a:extLst>
          </p:cNvPr>
          <p:cNvSpPr txBox="1"/>
          <p:nvPr/>
        </p:nvSpPr>
        <p:spPr>
          <a:xfrm>
            <a:off x="8133533" y="5670552"/>
            <a:ext cx="333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+mn-lt"/>
              </a:rPr>
              <a:t>thin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and mobile -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can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be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injured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by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stretching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or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compression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2681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C4F6CB-BE32-354B-9D37-C1A5A08F9C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8AD430-75F5-0042-9562-4852F79E3D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8A7AF4-A62B-BC41-A2D4-418B758A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25" y="1125538"/>
            <a:ext cx="11361600" cy="1171580"/>
          </a:xfrm>
        </p:spPr>
        <p:txBody>
          <a:bodyPr/>
          <a:lstStyle/>
          <a:p>
            <a:r>
              <a:rPr lang="cs-CZ" sz="3600" b="1" dirty="0"/>
              <a:t>SYMPTOMS OF ABDUCENS NERVE LESION</a:t>
            </a:r>
            <a:br>
              <a:rPr lang="cs-CZ" sz="44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0AC486E-1424-1C40-9999-40700A42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010870"/>
            <a:ext cx="5734376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limitation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work</a:t>
            </a:r>
            <a:r>
              <a:rPr lang="cs-CZ" dirty="0"/>
              <a:t>)</a:t>
            </a:r>
          </a:p>
          <a:p>
            <a:r>
              <a:rPr lang="cs-CZ" dirty="0"/>
              <a:t>- </a:t>
            </a:r>
            <a:r>
              <a:rPr lang="cs-CZ" dirty="0" err="1"/>
              <a:t>diplopia</a:t>
            </a:r>
            <a:r>
              <a:rPr lang="cs-CZ" dirty="0"/>
              <a:t> (double vision)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pPr algn="l"/>
            <a:r>
              <a:rPr lang="cs-CZ" sz="2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Etiology:</a:t>
            </a:r>
          </a:p>
          <a:p>
            <a:pPr algn="l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-  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trauma</a:t>
            </a:r>
          </a:p>
          <a:p>
            <a:pPr algn="l"/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compression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tumor  </a:t>
            </a:r>
          </a:p>
          <a:p>
            <a:pPr algn="l"/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arteriovenous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fistula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endParaRPr lang="cs-CZ" sz="2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sinus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cavernosus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intracranial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hypertension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57FCF4-54E2-4643-8D9C-10EAB9E29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8735"/>
            <a:ext cx="5734376" cy="19020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8225C1-7B90-E643-BFE1-13F90D4E7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34374"/>
            <a:ext cx="5573546" cy="2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25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08C284-C3A3-B346-A4A7-BCD8B90EA6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FA83A6-C19A-DC49-B629-A63ACABA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732" y="898523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 err="1"/>
              <a:t>Facial</a:t>
            </a:r>
            <a:r>
              <a:rPr lang="cs-CZ" dirty="0"/>
              <a:t> nerve (</a:t>
            </a:r>
            <a:r>
              <a:rPr lang="cs-CZ" dirty="0" err="1"/>
              <a:t>n.VII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8978E59-3996-B34A-8A56-1D942A4D1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463" y="2019300"/>
            <a:ext cx="5648967" cy="698497"/>
          </a:xfrm>
        </p:spPr>
        <p:txBody>
          <a:bodyPr anchor="t">
            <a:normAutofit fontScale="25000" lnSpcReduction="20000"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b="1" dirty="0" err="1"/>
              <a:t>Arising</a:t>
            </a:r>
            <a:r>
              <a:rPr lang="cs-CZ" sz="7200" b="1" dirty="0"/>
              <a:t> </a:t>
            </a:r>
            <a:r>
              <a:rPr lang="cs-CZ" sz="7200" b="1" dirty="0" err="1"/>
              <a:t>of</a:t>
            </a:r>
            <a:r>
              <a:rPr lang="cs-CZ" sz="7200" b="1" dirty="0"/>
              <a:t> </a:t>
            </a:r>
            <a:r>
              <a:rPr lang="cs-CZ" sz="7200" b="1" dirty="0" err="1"/>
              <a:t>the</a:t>
            </a:r>
            <a:r>
              <a:rPr lang="cs-CZ" sz="7200" b="1" dirty="0"/>
              <a:t> n. VII</a:t>
            </a:r>
          </a:p>
          <a:p>
            <a:r>
              <a:rPr lang="cs-CZ" sz="7200" dirty="0" err="1">
                <a:solidFill>
                  <a:schemeClr val="bg1"/>
                </a:solidFill>
                <a:latin typeface="+mn-lt"/>
              </a:rPr>
              <a:t>arises</a:t>
            </a:r>
            <a:r>
              <a:rPr lang="cs-CZ" sz="7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72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7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72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7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7200" b="1" dirty="0" err="1">
                <a:solidFill>
                  <a:schemeClr val="bg1"/>
                </a:solidFill>
                <a:latin typeface="+mn-lt"/>
              </a:rPr>
              <a:t>bulbopontine</a:t>
            </a:r>
            <a:r>
              <a:rPr lang="cs-CZ" sz="7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7200" b="1" dirty="0" err="1">
                <a:solidFill>
                  <a:schemeClr val="bg1"/>
                </a:solidFill>
                <a:latin typeface="+mn-lt"/>
              </a:rPr>
              <a:t>groove</a:t>
            </a:r>
            <a:endParaRPr lang="cs-CZ" sz="72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 err="1"/>
              <a:t>lateral</a:t>
            </a:r>
            <a:r>
              <a:rPr lang="cs-CZ" sz="7200" dirty="0"/>
              <a:t> </a:t>
            </a:r>
            <a:r>
              <a:rPr lang="cs-CZ" sz="7200" dirty="0" err="1"/>
              <a:t>from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 </a:t>
            </a:r>
            <a:r>
              <a:rPr lang="cs-CZ" sz="7200" dirty="0" err="1"/>
              <a:t>abducent</a:t>
            </a:r>
            <a:r>
              <a:rPr lang="cs-CZ" sz="7200" dirty="0"/>
              <a:t> nerve)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7200" dirty="0"/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- </a:t>
            </a:r>
            <a:r>
              <a:rPr lang="cs-CZ" sz="7200" dirty="0" err="1"/>
              <a:t>travels</a:t>
            </a:r>
            <a:r>
              <a:rPr lang="cs-CZ" sz="7200" dirty="0"/>
              <a:t> </a:t>
            </a:r>
            <a:r>
              <a:rPr lang="cs-CZ" sz="7200" dirty="0" err="1"/>
              <a:t>from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 pons </a:t>
            </a:r>
            <a:r>
              <a:rPr lang="cs-CZ" sz="7200" dirty="0" err="1"/>
              <a:t>through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 </a:t>
            </a:r>
            <a:r>
              <a:rPr lang="cs-CZ" sz="7200" dirty="0" err="1"/>
              <a:t>facial</a:t>
            </a:r>
            <a:r>
              <a:rPr lang="cs-CZ" sz="7200" dirty="0"/>
              <a:t> </a:t>
            </a:r>
            <a:r>
              <a:rPr lang="cs-CZ" sz="7200" dirty="0" err="1"/>
              <a:t>canal</a:t>
            </a:r>
            <a:r>
              <a:rPr lang="cs-CZ" sz="7200" dirty="0"/>
              <a:t> in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  </a:t>
            </a:r>
            <a:r>
              <a:rPr lang="cs-CZ" sz="7200" dirty="0" err="1"/>
              <a:t>the</a:t>
            </a:r>
            <a:r>
              <a:rPr lang="cs-CZ" sz="7200" dirty="0"/>
              <a:t> </a:t>
            </a:r>
            <a:r>
              <a:rPr lang="cs-CZ" sz="7200" dirty="0" err="1"/>
              <a:t>temporal</a:t>
            </a:r>
            <a:r>
              <a:rPr lang="cs-CZ" sz="7200" dirty="0"/>
              <a:t> bone 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- </a:t>
            </a:r>
            <a:r>
              <a:rPr lang="cs-CZ" sz="7200" dirty="0" err="1"/>
              <a:t>exits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 </a:t>
            </a:r>
            <a:r>
              <a:rPr lang="cs-CZ" sz="7200" dirty="0" err="1"/>
              <a:t>skull</a:t>
            </a:r>
            <a:r>
              <a:rPr lang="cs-CZ" sz="7200" dirty="0"/>
              <a:t> </a:t>
            </a:r>
            <a:r>
              <a:rPr lang="cs-CZ" sz="7200" dirty="0" err="1"/>
              <a:t>at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 </a:t>
            </a:r>
            <a:r>
              <a:rPr lang="cs-CZ" sz="7200" dirty="0" err="1"/>
              <a:t>stylomastoid</a:t>
            </a:r>
            <a:r>
              <a:rPr lang="cs-CZ" sz="7200" dirty="0"/>
              <a:t> </a:t>
            </a:r>
            <a:r>
              <a:rPr lang="cs-CZ" sz="7200" dirty="0" err="1"/>
              <a:t>foramen</a:t>
            </a:r>
            <a:endParaRPr lang="cs-CZ" sz="7200" dirty="0"/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- </a:t>
            </a:r>
            <a:r>
              <a:rPr lang="cs-CZ" sz="7200" dirty="0" err="1"/>
              <a:t>enters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 </a:t>
            </a:r>
            <a:r>
              <a:rPr lang="cs-CZ" sz="7200" dirty="0" err="1"/>
              <a:t>parotid</a:t>
            </a:r>
            <a:r>
              <a:rPr lang="cs-CZ" sz="7200" dirty="0"/>
              <a:t> </a:t>
            </a:r>
            <a:r>
              <a:rPr lang="cs-CZ" sz="7200" dirty="0" err="1"/>
              <a:t>gland</a:t>
            </a:r>
            <a:r>
              <a:rPr lang="cs-CZ" sz="7200" dirty="0"/>
              <a:t> </a:t>
            </a:r>
            <a:r>
              <a:rPr lang="cs-CZ" sz="7200" dirty="0" err="1"/>
              <a:t>posteriorly</a:t>
            </a:r>
            <a:r>
              <a:rPr lang="cs-CZ" sz="7200" dirty="0"/>
              <a:t> and </a:t>
            </a:r>
            <a:r>
              <a:rPr lang="cs-CZ" sz="7200" dirty="0" err="1"/>
              <a:t>forms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 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  </a:t>
            </a:r>
            <a:r>
              <a:rPr lang="cs-CZ" sz="7200" dirty="0" err="1"/>
              <a:t>parotid</a:t>
            </a:r>
            <a:r>
              <a:rPr lang="cs-CZ" sz="7200" dirty="0"/>
              <a:t> plexus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- </a:t>
            </a:r>
            <a:r>
              <a:rPr lang="cs-CZ" sz="7200" dirty="0" err="1"/>
              <a:t>branches</a:t>
            </a:r>
            <a:r>
              <a:rPr lang="cs-CZ" sz="7200" dirty="0"/>
              <a:t> </a:t>
            </a:r>
            <a:r>
              <a:rPr lang="cs-CZ" sz="7200" dirty="0" err="1"/>
              <a:t>for</a:t>
            </a:r>
            <a:r>
              <a:rPr lang="cs-CZ" sz="7200" dirty="0"/>
              <a:t> </a:t>
            </a:r>
            <a:r>
              <a:rPr lang="cs-CZ" sz="7200" dirty="0" err="1"/>
              <a:t>facial</a:t>
            </a:r>
            <a:r>
              <a:rPr lang="cs-CZ" sz="7200" dirty="0"/>
              <a:t> </a:t>
            </a:r>
            <a:r>
              <a:rPr lang="cs-CZ" sz="7200" dirty="0" err="1"/>
              <a:t>muscles</a:t>
            </a:r>
            <a:r>
              <a:rPr lang="cs-CZ" sz="7200" dirty="0"/>
              <a:t> </a:t>
            </a:r>
            <a:r>
              <a:rPr lang="cs-CZ" sz="7200" dirty="0" err="1"/>
              <a:t>arise</a:t>
            </a:r>
            <a:r>
              <a:rPr lang="cs-CZ" sz="7200" dirty="0"/>
              <a:t> </a:t>
            </a:r>
            <a:r>
              <a:rPr lang="cs-CZ" sz="7200" dirty="0" err="1"/>
              <a:t>from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endParaRPr lang="cs-CZ" sz="7200" dirty="0"/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7200" dirty="0"/>
              <a:t>  </a:t>
            </a:r>
            <a:r>
              <a:rPr lang="cs-CZ" sz="7200" dirty="0" err="1"/>
              <a:t>parotid</a:t>
            </a:r>
            <a:r>
              <a:rPr lang="cs-CZ" sz="7200" dirty="0"/>
              <a:t> plexus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7200" dirty="0"/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17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EBBE6-91CF-4D40-9442-AE21AC7EAD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3034EE-DCCF-CA41-B46A-E2751F350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20" y="762333"/>
            <a:ext cx="4174158" cy="277966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C79420-2A49-AB40-9D52-AF1A753CA427}"/>
              </a:ext>
            </a:extLst>
          </p:cNvPr>
          <p:cNvGrpSpPr/>
          <p:nvPr/>
        </p:nvGrpSpPr>
        <p:grpSpPr>
          <a:xfrm>
            <a:off x="7807712" y="3636974"/>
            <a:ext cx="2391365" cy="2789544"/>
            <a:chOff x="6360158" y="803170"/>
            <a:chExt cx="5401429" cy="5639587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200A17C-A944-B74A-ABC0-4269B345B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158" y="803170"/>
              <a:ext cx="5401429" cy="5639587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F4A69EA-DBCE-874A-BAC1-AF3712FFCF7A}"/>
                </a:ext>
              </a:extLst>
            </p:cNvPr>
            <p:cNvSpPr/>
            <p:nvPr/>
          </p:nvSpPr>
          <p:spPr>
            <a:xfrm>
              <a:off x="10847187" y="5504873"/>
              <a:ext cx="914400" cy="93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91B1159F-A8ED-3D48-BFAF-5607C1822D4E}"/>
                </a:ext>
              </a:extLst>
            </p:cNvPr>
            <p:cNvSpPr/>
            <p:nvPr/>
          </p:nvSpPr>
          <p:spPr>
            <a:xfrm>
              <a:off x="11480799" y="1034473"/>
              <a:ext cx="280787" cy="267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477916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821264-0E82-9F46-865E-C7B7535FB4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E40B98-8C75-454E-9AC9-8D699AA1D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E5E4F0-9D26-F242-B5B7-E26A7F5A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010" y="1187448"/>
            <a:ext cx="11361600" cy="1171580"/>
          </a:xfrm>
        </p:spPr>
        <p:txBody>
          <a:bodyPr/>
          <a:lstStyle/>
          <a:p>
            <a:r>
              <a:rPr lang="cs-CZ" dirty="0" err="1"/>
              <a:t>Facial</a:t>
            </a:r>
            <a:r>
              <a:rPr lang="cs-CZ" dirty="0"/>
              <a:t> nerve (</a:t>
            </a:r>
            <a:r>
              <a:rPr lang="cs-CZ" dirty="0" err="1"/>
              <a:t>n.VII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89255D4-50C4-AE4A-89C0-89153C7C6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914" y="2009779"/>
            <a:ext cx="6535332" cy="698497"/>
          </a:xfrm>
        </p:spPr>
        <p:txBody>
          <a:bodyPr/>
          <a:lstStyle/>
          <a:p>
            <a:r>
              <a:rPr lang="cs-CZ" sz="1600" dirty="0"/>
              <a:t>- </a:t>
            </a:r>
            <a:r>
              <a:rPr lang="cs-CZ" sz="1400" dirty="0" err="1"/>
              <a:t>enters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pyramid </a:t>
            </a:r>
            <a:r>
              <a:rPr lang="cs-CZ" sz="1400" dirty="0" err="1"/>
              <a:t>through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fundus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internal</a:t>
            </a:r>
            <a:r>
              <a:rPr lang="cs-CZ" sz="1400" dirty="0"/>
              <a:t> </a:t>
            </a:r>
            <a:r>
              <a:rPr lang="cs-CZ" sz="1400" dirty="0" err="1"/>
              <a:t>acustic</a:t>
            </a:r>
            <a:r>
              <a:rPr lang="cs-CZ" sz="1400" dirty="0"/>
              <a:t> </a:t>
            </a:r>
            <a:r>
              <a:rPr lang="cs-CZ" sz="1400" dirty="0" err="1"/>
              <a:t>meatus</a:t>
            </a:r>
            <a:r>
              <a:rPr lang="cs-CZ" sz="1400" dirty="0"/>
              <a:t> (area nervi </a:t>
            </a:r>
            <a:r>
              <a:rPr lang="cs-CZ" sz="1400" dirty="0" err="1"/>
              <a:t>facialis</a:t>
            </a:r>
            <a:r>
              <a:rPr lang="cs-CZ" sz="1400" dirty="0"/>
              <a:t>, </a:t>
            </a:r>
            <a:r>
              <a:rPr lang="cs-CZ" sz="1400" dirty="0" err="1"/>
              <a:t>ventrocranial</a:t>
            </a:r>
            <a:r>
              <a:rPr lang="cs-CZ" sz="1400" dirty="0"/>
              <a:t> part)</a:t>
            </a:r>
          </a:p>
          <a:p>
            <a:r>
              <a:rPr lang="cs-CZ" sz="1400" dirty="0"/>
              <a:t>- </a:t>
            </a:r>
            <a:r>
              <a:rPr lang="cs-CZ" sz="1400" dirty="0" err="1"/>
              <a:t>before</a:t>
            </a:r>
            <a:r>
              <a:rPr lang="cs-CZ" sz="1400" dirty="0"/>
              <a:t> </a:t>
            </a:r>
            <a:r>
              <a:rPr lang="cs-CZ" sz="1400" dirty="0" err="1"/>
              <a:t>entering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pyramid, </a:t>
            </a:r>
            <a:r>
              <a:rPr lang="cs-CZ" sz="1400" dirty="0" err="1"/>
              <a:t>it</a:t>
            </a:r>
            <a:r>
              <a:rPr lang="cs-CZ" sz="1400" dirty="0"/>
              <a:t> </a:t>
            </a:r>
            <a:r>
              <a:rPr lang="cs-CZ" sz="1400" dirty="0" err="1"/>
              <a:t>connects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n. </a:t>
            </a:r>
            <a:r>
              <a:rPr lang="cs-CZ" sz="1400" dirty="0" err="1"/>
              <a:t>intermedius</a:t>
            </a:r>
            <a:r>
              <a:rPr lang="cs-CZ" sz="1400" dirty="0"/>
              <a:t>, part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facial</a:t>
            </a:r>
            <a:r>
              <a:rPr lang="cs-CZ" sz="1400" dirty="0"/>
              <a:t> nerve - </a:t>
            </a:r>
            <a:r>
              <a:rPr lang="cs-CZ" sz="1400" dirty="0" err="1"/>
              <a:t>contains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 sensory </a:t>
            </a:r>
            <a:r>
              <a:rPr lang="cs-CZ" sz="1400" dirty="0" err="1"/>
              <a:t>fibers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taste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front </a:t>
            </a:r>
            <a:r>
              <a:rPr lang="cs-CZ" sz="1400" dirty="0" err="1"/>
              <a:t>two-thirds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tongue</a:t>
            </a:r>
            <a:r>
              <a:rPr lang="cs-CZ" sz="1400" dirty="0"/>
              <a:t> and </a:t>
            </a:r>
            <a:r>
              <a:rPr lang="cs-CZ" sz="1400" dirty="0" err="1"/>
              <a:t>parasympathetic</a:t>
            </a:r>
            <a:r>
              <a:rPr lang="cs-CZ" sz="1400" dirty="0"/>
              <a:t> </a:t>
            </a:r>
            <a:r>
              <a:rPr lang="cs-CZ" sz="1400" dirty="0" err="1"/>
              <a:t>fibers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sublingual</a:t>
            </a:r>
            <a:r>
              <a:rPr lang="cs-CZ" sz="1400" dirty="0"/>
              <a:t> and </a:t>
            </a:r>
            <a:r>
              <a:rPr lang="cs-CZ" sz="1400" dirty="0" err="1"/>
              <a:t>submandibular</a:t>
            </a:r>
            <a:r>
              <a:rPr lang="cs-CZ" sz="1400" dirty="0"/>
              <a:t> </a:t>
            </a:r>
            <a:r>
              <a:rPr lang="cs-CZ" sz="1400" dirty="0" err="1"/>
              <a:t>salivary</a:t>
            </a:r>
            <a:r>
              <a:rPr lang="cs-CZ" sz="1400" dirty="0"/>
              <a:t> </a:t>
            </a:r>
            <a:r>
              <a:rPr lang="cs-CZ" sz="1400" dirty="0" err="1"/>
              <a:t>gland</a:t>
            </a:r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F76385-A128-4842-9F8B-083C5A24A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45" y="3505991"/>
            <a:ext cx="4769409" cy="2372761"/>
          </a:xfrm>
          <a:prstGeom prst="rect">
            <a:avLst/>
          </a:prstGeom>
        </p:spPr>
      </p:pic>
      <p:pic>
        <p:nvPicPr>
          <p:cNvPr id="7" name="Obrázek 6" descr="Obsah obrázku jídlo&#10;&#10;Popis byl vytvořen automaticky">
            <a:extLst>
              <a:ext uri="{FF2B5EF4-FFF2-40B4-BE49-F238E27FC236}">
                <a16:creationId xmlns:a16="http://schemas.microsoft.com/office/drawing/2014/main" id="{19B5CFD3-92F0-7B40-850B-E8038F994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09" y="2393097"/>
            <a:ext cx="4134477" cy="3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9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7BE8CD-1A7B-3D47-8501-49072340D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C509DA-2462-3249-87ED-98FF64A4B0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72E3C9-DCAB-3F46-976E-22E5A722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1FA98A2-3A23-9846-AB06-434B2B196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4102" y="1320803"/>
            <a:ext cx="11361600" cy="698497"/>
          </a:xfrm>
        </p:spPr>
        <p:txBody>
          <a:bodyPr/>
          <a:lstStyle/>
          <a:p>
            <a:r>
              <a:rPr lang="en-US" sz="1800" b="1" dirty="0">
                <a:solidFill>
                  <a:srgbClr val="00B050"/>
                </a:solidFill>
              </a:rPr>
              <a:t>1. Temporal branches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- muscles of the frontal and temporal region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B050"/>
              </a:solidFill>
            </a:endParaRPr>
          </a:p>
          <a:p>
            <a:r>
              <a:rPr lang="en-US" sz="1800" b="1" dirty="0">
                <a:solidFill>
                  <a:srgbClr val="9100DC"/>
                </a:solidFill>
              </a:rPr>
              <a:t>2. Zygomatic branches</a:t>
            </a:r>
          </a:p>
          <a:p>
            <a:r>
              <a:rPr lang="en-US" sz="1800" dirty="0">
                <a:solidFill>
                  <a:srgbClr val="9100DC"/>
                </a:solidFill>
              </a:rPr>
              <a:t>- </a:t>
            </a:r>
            <a:r>
              <a:rPr lang="en-US" sz="1800" i="1" dirty="0">
                <a:solidFill>
                  <a:srgbClr val="9100DC"/>
                </a:solidFill>
              </a:rPr>
              <a:t>m. orbicularis oculi</a:t>
            </a:r>
            <a:r>
              <a:rPr lang="en-US" sz="1800" dirty="0">
                <a:solidFill>
                  <a:srgbClr val="9100DC"/>
                </a:solidFill>
              </a:rPr>
              <a:t>, </a:t>
            </a:r>
            <a:r>
              <a:rPr lang="en-US" sz="1800" i="1" dirty="0">
                <a:solidFill>
                  <a:srgbClr val="9100DC"/>
                </a:solidFill>
              </a:rPr>
              <a:t>mm. zygomatici </a:t>
            </a:r>
            <a:r>
              <a:rPr lang="en-US" sz="1800" dirty="0">
                <a:solidFill>
                  <a:srgbClr val="9100DC"/>
                </a:solidFill>
              </a:rPr>
              <a:t>and</a:t>
            </a:r>
          </a:p>
          <a:p>
            <a:r>
              <a:rPr lang="en-US" sz="1800" dirty="0">
                <a:solidFill>
                  <a:srgbClr val="9100DC"/>
                </a:solidFill>
              </a:rPr>
              <a:t>  muscles of the nose</a:t>
            </a:r>
          </a:p>
          <a:p>
            <a:endParaRPr lang="en-US" sz="1800" dirty="0">
              <a:solidFill>
                <a:srgbClr val="7030A0"/>
              </a:solidFill>
            </a:endParaRPr>
          </a:p>
          <a:p>
            <a:r>
              <a:rPr lang="en-US" sz="1800" b="1" dirty="0">
                <a:solidFill>
                  <a:srgbClr val="FFC000"/>
                </a:solidFill>
              </a:rPr>
              <a:t>3. Buccal branches</a:t>
            </a:r>
          </a:p>
          <a:p>
            <a:r>
              <a:rPr lang="en-US" sz="1800" dirty="0">
                <a:solidFill>
                  <a:srgbClr val="FFC000"/>
                </a:solidFill>
              </a:rPr>
              <a:t>- muscles of the upper lip and buccal region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FFC000"/>
              </a:solidFill>
            </a:endParaRPr>
          </a:p>
          <a:p>
            <a:r>
              <a:rPr lang="en-US" sz="1800" b="1" dirty="0">
                <a:solidFill>
                  <a:srgbClr val="00B0F0"/>
                </a:solidFill>
              </a:rPr>
              <a:t>4. Marginal mandibular branches</a:t>
            </a:r>
          </a:p>
          <a:p>
            <a:r>
              <a:rPr lang="en-US" sz="1800" dirty="0">
                <a:solidFill>
                  <a:srgbClr val="00B0F0"/>
                </a:solidFill>
              </a:rPr>
              <a:t>- muscles of the chin and lower lip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B0F0"/>
              </a:solidFill>
            </a:endParaRP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5. Cervical branches</a:t>
            </a: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m. platysma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98CA83A-5C0C-2A4B-B617-FC3676CFD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4" y="1773238"/>
            <a:ext cx="5977320" cy="40674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2265779-A674-DE45-ACE0-6A512A8C7A2A}"/>
              </a:ext>
            </a:extLst>
          </p:cNvPr>
          <p:cNvSpPr txBox="1"/>
          <p:nvPr/>
        </p:nvSpPr>
        <p:spPr>
          <a:xfrm>
            <a:off x="2068162" y="665970"/>
            <a:ext cx="8462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after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exiting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parotid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plexus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it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has 5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branches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for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mimic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muscles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124984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A501EE-1C4B-0740-9B2A-C5352F1D4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16436F-C69C-F243-9F82-EF5204C92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36F806-FFCA-734E-B387-C37BAA86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056" y="1150935"/>
            <a:ext cx="11361600" cy="1171580"/>
          </a:xfrm>
        </p:spPr>
        <p:txBody>
          <a:bodyPr/>
          <a:lstStyle/>
          <a:p>
            <a:pPr marL="179388" indent="-228600">
              <a:lnSpc>
                <a:spcPct val="90000"/>
              </a:lnSpc>
              <a:spcAft>
                <a:spcPts val="600"/>
              </a:spcAft>
            </a:pPr>
            <a:r>
              <a:rPr lang="cs-CZ" sz="4400" dirty="0" err="1"/>
              <a:t>Symptoms</a:t>
            </a:r>
            <a:r>
              <a:rPr lang="cs-CZ" sz="4400" dirty="0"/>
              <a:t> </a:t>
            </a:r>
            <a:r>
              <a:rPr lang="cs-CZ" sz="4400" dirty="0" err="1"/>
              <a:t>of</a:t>
            </a:r>
            <a:r>
              <a:rPr lang="cs-CZ" sz="4400" dirty="0"/>
              <a:t> </a:t>
            </a:r>
            <a:r>
              <a:rPr lang="cs-CZ" sz="4400" dirty="0" err="1"/>
              <a:t>facial</a:t>
            </a:r>
            <a:r>
              <a:rPr lang="cs-CZ" sz="4400" dirty="0"/>
              <a:t> nerve </a:t>
            </a:r>
            <a:r>
              <a:rPr lang="cs-CZ" sz="4400" dirty="0" err="1"/>
              <a:t>lesion</a:t>
            </a:r>
            <a:br>
              <a:rPr lang="en-US" sz="4400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366C577-3ACE-1641-BC91-6D3CF83A8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2228986"/>
            <a:ext cx="8341939" cy="698497"/>
          </a:xfrm>
        </p:spPr>
        <p:txBody>
          <a:bodyPr/>
          <a:lstStyle/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dirty="0" err="1"/>
              <a:t>mimic</a:t>
            </a:r>
            <a:r>
              <a:rPr lang="sk-SK" sz="2400" dirty="0"/>
              <a:t> </a:t>
            </a:r>
            <a:r>
              <a:rPr lang="sk-SK" sz="2400" dirty="0" err="1"/>
              <a:t>muscles</a:t>
            </a:r>
            <a:r>
              <a:rPr lang="sk-SK" sz="2400" dirty="0"/>
              <a:t> </a:t>
            </a:r>
            <a:r>
              <a:rPr lang="sk-SK" sz="2400" dirty="0" err="1"/>
              <a:t>palsy</a:t>
            </a:r>
            <a:r>
              <a:rPr lang="sk-SK" sz="2400" dirty="0"/>
              <a:t> (</a:t>
            </a:r>
            <a:r>
              <a:rPr lang="cs-CZ" dirty="0" err="1"/>
              <a:t>drooping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corner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mouth</a:t>
            </a:r>
            <a:r>
              <a:rPr lang="cs-CZ" dirty="0"/>
              <a:t>)</a:t>
            </a:r>
            <a:endParaRPr lang="cs-CZ" sz="24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/>
              <a:t>l</a:t>
            </a:r>
            <a:r>
              <a:rPr lang="cs-CZ" sz="2400" dirty="0" err="1"/>
              <a:t>ago</a:t>
            </a:r>
            <a:r>
              <a:rPr lang="sk-SK" sz="2400" dirty="0" err="1"/>
              <a:t>phthalmos</a:t>
            </a:r>
            <a:r>
              <a:rPr lang="sk-SK" sz="2400" dirty="0"/>
              <a:t> (</a:t>
            </a:r>
            <a:r>
              <a:rPr lang="sk-SK" sz="2400" dirty="0" err="1"/>
              <a:t>inability</a:t>
            </a:r>
            <a:r>
              <a:rPr lang="sk-SK" sz="2400" dirty="0"/>
              <a:t> to </a:t>
            </a:r>
            <a:r>
              <a:rPr lang="sk-SK" sz="2400" dirty="0" err="1"/>
              <a:t>close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 </a:t>
            </a:r>
            <a:r>
              <a:rPr lang="sk-SK" sz="2400" dirty="0" err="1"/>
              <a:t>eyelids</a:t>
            </a:r>
            <a:r>
              <a:rPr lang="sk-SK" sz="2400" dirty="0"/>
              <a:t> </a:t>
            </a:r>
            <a:r>
              <a:rPr lang="sk-SK" sz="2400" dirty="0" err="1"/>
              <a:t>completely</a:t>
            </a:r>
            <a:r>
              <a:rPr lang="sk-SK" sz="2400" dirty="0"/>
              <a:t> - </a:t>
            </a:r>
            <a:r>
              <a:rPr lang="sk-SK" sz="2400" dirty="0" err="1"/>
              <a:t>leads</a:t>
            </a:r>
            <a:r>
              <a:rPr lang="sk-SK" sz="2400" dirty="0"/>
              <a:t> to </a:t>
            </a:r>
            <a:r>
              <a:rPr lang="sk-SK" sz="2400" dirty="0" err="1"/>
              <a:t>corneal</a:t>
            </a:r>
            <a:r>
              <a:rPr lang="sk-SK" sz="2400" dirty="0"/>
              <a:t> </a:t>
            </a:r>
            <a:r>
              <a:rPr lang="sk-SK" sz="2400" dirty="0" err="1"/>
              <a:t>drying</a:t>
            </a:r>
            <a:r>
              <a:rPr lang="sk-SK" sz="2400" dirty="0"/>
              <a:t> and </a:t>
            </a:r>
            <a:r>
              <a:rPr lang="sk-SK" sz="2400" dirty="0" err="1"/>
              <a:t>ulceration</a:t>
            </a:r>
            <a:r>
              <a:rPr lang="sk-SK" sz="2400" dirty="0"/>
              <a:t>)</a:t>
            </a:r>
            <a:endParaRPr lang="en-US" sz="24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/>
              <a:t>a</a:t>
            </a:r>
            <a:r>
              <a:rPr lang="cs-CZ" sz="2400" dirty="0" err="1"/>
              <a:t>geusia</a:t>
            </a:r>
            <a:r>
              <a:rPr lang="cs-CZ" dirty="0"/>
              <a:t> (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taste </a:t>
            </a:r>
            <a:r>
              <a:rPr lang="cs-CZ" dirty="0" err="1"/>
              <a:t>functions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tongue</a:t>
            </a:r>
            <a:r>
              <a:rPr lang="cs-CZ" dirty="0"/>
              <a:t>)</a:t>
            </a:r>
            <a:endParaRPr lang="cs-CZ" sz="24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err="1"/>
              <a:t>hyposecretion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saliva</a:t>
            </a:r>
            <a:endParaRPr lang="cs-CZ" sz="2400" dirty="0"/>
          </a:p>
        </p:txBody>
      </p:sp>
      <p:pic>
        <p:nvPicPr>
          <p:cNvPr id="7" name="Grafický objekt 6" descr="Obrys plačícího obličeje se souvislou výplní">
            <a:extLst>
              <a:ext uri="{FF2B5EF4-FFF2-40B4-BE49-F238E27FC236}">
                <a16:creationId xmlns:a16="http://schemas.microsoft.com/office/drawing/2014/main" id="{DB8ABB54-9997-8340-BF32-A6680659A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0000" y="4288002"/>
            <a:ext cx="2224236" cy="2224236"/>
          </a:xfrm>
          <a:prstGeom prst="rect">
            <a:avLst/>
          </a:prstGeom>
        </p:spPr>
      </p:pic>
      <p:pic>
        <p:nvPicPr>
          <p:cNvPr id="8" name="Grafický objekt 7" descr="Čokoláda se souvislou výplní">
            <a:extLst>
              <a:ext uri="{FF2B5EF4-FFF2-40B4-BE49-F238E27FC236}">
                <a16:creationId xmlns:a16="http://schemas.microsoft.com/office/drawing/2014/main" id="{A15D5F15-4ED1-784F-BCE4-9DFFEEC4B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4063" y="3961293"/>
            <a:ext cx="2342632" cy="2342632"/>
          </a:xfrm>
          <a:prstGeom prst="rect">
            <a:avLst/>
          </a:prstGeom>
        </p:spPr>
      </p:pic>
      <p:pic>
        <p:nvPicPr>
          <p:cNvPr id="9" name="Grafický objekt 8" descr="Obrys zmateného obličeje se souvislou výplní">
            <a:extLst>
              <a:ext uri="{FF2B5EF4-FFF2-40B4-BE49-F238E27FC236}">
                <a16:creationId xmlns:a16="http://schemas.microsoft.com/office/drawing/2014/main" id="{A207E58C-F32E-B842-ADD7-843350E50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5433" y="2023245"/>
            <a:ext cx="2512241" cy="25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0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F3FBBA-D595-D245-B2AC-3553BBAF2C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71203D-E4CA-4C47-8993-A5EEEE15CE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66D822-90F1-824F-B62A-40F69E08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3" y="1329473"/>
            <a:ext cx="11361600" cy="1171580"/>
          </a:xfrm>
        </p:spPr>
        <p:txBody>
          <a:bodyPr/>
          <a:lstStyle/>
          <a:p>
            <a:r>
              <a:rPr lang="cs-CZ" dirty="0" err="1"/>
              <a:t>Vestibulocochlear</a:t>
            </a:r>
            <a:r>
              <a:rPr lang="cs-CZ" dirty="0"/>
              <a:t> nerve (</a:t>
            </a:r>
            <a:r>
              <a:rPr lang="cs-CZ" dirty="0" err="1"/>
              <a:t>n.VIII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959B564-4B3F-BB44-9257-4F7DD34A0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090253"/>
            <a:ext cx="7393598" cy="698497"/>
          </a:xfrm>
        </p:spPr>
        <p:txBody>
          <a:bodyPr/>
          <a:lstStyle/>
          <a:p>
            <a:r>
              <a:rPr lang="cs-CZ" sz="2000" dirty="0"/>
              <a:t>- </a:t>
            </a:r>
            <a:r>
              <a:rPr lang="cs-CZ" sz="2000" dirty="0" err="1"/>
              <a:t>emerges</a:t>
            </a:r>
            <a:r>
              <a:rPr lang="cs-CZ" sz="2000" dirty="0"/>
              <a:t> 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brain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 </a:t>
            </a:r>
            <a:r>
              <a:rPr lang="cs-CZ" sz="2000" dirty="0" err="1"/>
              <a:t>cerebellopontine</a:t>
            </a:r>
            <a:r>
              <a:rPr lang="cs-CZ" sz="2000" dirty="0"/>
              <a:t> </a:t>
            </a:r>
            <a:r>
              <a:rPr lang="cs-CZ" sz="2000" dirty="0" err="1"/>
              <a:t>angle</a:t>
            </a:r>
            <a:r>
              <a:rPr lang="cs-CZ" sz="2000" dirty="0"/>
              <a:t> and </a:t>
            </a:r>
            <a:r>
              <a:rPr lang="cs-CZ" sz="2000" dirty="0" err="1"/>
              <a:t>exits</a:t>
            </a:r>
            <a:r>
              <a:rPr lang="cs-CZ" sz="2000" dirty="0"/>
              <a:t> 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cranium</a:t>
            </a:r>
            <a:r>
              <a:rPr lang="cs-CZ" sz="2000" dirty="0"/>
              <a:t> via </a:t>
            </a:r>
            <a:r>
              <a:rPr lang="cs-CZ" sz="2000" dirty="0" err="1"/>
              <a:t>the</a:t>
            </a:r>
            <a:r>
              <a:rPr lang="cs-CZ" sz="2000" dirty="0"/>
              <a:t> </a:t>
            </a:r>
            <a:r>
              <a:rPr lang="cs-CZ" sz="2000" dirty="0" err="1"/>
              <a:t>internal</a:t>
            </a:r>
            <a:r>
              <a:rPr lang="cs-CZ" sz="2000" dirty="0"/>
              <a:t> </a:t>
            </a:r>
            <a:r>
              <a:rPr lang="cs-CZ" sz="2000" dirty="0" err="1"/>
              <a:t>acoustic</a:t>
            </a:r>
            <a:r>
              <a:rPr lang="cs-CZ" sz="2000" dirty="0"/>
              <a:t> </a:t>
            </a:r>
            <a:r>
              <a:rPr lang="cs-CZ" sz="2000" dirty="0" err="1"/>
              <a:t>meatus</a:t>
            </a:r>
            <a:r>
              <a:rPr lang="cs-CZ" sz="2000" dirty="0"/>
              <a:t> 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temporal</a:t>
            </a:r>
            <a:r>
              <a:rPr lang="cs-CZ" sz="2000" dirty="0"/>
              <a:t> bone</a:t>
            </a:r>
          </a:p>
          <a:p>
            <a:r>
              <a:rPr lang="cs-CZ" sz="2000" dirty="0"/>
              <a:t>- </a:t>
            </a:r>
            <a:r>
              <a:rPr lang="cs-CZ" sz="2000" dirty="0" err="1"/>
              <a:t>splits</a:t>
            </a:r>
            <a:r>
              <a:rPr lang="cs-CZ" sz="2000" dirty="0"/>
              <a:t> to </a:t>
            </a:r>
            <a:r>
              <a:rPr lang="cs-CZ" sz="2000" dirty="0" err="1"/>
              <a:t>form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vestibular</a:t>
            </a:r>
            <a:r>
              <a:rPr lang="cs-CZ" sz="2000" dirty="0"/>
              <a:t> nerve and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cochlear</a:t>
            </a:r>
            <a:r>
              <a:rPr lang="cs-CZ" sz="2000" dirty="0"/>
              <a:t> nerve</a:t>
            </a:r>
          </a:p>
          <a:p>
            <a:r>
              <a:rPr lang="cs-CZ" sz="2000" b="1" dirty="0"/>
              <a:t>- </a:t>
            </a:r>
            <a:r>
              <a:rPr lang="cs-CZ" sz="2000" b="1" dirty="0" err="1"/>
              <a:t>vestibular</a:t>
            </a:r>
            <a:r>
              <a:rPr lang="cs-CZ" sz="2000" b="1" dirty="0"/>
              <a:t> nerve </a:t>
            </a:r>
            <a:r>
              <a:rPr lang="cs-CZ" sz="2000" dirty="0" err="1"/>
              <a:t>innervates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 </a:t>
            </a:r>
            <a:r>
              <a:rPr lang="cs-CZ" sz="2000" dirty="0" err="1"/>
              <a:t>vestibular</a:t>
            </a:r>
            <a:r>
              <a:rPr lang="cs-CZ" sz="2000" dirty="0"/>
              <a:t> </a:t>
            </a:r>
            <a:r>
              <a:rPr lang="cs-CZ" sz="2000" dirty="0" err="1"/>
              <a:t>system</a:t>
            </a:r>
            <a:r>
              <a:rPr lang="cs-CZ" sz="2000" dirty="0"/>
              <a:t> 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inner</a:t>
            </a:r>
            <a:r>
              <a:rPr lang="cs-CZ" sz="2000" dirty="0"/>
              <a:t> </a:t>
            </a:r>
            <a:r>
              <a:rPr lang="cs-CZ" sz="2000" dirty="0" err="1"/>
              <a:t>ear</a:t>
            </a:r>
            <a:r>
              <a:rPr lang="cs-CZ" sz="2000" dirty="0"/>
              <a:t>, </a:t>
            </a:r>
            <a:r>
              <a:rPr lang="cs-CZ" sz="2000" dirty="0" err="1"/>
              <a:t>which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responsible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detecting</a:t>
            </a:r>
            <a:r>
              <a:rPr lang="cs-CZ" sz="2000" dirty="0"/>
              <a:t> balance</a:t>
            </a:r>
          </a:p>
          <a:p>
            <a:r>
              <a:rPr lang="cs-CZ" sz="2000" dirty="0"/>
              <a:t>- </a:t>
            </a:r>
            <a:r>
              <a:rPr lang="cs-CZ" sz="2000" b="1" dirty="0" err="1"/>
              <a:t>cochlear</a:t>
            </a:r>
            <a:r>
              <a:rPr lang="cs-CZ" sz="2000" b="1" dirty="0"/>
              <a:t> nerve </a:t>
            </a:r>
            <a:r>
              <a:rPr lang="cs-CZ" sz="2000" dirty="0" err="1"/>
              <a:t>travels</a:t>
            </a:r>
            <a:r>
              <a:rPr lang="cs-CZ" sz="2000" dirty="0"/>
              <a:t> to </a:t>
            </a:r>
            <a:r>
              <a:rPr lang="cs-CZ" sz="2000" dirty="0" err="1"/>
              <a:t>cochlea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inner</a:t>
            </a:r>
            <a:r>
              <a:rPr lang="cs-CZ" sz="2000" dirty="0"/>
              <a:t> </a:t>
            </a:r>
            <a:r>
              <a:rPr lang="cs-CZ" sz="2000" dirty="0" err="1"/>
              <a:t>ear</a:t>
            </a:r>
            <a:r>
              <a:rPr lang="cs-CZ" sz="2000" dirty="0"/>
              <a:t>, </a:t>
            </a:r>
            <a:r>
              <a:rPr lang="cs-CZ" sz="2000" dirty="0" err="1"/>
              <a:t>forming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 </a:t>
            </a:r>
            <a:r>
              <a:rPr lang="cs-CZ" sz="2000" dirty="0" err="1"/>
              <a:t>spiral</a:t>
            </a:r>
            <a:r>
              <a:rPr lang="cs-CZ" sz="2000" dirty="0"/>
              <a:t> ganglion </a:t>
            </a:r>
            <a:r>
              <a:rPr lang="cs-CZ" sz="2000" dirty="0" err="1"/>
              <a:t>which</a:t>
            </a:r>
            <a:r>
              <a:rPr lang="cs-CZ" sz="2000" dirty="0"/>
              <a:t> serve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sense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hearing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2B16E12-3602-DC42-B25D-95309EEFE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3" y="2485892"/>
            <a:ext cx="3829814" cy="25503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F4F1F9-2B6E-7D48-8A20-DE0CEBE1C8AF}"/>
              </a:ext>
            </a:extLst>
          </p:cNvPr>
          <p:cNvSpPr txBox="1"/>
          <p:nvPr/>
        </p:nvSpPr>
        <p:spPr>
          <a:xfrm>
            <a:off x="7843853" y="5129031"/>
            <a:ext cx="4319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arises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b="1" dirty="0" err="1">
                <a:solidFill>
                  <a:schemeClr val="bg1"/>
                </a:solidFill>
                <a:latin typeface="+mn-lt"/>
              </a:rPr>
              <a:t>bulbopontine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b="1" dirty="0" err="1">
                <a:solidFill>
                  <a:schemeClr val="bg1"/>
                </a:solidFill>
                <a:latin typeface="+mn-lt"/>
              </a:rPr>
              <a:t>groove</a:t>
            </a:r>
            <a:endParaRPr lang="cs-CZ" sz="1800" b="1" dirty="0">
              <a:solidFill>
                <a:schemeClr val="bg1"/>
              </a:solidFill>
              <a:latin typeface="+mn-lt"/>
            </a:endParaRPr>
          </a:p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medial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n. VII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ECB0B8D-C8A4-BF49-A3AC-94F34FE18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42" y="5085657"/>
            <a:ext cx="2684858" cy="15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1AF2BC-2946-6049-B59B-A03A93B4ED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223376-F832-E542-B3CE-14E1A3C263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64FA5D-9EDF-0345-A815-EC51BE0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3" y="1187448"/>
            <a:ext cx="11361600" cy="1171580"/>
          </a:xfrm>
        </p:spPr>
        <p:txBody>
          <a:bodyPr/>
          <a:lstStyle/>
          <a:p>
            <a:r>
              <a:rPr lang="cs-CZ" dirty="0" err="1"/>
              <a:t>Olfactory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FB23D4C-EC07-9B4A-96A5-0EA89513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2019300"/>
            <a:ext cx="7436094" cy="698497"/>
          </a:xfrm>
        </p:spPr>
        <p:txBody>
          <a:bodyPr/>
          <a:lstStyle/>
          <a:p>
            <a:r>
              <a:rPr lang="cs-CZ" sz="1600" b="1" dirty="0">
                <a:latin typeface="+mn-lt"/>
              </a:rPr>
              <a:t>1st. neuron </a:t>
            </a:r>
            <a:r>
              <a:rPr lang="cs-CZ" sz="1600" dirty="0">
                <a:latin typeface="+mn-lt"/>
              </a:rPr>
              <a:t>- </a:t>
            </a:r>
            <a:r>
              <a:rPr lang="cs-CZ" sz="1600" dirty="0" err="1">
                <a:latin typeface="+mn-lt"/>
              </a:rPr>
              <a:t>neuroepithelial</a:t>
            </a:r>
            <a:r>
              <a:rPr lang="cs-CZ" sz="1600" dirty="0">
                <a:latin typeface="+mn-lt"/>
              </a:rPr>
              <a:t> cell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epithelium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upper parts of the nasal cavity </a:t>
            </a:r>
            <a:r>
              <a:rPr lang="cs-CZ" sz="1600" dirty="0">
                <a:latin typeface="+mn-lt"/>
              </a:rPr>
              <a:t>(</a:t>
            </a:r>
            <a:r>
              <a:rPr lang="cs-CZ" sz="1600" dirty="0" err="1">
                <a:latin typeface="+mn-lt"/>
              </a:rPr>
              <a:t>pars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olfactoria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cavitatis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nasi</a:t>
            </a:r>
            <a:r>
              <a:rPr lang="cs-CZ" sz="1600" dirty="0">
                <a:latin typeface="+mn-lt"/>
              </a:rPr>
              <a:t>)</a:t>
            </a:r>
          </a:p>
          <a:p>
            <a:r>
              <a:rPr lang="cs-CZ" sz="1600" b="1" dirty="0">
                <a:latin typeface="+mn-lt"/>
              </a:rPr>
              <a:t>2nd. neuron - </a:t>
            </a:r>
            <a:r>
              <a:rPr lang="cs-CZ" sz="1600" dirty="0" err="1">
                <a:latin typeface="+mn-lt"/>
              </a:rPr>
              <a:t>mitral</a:t>
            </a:r>
            <a:r>
              <a:rPr lang="cs-CZ" sz="1600" dirty="0">
                <a:latin typeface="+mn-lt"/>
              </a:rPr>
              <a:t> cell in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bulb</a:t>
            </a:r>
            <a:endParaRPr lang="cs-CZ" sz="1600" dirty="0">
              <a:latin typeface="+mn-lt"/>
            </a:endParaRPr>
          </a:p>
          <a:p>
            <a:r>
              <a:rPr lang="cs-CZ" sz="1600" dirty="0">
                <a:latin typeface="+mn-lt"/>
              </a:rPr>
              <a:t>- </a:t>
            </a:r>
            <a:r>
              <a:rPr lang="cs-CZ" sz="1600" dirty="0" err="1">
                <a:latin typeface="+mn-lt"/>
              </a:rPr>
              <a:t>axons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continue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further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along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tract</a:t>
            </a:r>
            <a:r>
              <a:rPr lang="cs-CZ" sz="1600" dirty="0">
                <a:latin typeface="+mn-lt"/>
              </a:rPr>
              <a:t> to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trigonum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olfactorium</a:t>
            </a:r>
            <a:endParaRPr lang="cs-CZ" sz="1600" dirty="0">
              <a:latin typeface="+mn-lt"/>
            </a:endParaRPr>
          </a:p>
          <a:p>
            <a:endParaRPr lang="cs-CZ" sz="1600" dirty="0">
              <a:latin typeface="+mn-lt"/>
            </a:endParaRPr>
          </a:p>
          <a:p>
            <a:r>
              <a:rPr lang="cs-CZ" sz="1600" dirty="0">
                <a:latin typeface="+mn-lt"/>
              </a:rPr>
              <a:t>-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tract</a:t>
            </a:r>
            <a:r>
              <a:rPr lang="cs-CZ" sz="1600" dirty="0">
                <a:latin typeface="+mn-lt"/>
              </a:rPr>
              <a:t> on </a:t>
            </a:r>
            <a:r>
              <a:rPr lang="cs-CZ" sz="1600" dirty="0" err="1">
                <a:latin typeface="+mn-lt"/>
              </a:rPr>
              <a:t>both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sides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divides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into</a:t>
            </a:r>
            <a:r>
              <a:rPr lang="cs-CZ" sz="1600" dirty="0">
                <a:latin typeface="+mn-lt"/>
              </a:rPr>
              <a:t> </a:t>
            </a:r>
            <a:r>
              <a:rPr lang="cs-CZ" sz="1600" dirty="0" err="1">
                <a:latin typeface="+mn-lt"/>
              </a:rPr>
              <a:t>medial</a:t>
            </a:r>
            <a:r>
              <a:rPr lang="cs-CZ" sz="1600" dirty="0">
                <a:latin typeface="+mn-lt"/>
              </a:rPr>
              <a:t> and </a:t>
            </a:r>
            <a:r>
              <a:rPr lang="cs-CZ" sz="1600" dirty="0" err="1">
                <a:latin typeface="+mn-lt"/>
              </a:rPr>
              <a:t>lateral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striae</a:t>
            </a:r>
            <a:endParaRPr lang="cs-CZ" sz="1600" dirty="0">
              <a:latin typeface="+mn-lt"/>
            </a:endParaRPr>
          </a:p>
          <a:p>
            <a:r>
              <a:rPr lang="cs-CZ" sz="1600" dirty="0">
                <a:latin typeface="+mn-lt"/>
              </a:rPr>
              <a:t>-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medial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stria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projects</a:t>
            </a:r>
            <a:r>
              <a:rPr lang="cs-CZ" sz="1600" dirty="0">
                <a:latin typeface="+mn-lt"/>
              </a:rPr>
              <a:t> to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 to </a:t>
            </a:r>
            <a:r>
              <a:rPr lang="cs-CZ" sz="1600" dirty="0" err="1">
                <a:latin typeface="+mn-lt"/>
              </a:rPr>
              <a:t>contralateral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structures</a:t>
            </a:r>
            <a:endParaRPr lang="cs-CZ" sz="1600" dirty="0">
              <a:latin typeface="+mn-lt"/>
            </a:endParaRPr>
          </a:p>
          <a:p>
            <a:r>
              <a:rPr lang="cs-CZ" sz="1600" dirty="0">
                <a:latin typeface="+mn-lt"/>
              </a:rPr>
              <a:t>-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lateral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stria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continues</a:t>
            </a:r>
            <a:r>
              <a:rPr lang="cs-CZ" sz="1600" dirty="0">
                <a:latin typeface="+mn-lt"/>
              </a:rPr>
              <a:t> on to </a:t>
            </a:r>
            <a:r>
              <a:rPr lang="cs-CZ" sz="1600" dirty="0" err="1">
                <a:latin typeface="+mn-lt"/>
              </a:rPr>
              <a:t>structures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associated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with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olfactory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cortex</a:t>
            </a:r>
            <a:r>
              <a:rPr lang="cs-CZ" sz="1600" dirty="0">
                <a:latin typeface="+mn-lt"/>
              </a:rPr>
              <a:t>  in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temporal</a:t>
            </a:r>
            <a:r>
              <a:rPr lang="cs-CZ" sz="1600" dirty="0">
                <a:latin typeface="+mn-lt"/>
              </a:rPr>
              <a:t> lobe</a:t>
            </a:r>
          </a:p>
          <a:p>
            <a:pPr marL="285750" indent="-285750">
              <a:buFontTx/>
              <a:buChar char="-"/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728C56-BFB6-D349-8A7B-A93DE5E66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30" y="1311943"/>
            <a:ext cx="3930195" cy="318703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CA9F6B-E9DE-894C-B454-A3AFC9D17381}"/>
              </a:ext>
            </a:extLst>
          </p:cNvPr>
          <p:cNvSpPr txBox="1"/>
          <p:nvPr/>
        </p:nvSpPr>
        <p:spPr>
          <a:xfrm>
            <a:off x="371475" y="4945901"/>
            <a:ext cx="10175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olfactory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pathway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connects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to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parts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brain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that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control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emotional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responses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-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associating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different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smells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with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our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feelings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sexual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attraction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and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also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serves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asthe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warning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system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that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provides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us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with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information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about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outside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world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(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if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something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stinks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its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probably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dangerous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for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body)</a:t>
            </a:r>
          </a:p>
        </p:txBody>
      </p:sp>
    </p:spTree>
    <p:extLst>
      <p:ext uri="{BB962C8B-B14F-4D97-AF65-F5344CB8AC3E}">
        <p14:creationId xmlns:p14="http://schemas.microsoft.com/office/powerpoint/2010/main" val="2362768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D19185-D872-9B40-A266-6835A007F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784735-4588-3743-8F0F-BFDCA2346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8C8E00-1EB9-B44F-BF41-0BA79617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821842"/>
            <a:ext cx="11361600" cy="1171580"/>
          </a:xfrm>
        </p:spPr>
        <p:txBody>
          <a:bodyPr/>
          <a:lstStyle/>
          <a:p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vestibular</a:t>
            </a:r>
            <a:r>
              <a:rPr lang="cs-CZ" dirty="0"/>
              <a:t> </a:t>
            </a:r>
            <a:r>
              <a:rPr lang="cs-CZ" dirty="0" err="1"/>
              <a:t>system</a:t>
            </a:r>
            <a:br>
              <a:rPr lang="cs-CZ" sz="44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2EE382F-4CBC-D04C-8C92-CB0B58F19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3166082"/>
            <a:ext cx="11361600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b="1" dirty="0" err="1"/>
              <a:t>vertigo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feeling </a:t>
            </a:r>
            <a:r>
              <a:rPr lang="cs-CZ" dirty="0" err="1"/>
              <a:t>of</a:t>
            </a:r>
            <a:r>
              <a:rPr lang="cs-CZ" dirty="0"/>
              <a:t> spinning)</a:t>
            </a:r>
          </a:p>
          <a:p>
            <a:r>
              <a:rPr lang="cs-CZ" dirty="0"/>
              <a:t>- </a:t>
            </a:r>
            <a:r>
              <a:rPr lang="cs-CZ" b="1" dirty="0"/>
              <a:t>nystagmus</a:t>
            </a:r>
            <a:r>
              <a:rPr lang="cs-CZ" dirty="0"/>
              <a:t> (</a:t>
            </a:r>
            <a:r>
              <a:rPr lang="cs-CZ" dirty="0" err="1"/>
              <a:t>rhythmic</a:t>
            </a:r>
            <a:r>
              <a:rPr lang="cs-CZ" dirty="0"/>
              <a:t>, </a:t>
            </a:r>
            <a:r>
              <a:rPr lang="cs-CZ" dirty="0" err="1"/>
              <a:t>abnormal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movements</a:t>
            </a:r>
            <a:r>
              <a:rPr lang="cs-CZ" dirty="0"/>
              <a:t>)</a:t>
            </a:r>
          </a:p>
          <a:p>
            <a:r>
              <a:rPr lang="cs-CZ" dirty="0"/>
              <a:t>- </a:t>
            </a:r>
            <a:r>
              <a:rPr lang="cs-CZ" b="1" dirty="0" err="1"/>
              <a:t>nausea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feeling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are </a:t>
            </a:r>
            <a:r>
              <a:rPr lang="cs-CZ" dirty="0" err="1"/>
              <a:t>going</a:t>
            </a:r>
            <a:r>
              <a:rPr lang="cs-CZ" dirty="0"/>
              <a:t> to vomit)</a:t>
            </a:r>
          </a:p>
          <a:p>
            <a:r>
              <a:rPr lang="cs-CZ" dirty="0"/>
              <a:t>- </a:t>
            </a:r>
            <a:r>
              <a:rPr lang="cs-CZ" b="1" dirty="0"/>
              <a:t>vomitus</a:t>
            </a:r>
            <a:r>
              <a:rPr lang="cs-CZ" dirty="0"/>
              <a:t> (</a:t>
            </a:r>
            <a:r>
              <a:rPr lang="cs-CZ" dirty="0" err="1"/>
              <a:t>vomiting</a:t>
            </a:r>
            <a:r>
              <a:rPr lang="cs-CZ" dirty="0"/>
              <a:t>)</a:t>
            </a:r>
          </a:p>
          <a:p>
            <a:pPr marL="342900" indent="-34290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2256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3ABFC3-D347-9849-BB93-76E56A31A4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A9D241-B7D7-0247-97ED-F3E7CEC8C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F50D5F-3006-784F-B1F9-D966D10B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00" y="2019300"/>
            <a:ext cx="11361600" cy="1171580"/>
          </a:xfrm>
        </p:spPr>
        <p:txBody>
          <a:bodyPr/>
          <a:lstStyle/>
          <a:p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auditory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A0A87C0-2290-A34D-8EFC-59893C766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3317872"/>
            <a:ext cx="11361600" cy="698497"/>
          </a:xfrm>
        </p:spPr>
        <p:txBody>
          <a:bodyPr/>
          <a:lstStyle/>
          <a:p>
            <a:r>
              <a:rPr lang="cs-CZ" b="1" dirty="0">
                <a:latin typeface="+mn-lt"/>
              </a:rPr>
              <a:t>- </a:t>
            </a:r>
            <a:r>
              <a:rPr lang="cs-CZ" b="1" dirty="0" err="1">
                <a:latin typeface="+mn-lt"/>
              </a:rPr>
              <a:t>hypacsis</a:t>
            </a:r>
            <a:r>
              <a:rPr lang="cs-CZ" b="1" dirty="0">
                <a:latin typeface="+mn-lt"/>
              </a:rPr>
              <a:t> (</a:t>
            </a:r>
            <a:r>
              <a:rPr lang="cs-CZ" dirty="0" err="1"/>
              <a:t>partial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)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b="1" dirty="0"/>
              <a:t>- </a:t>
            </a:r>
            <a:r>
              <a:rPr lang="cs-CZ" b="1" dirty="0" err="1"/>
              <a:t>anacusis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)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>- </a:t>
            </a:r>
            <a:r>
              <a:rPr lang="cs-CZ" b="1" dirty="0" err="1"/>
              <a:t>tinnitus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sensation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, </a:t>
            </a:r>
            <a:r>
              <a:rPr lang="cs-CZ" dirty="0" err="1"/>
              <a:t>commonly</a:t>
            </a:r>
            <a:r>
              <a:rPr lang="cs-CZ" dirty="0"/>
              <a:t> </a:t>
            </a:r>
            <a:r>
              <a:rPr lang="cs-CZ" dirty="0" err="1"/>
              <a:t>described</a:t>
            </a:r>
            <a:r>
              <a:rPr lang="cs-CZ" dirty="0"/>
              <a:t> as a </a:t>
            </a:r>
            <a:r>
              <a:rPr lang="cs-CZ" dirty="0" err="1"/>
              <a:t>ringing</a:t>
            </a:r>
            <a:r>
              <a:rPr lang="cs-CZ" dirty="0"/>
              <a:t> </a:t>
            </a:r>
            <a:r>
              <a:rPr lang="cs-CZ" dirty="0" err="1"/>
              <a:t>sound</a:t>
            </a:r>
            <a:r>
              <a:rPr lang="cs-CZ" dirty="0"/>
              <a:t>, </a:t>
            </a:r>
            <a:r>
              <a:rPr lang="cs-CZ" dirty="0" err="1"/>
              <a:t>noise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aer)</a:t>
            </a:r>
          </a:p>
        </p:txBody>
      </p:sp>
    </p:spTree>
    <p:extLst>
      <p:ext uri="{BB962C8B-B14F-4D97-AF65-F5344CB8AC3E}">
        <p14:creationId xmlns:p14="http://schemas.microsoft.com/office/powerpoint/2010/main" val="1605473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DFA0CF-9666-1340-B095-E0754AC47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6E1824-5575-4842-86E9-1D8A8939A5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753CBC-ACAF-0649-85C7-78A3468E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71" y="1433510"/>
            <a:ext cx="11361600" cy="1171580"/>
          </a:xfrm>
        </p:spPr>
        <p:txBody>
          <a:bodyPr/>
          <a:lstStyle/>
          <a:p>
            <a:r>
              <a:rPr lang="cs-CZ" dirty="0" err="1"/>
              <a:t>Vestibular</a:t>
            </a:r>
            <a:r>
              <a:rPr lang="cs-CZ" dirty="0"/>
              <a:t> </a:t>
            </a:r>
            <a:r>
              <a:rPr lang="cs-CZ" dirty="0" err="1"/>
              <a:t>schwannoma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291A023-06F3-4246-944C-56855671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592755"/>
            <a:ext cx="6149723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benign</a:t>
            </a:r>
            <a:r>
              <a:rPr lang="cs-CZ" dirty="0"/>
              <a:t> tumor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Schwann´s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develops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vestibular</a:t>
            </a:r>
            <a:r>
              <a:rPr lang="cs-CZ" dirty="0"/>
              <a:t> nerve</a:t>
            </a:r>
          </a:p>
          <a:p>
            <a:r>
              <a:rPr lang="cs-CZ" dirty="0"/>
              <a:t>- </a:t>
            </a:r>
            <a:r>
              <a:rPr lang="cs-CZ" dirty="0" err="1"/>
              <a:t>arise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junction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central</a:t>
            </a:r>
            <a:r>
              <a:rPr lang="cs-CZ" b="1" dirty="0"/>
              <a:t> myelin </a:t>
            </a:r>
            <a:r>
              <a:rPr lang="cs-CZ" dirty="0" err="1"/>
              <a:t>produced</a:t>
            </a:r>
            <a:r>
              <a:rPr lang="cs-CZ" dirty="0"/>
              <a:t> by </a:t>
            </a:r>
            <a:r>
              <a:rPr lang="cs-CZ" dirty="0" err="1"/>
              <a:t>oligodendrocytes</a:t>
            </a:r>
            <a:r>
              <a:rPr lang="cs-CZ" dirty="0"/>
              <a:t> and </a:t>
            </a:r>
            <a:r>
              <a:rPr lang="cs-CZ" b="1" dirty="0" err="1"/>
              <a:t>peripheral</a:t>
            </a:r>
            <a:r>
              <a:rPr lang="cs-CZ" b="1" dirty="0"/>
              <a:t> myelin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Schwann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(</a:t>
            </a:r>
            <a:r>
              <a:rPr lang="cs-CZ" dirty="0" err="1"/>
              <a:t>Obersteiner-Redlich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0725FC-4AF5-8544-8259-5C03A460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64" y="3291252"/>
            <a:ext cx="4481101" cy="20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31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AA87A3-1BD3-FF4E-8062-373A1C8F37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A3C9C9-C4F8-0942-A1AB-2C6AB0D2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F3D2AD-B56C-B344-B88F-DA9D4AD5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17" y="1125538"/>
            <a:ext cx="11361600" cy="1171580"/>
          </a:xfrm>
        </p:spPr>
        <p:txBody>
          <a:bodyPr/>
          <a:lstStyle/>
          <a:p>
            <a:r>
              <a:rPr lang="cs-CZ" dirty="0" err="1"/>
              <a:t>Vestibular</a:t>
            </a:r>
            <a:r>
              <a:rPr lang="cs-CZ" dirty="0"/>
              <a:t> </a:t>
            </a:r>
            <a:r>
              <a:rPr lang="cs-CZ" dirty="0" err="1"/>
              <a:t>schwannoma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677943E-1D14-5F4E-A8E4-4BF7D94E4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764" y="2297118"/>
            <a:ext cx="11361600" cy="698497"/>
          </a:xfrm>
        </p:spPr>
        <p:txBody>
          <a:bodyPr/>
          <a:lstStyle/>
          <a:p>
            <a:r>
              <a:rPr lang="cs-CZ" b="1" dirty="0" err="1"/>
              <a:t>Symptoms</a:t>
            </a:r>
            <a:r>
              <a:rPr lang="cs-CZ" b="1" dirty="0"/>
              <a:t> </a:t>
            </a:r>
            <a:r>
              <a:rPr lang="cs-CZ" b="1" dirty="0" err="1"/>
              <a:t>from</a:t>
            </a:r>
            <a:r>
              <a:rPr lang="cs-CZ" b="1" dirty="0"/>
              <a:t> </a:t>
            </a:r>
            <a:r>
              <a:rPr lang="cs-CZ" b="1" dirty="0" err="1"/>
              <a:t>vestibulocochlear</a:t>
            </a:r>
            <a:r>
              <a:rPr lang="cs-CZ" b="1" dirty="0"/>
              <a:t> nerve </a:t>
            </a:r>
            <a:r>
              <a:rPr lang="cs-CZ" b="1" dirty="0" err="1"/>
              <a:t>compression</a:t>
            </a:r>
            <a:r>
              <a:rPr lang="cs-CZ" b="1" dirty="0"/>
              <a:t>:</a:t>
            </a:r>
          </a:p>
          <a:p>
            <a:r>
              <a:rPr lang="cs-CZ" dirty="0"/>
              <a:t>- </a:t>
            </a:r>
            <a:r>
              <a:rPr lang="cs-CZ" dirty="0" err="1"/>
              <a:t>one-sided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noise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ear</a:t>
            </a:r>
            <a:r>
              <a:rPr lang="cs-CZ" dirty="0"/>
              <a:t> (</a:t>
            </a:r>
            <a:r>
              <a:rPr lang="cs-CZ" dirty="0" err="1"/>
              <a:t>Tinnitus</a:t>
            </a:r>
            <a:r>
              <a:rPr lang="cs-CZ" dirty="0"/>
              <a:t>)</a:t>
            </a:r>
          </a:p>
          <a:p>
            <a:r>
              <a:rPr lang="cs-CZ" dirty="0"/>
              <a:t>- balance </a:t>
            </a:r>
            <a:r>
              <a:rPr lang="cs-CZ" dirty="0" err="1"/>
              <a:t>problems</a:t>
            </a:r>
            <a:r>
              <a:rPr lang="cs-CZ" dirty="0"/>
              <a:t> and </a:t>
            </a:r>
            <a:r>
              <a:rPr lang="cs-CZ" dirty="0" err="1"/>
              <a:t>vertigo</a:t>
            </a: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AFF8AE-E42E-1F4C-ACC3-BE73DBC14DCF}"/>
              </a:ext>
            </a:extLst>
          </p:cNvPr>
          <p:cNvSpPr txBox="1"/>
          <p:nvPr/>
        </p:nvSpPr>
        <p:spPr>
          <a:xfrm>
            <a:off x="937764" y="4110120"/>
            <a:ext cx="294503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1" dirty="0" err="1">
                <a:solidFill>
                  <a:schemeClr val="bg1"/>
                </a:solidFill>
                <a:latin typeface="+mn-lt"/>
              </a:rPr>
              <a:t>Treatment</a:t>
            </a:r>
            <a:endParaRPr lang="cs-CZ" b="1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cs-CZ" dirty="0" err="1">
                <a:solidFill>
                  <a:schemeClr val="bg1"/>
                </a:solidFill>
                <a:latin typeface="+mn-lt"/>
              </a:rPr>
              <a:t>observations</a:t>
            </a:r>
            <a:endParaRPr lang="cs-CZ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cs-CZ" dirty="0" err="1">
                <a:solidFill>
                  <a:schemeClr val="bg1"/>
                </a:solidFill>
                <a:latin typeface="+mn-lt"/>
              </a:rPr>
              <a:t>radiation</a:t>
            </a:r>
            <a:endParaRPr lang="cs-CZ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cs-CZ" dirty="0" err="1">
                <a:solidFill>
                  <a:schemeClr val="bg1"/>
                </a:solidFill>
                <a:latin typeface="+mn-lt"/>
              </a:rPr>
              <a:t>surgical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removal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 </a:t>
            </a:r>
          </a:p>
          <a:p>
            <a:pPr marL="342900" indent="-342900" algn="l">
              <a:buFontTx/>
              <a:buChar char="-"/>
            </a:pPr>
            <a:endParaRPr lang="cs-CZ" dirty="0">
              <a:solidFill>
                <a:schemeClr val="bg1"/>
              </a:solidFill>
              <a:latin typeface="+mn-lt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  <p:pic>
        <p:nvPicPr>
          <p:cNvPr id="7" name="Obrázek 6" descr="Obsah obrázku text, různé, řetěz&#10;&#10;Popis byl vytvořen automaticky">
            <a:extLst>
              <a:ext uri="{FF2B5EF4-FFF2-40B4-BE49-F238E27FC236}">
                <a16:creationId xmlns:a16="http://schemas.microsoft.com/office/drawing/2014/main" id="{F24D2276-AC7E-9E4B-8F35-A1A3E80EE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54" y="2919602"/>
            <a:ext cx="3171813" cy="32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80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CA0200-1B69-7648-B854-18E2F4252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15D64F-4969-DF49-A73F-C3D14029D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592102-B207-0746-A1ED-0C0A98AC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502" y="1150935"/>
            <a:ext cx="11361600" cy="1171580"/>
          </a:xfrm>
        </p:spPr>
        <p:txBody>
          <a:bodyPr/>
          <a:lstStyle/>
          <a:p>
            <a:r>
              <a:rPr lang="cs-CZ" dirty="0" err="1"/>
              <a:t>Glossopharyngeal</a:t>
            </a:r>
            <a:r>
              <a:rPr lang="cs-CZ" dirty="0"/>
              <a:t> nerve (</a:t>
            </a:r>
            <a:r>
              <a:rPr lang="cs-CZ" dirty="0" err="1"/>
              <a:t>n.IX</a:t>
            </a:r>
            <a:r>
              <a:rPr lang="cs-CZ" dirty="0"/>
              <a:t>)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302B698-968E-924E-8F27-544FAA345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322515"/>
            <a:ext cx="6408831" cy="698497"/>
          </a:xfrm>
        </p:spPr>
        <p:txBody>
          <a:bodyPr/>
          <a:lstStyle/>
          <a:p>
            <a:r>
              <a:rPr lang="cs-CZ" dirty="0"/>
              <a:t>- nerve </a:t>
            </a:r>
            <a:r>
              <a:rPr lang="cs-CZ" dirty="0" err="1"/>
              <a:t>with</a:t>
            </a:r>
            <a:r>
              <a:rPr lang="cs-CZ" dirty="0"/>
              <a:t> motor, sensitive and </a:t>
            </a:r>
            <a:r>
              <a:rPr lang="cs-CZ" dirty="0" err="1"/>
              <a:t>parasympathetic</a:t>
            </a:r>
            <a:r>
              <a:rPr lang="cs-CZ" dirty="0"/>
              <a:t> (</a:t>
            </a:r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parotis</a:t>
            </a:r>
            <a:r>
              <a:rPr lang="cs-CZ" dirty="0"/>
              <a:t>, </a:t>
            </a:r>
            <a:r>
              <a:rPr lang="cs-CZ" dirty="0" err="1"/>
              <a:t>parotid</a:t>
            </a:r>
            <a:r>
              <a:rPr lang="cs-CZ" dirty="0"/>
              <a:t> </a:t>
            </a:r>
            <a:r>
              <a:rPr lang="cs-CZ" dirty="0" err="1"/>
              <a:t>salivary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) </a:t>
            </a:r>
            <a:r>
              <a:rPr lang="cs-CZ" dirty="0" err="1"/>
              <a:t>component</a:t>
            </a:r>
            <a:endParaRPr lang="cs-CZ" dirty="0"/>
          </a:p>
          <a:p>
            <a:r>
              <a:rPr lang="cs-CZ" dirty="0"/>
              <a:t>- sensory </a:t>
            </a:r>
            <a:r>
              <a:rPr lang="cs-CZ" dirty="0" err="1"/>
              <a:t>function</a:t>
            </a:r>
            <a:r>
              <a:rPr lang="cs-CZ" dirty="0"/>
              <a:t> - </a:t>
            </a:r>
            <a:r>
              <a:rPr lang="cs-CZ" dirty="0" err="1"/>
              <a:t>for</a:t>
            </a:r>
            <a:r>
              <a:rPr lang="cs-CZ" dirty="0"/>
              <a:t> taste </a:t>
            </a:r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1/3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tongue</a:t>
            </a:r>
            <a:r>
              <a:rPr lang="cs-CZ" dirty="0"/>
              <a:t> (</a:t>
            </a:r>
            <a:r>
              <a:rPr lang="cs-CZ" dirty="0" err="1"/>
              <a:t>n.VII</a:t>
            </a:r>
            <a:r>
              <a:rPr lang="cs-CZ" dirty="0"/>
              <a:t> - taste </a:t>
            </a:r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front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thirds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tongue</a:t>
            </a:r>
            <a:r>
              <a:rPr lang="cs-CZ" dirty="0"/>
              <a:t>)</a:t>
            </a:r>
          </a:p>
          <a:p>
            <a:r>
              <a:rPr lang="cs-CZ" dirty="0"/>
              <a:t>- </a:t>
            </a:r>
            <a:r>
              <a:rPr lang="cs-CZ" dirty="0" err="1"/>
              <a:t>leaves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brainstem</a:t>
            </a:r>
            <a:r>
              <a:rPr lang="cs-CZ" dirty="0"/>
              <a:t> in a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rootlets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posterolateral</a:t>
            </a:r>
            <a:r>
              <a:rPr lang="cs-CZ" dirty="0"/>
              <a:t> </a:t>
            </a:r>
            <a:r>
              <a:rPr lang="cs-CZ" dirty="0" err="1"/>
              <a:t>sulcus</a:t>
            </a:r>
            <a:endParaRPr lang="cs-CZ" dirty="0"/>
          </a:p>
          <a:p>
            <a:pPr marL="342900" indent="-342900">
              <a:buFontTx/>
              <a:buChar char="-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1F8641-0ED6-AA4D-92E4-38658A061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94" y="2237575"/>
            <a:ext cx="5210056" cy="34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66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EC27FB-BFAC-104D-AB05-9573D3B5DB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CEC922-737F-CC42-99D5-9176F3E76F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5400F9-0A61-0F45-AA35-F8536880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25" y="898523"/>
            <a:ext cx="11361600" cy="1171580"/>
          </a:xfrm>
        </p:spPr>
        <p:txBody>
          <a:bodyPr/>
          <a:lstStyle/>
          <a:p>
            <a:r>
              <a:rPr lang="cs-CZ" dirty="0" err="1"/>
              <a:t>Glossopharyngeal</a:t>
            </a:r>
            <a:r>
              <a:rPr lang="cs-CZ" dirty="0"/>
              <a:t> nerve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FF0EE7B-D389-9F48-95D6-40BF24545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1924892"/>
            <a:ext cx="11361600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leaves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cranium</a:t>
            </a:r>
            <a:r>
              <a:rPr lang="cs-CZ" dirty="0"/>
              <a:t> 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jugular</a:t>
            </a:r>
            <a:r>
              <a:rPr lang="cs-CZ" dirty="0"/>
              <a:t> </a:t>
            </a:r>
            <a:r>
              <a:rPr lang="cs-CZ" dirty="0" err="1"/>
              <a:t>foramen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descends</a:t>
            </a:r>
            <a:r>
              <a:rPr lang="cs-CZ" dirty="0"/>
              <a:t> forward and </a:t>
            </a:r>
            <a:r>
              <a:rPr lang="cs-CZ" dirty="0" err="1"/>
              <a:t>inferiorly</a:t>
            </a:r>
            <a:r>
              <a:rPr lang="cs-CZ" dirty="0"/>
              <a:t>, </a:t>
            </a:r>
            <a:r>
              <a:rPr lang="cs-CZ" dirty="0" err="1"/>
              <a:t>aiming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root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tongue</a:t>
            </a: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330633-D3DF-3E46-980E-FCB8EB73120E}"/>
              </a:ext>
            </a:extLst>
          </p:cNvPr>
          <p:cNvSpPr txBox="1"/>
          <p:nvPr/>
        </p:nvSpPr>
        <p:spPr>
          <a:xfrm>
            <a:off x="666000" y="2886785"/>
            <a:ext cx="735842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latin typeface="+mn-lt"/>
              </a:rPr>
              <a:t>innervation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muscles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-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muscles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pharynx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, soft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palate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except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m. tensor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veli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palatini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r>
              <a:rPr lang="cs-CZ" sz="1800" dirty="0" err="1">
                <a:solidFill>
                  <a:schemeClr val="bg1"/>
                </a:solidFill>
                <a:latin typeface="+mn-lt"/>
              </a:rPr>
              <a:t>parasympathetic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innervation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parotide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gland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taste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perception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dorsal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1/3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tongue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r>
              <a:rPr lang="cs-CZ" sz="1800" dirty="0" err="1">
                <a:solidFill>
                  <a:schemeClr val="bg1"/>
                </a:solidFill>
                <a:latin typeface="+mn-lt"/>
              </a:rPr>
              <a:t>somatosensory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 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information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pain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temperature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touch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pharynx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, palatine tonsil,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dorsal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1/3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tongue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tympanic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cavity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adjacent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part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Eustachian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tube</a:t>
            </a: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1800" dirty="0">
              <a:solidFill>
                <a:schemeClr val="bg1"/>
              </a:solidFill>
              <a:latin typeface="+mn-lt"/>
            </a:endParaRPr>
          </a:p>
          <a:p>
            <a:endParaRPr lang="cs-CZ" sz="2800" dirty="0">
              <a:latin typeface="+mn-lt"/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5957B47-59C3-1D43-A7D7-EE8D8F4F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00" y="2886785"/>
            <a:ext cx="2426114" cy="35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3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00EA07-5F46-7042-81A4-BCB0D6FBAA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741E7F-CADB-0241-8AFF-EC3905DA17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22B2A5-6EEC-F14B-B4AD-13557B9A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779" y="1125538"/>
            <a:ext cx="11361600" cy="1171580"/>
          </a:xfrm>
        </p:spPr>
        <p:txBody>
          <a:bodyPr/>
          <a:lstStyle/>
          <a:p>
            <a:r>
              <a:rPr lang="cs-CZ" dirty="0"/>
              <a:t>Vagus nerve (</a:t>
            </a:r>
            <a:r>
              <a:rPr lang="cs-CZ" dirty="0" err="1"/>
              <a:t>n.X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A4022D2-1ADB-824B-AE20-C8635D04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135202"/>
            <a:ext cx="7056183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contains</a:t>
            </a:r>
            <a:r>
              <a:rPr lang="cs-CZ" dirty="0"/>
              <a:t> </a:t>
            </a:r>
            <a:r>
              <a:rPr lang="cs-CZ" dirty="0" err="1"/>
              <a:t>parasympathetic</a:t>
            </a:r>
            <a:r>
              <a:rPr lang="cs-CZ" dirty="0"/>
              <a:t> </a:t>
            </a:r>
            <a:r>
              <a:rPr lang="cs-CZ" dirty="0" err="1"/>
              <a:t>fibres</a:t>
            </a:r>
            <a:r>
              <a:rPr lang="cs-CZ" dirty="0"/>
              <a:t> to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, </a:t>
            </a:r>
            <a:r>
              <a:rPr lang="cs-CZ" dirty="0" err="1"/>
              <a:t>lungs</a:t>
            </a:r>
            <a:r>
              <a:rPr lang="cs-CZ" dirty="0"/>
              <a:t>, and digestive </a:t>
            </a:r>
            <a:r>
              <a:rPr lang="cs-CZ" dirty="0" err="1"/>
              <a:t>tract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jugular</a:t>
            </a:r>
            <a:r>
              <a:rPr lang="cs-CZ" dirty="0"/>
              <a:t> </a:t>
            </a:r>
            <a:r>
              <a:rPr lang="cs-CZ" dirty="0" err="1"/>
              <a:t>foramen</a:t>
            </a:r>
            <a:r>
              <a:rPr lang="cs-CZ" dirty="0"/>
              <a:t>,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passes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carotid</a:t>
            </a:r>
            <a:r>
              <a:rPr lang="cs-CZ" dirty="0"/>
              <a:t> </a:t>
            </a:r>
            <a:r>
              <a:rPr lang="cs-CZ" dirty="0" err="1"/>
              <a:t>sheath</a:t>
            </a:r>
            <a:r>
              <a:rPr lang="cs-CZ" dirty="0"/>
              <a:t> 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carotid</a:t>
            </a:r>
            <a:r>
              <a:rPr lang="cs-CZ" dirty="0"/>
              <a:t> </a:t>
            </a:r>
            <a:r>
              <a:rPr lang="cs-CZ" dirty="0" err="1"/>
              <a:t>artery</a:t>
            </a:r>
            <a:r>
              <a:rPr lang="cs-CZ" dirty="0"/>
              <a:t> and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jugular</a:t>
            </a:r>
            <a:r>
              <a:rPr lang="cs-CZ" dirty="0"/>
              <a:t> </a:t>
            </a:r>
            <a:r>
              <a:rPr lang="cs-CZ" dirty="0" err="1"/>
              <a:t>vein</a:t>
            </a:r>
            <a:r>
              <a:rPr lang="cs-CZ" dirty="0"/>
              <a:t> </a:t>
            </a:r>
            <a:r>
              <a:rPr lang="cs-CZ" dirty="0" err="1"/>
              <a:t>down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neck</a:t>
            </a:r>
            <a:r>
              <a:rPr lang="cs-CZ" dirty="0"/>
              <a:t>, </a:t>
            </a:r>
            <a:r>
              <a:rPr lang="cs-CZ" dirty="0" err="1"/>
              <a:t>chest</a:t>
            </a:r>
            <a:r>
              <a:rPr lang="cs-CZ" dirty="0"/>
              <a:t>, and abdomen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C913FB-DB5E-BD47-8F0B-073622F07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78" y="297341"/>
            <a:ext cx="3368400" cy="597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4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2417B3-607C-9745-B230-5C30802B1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875FA3-06C1-0145-8F7F-8922C2676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DC4960-DD80-7947-B7DA-AFAB8C619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43" y="1304040"/>
            <a:ext cx="11361600" cy="1171580"/>
          </a:xfrm>
        </p:spPr>
        <p:txBody>
          <a:bodyPr/>
          <a:lstStyle/>
          <a:p>
            <a:r>
              <a:rPr lang="cs-CZ" dirty="0" err="1"/>
              <a:t>Drug-resistant</a:t>
            </a:r>
            <a:r>
              <a:rPr lang="cs-CZ" dirty="0"/>
              <a:t> </a:t>
            </a:r>
            <a:r>
              <a:rPr lang="cs-CZ" dirty="0" err="1"/>
              <a:t>epilepsy</a:t>
            </a:r>
            <a:r>
              <a:rPr lang="cs-CZ" dirty="0"/>
              <a:t> 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57C7E5C-2FC0-A949-831A-04AEA3117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26371"/>
            <a:ext cx="11361600" cy="698497"/>
          </a:xfrm>
        </p:spPr>
        <p:txBody>
          <a:bodyPr/>
          <a:lstStyle/>
          <a:p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drug-resistant</a:t>
            </a:r>
            <a:r>
              <a:rPr lang="cs-CZ" dirty="0"/>
              <a:t> </a:t>
            </a:r>
            <a:r>
              <a:rPr lang="cs-CZ" dirty="0" err="1"/>
              <a:t>epilepsy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implantation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electrodes</a:t>
            </a:r>
            <a:r>
              <a:rPr lang="cs-CZ" dirty="0"/>
              <a:t> to </a:t>
            </a:r>
            <a:r>
              <a:rPr lang="cs-CZ" dirty="0" err="1"/>
              <a:t>stimulate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vagus nerve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r>
              <a:rPr lang="cs-CZ" dirty="0" err="1"/>
              <a:t>impulses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A8341C-EB01-684D-9F5B-1911780CF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515" y="3110034"/>
            <a:ext cx="2905990" cy="24645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738A7D-5E0C-2240-88AE-70CFD4AC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56" y="3085624"/>
            <a:ext cx="4261487" cy="24645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29A2FE-50EB-6D4F-8C7F-824B1A95AAB0}"/>
              </a:ext>
            </a:extLst>
          </p:cNvPr>
          <p:cNvSpPr txBox="1"/>
          <p:nvPr/>
        </p:nvSpPr>
        <p:spPr>
          <a:xfrm>
            <a:off x="720000" y="5689044"/>
            <a:ext cx="95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connection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subcutaneous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electrodes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to a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generator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implanted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below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clavicle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6091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4EC63A-FD1A-D643-8BF0-A662A886D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76AE2E-D0EF-0046-B00E-A100F1B33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43D5C7-E74A-3746-9933-A68B8D45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37" y="1150935"/>
            <a:ext cx="11361600" cy="1171580"/>
          </a:xfrm>
        </p:spPr>
        <p:txBody>
          <a:bodyPr/>
          <a:lstStyle/>
          <a:p>
            <a:r>
              <a:rPr lang="cs-CZ" dirty="0" err="1"/>
              <a:t>Accessory</a:t>
            </a:r>
            <a:r>
              <a:rPr lang="cs-CZ" dirty="0"/>
              <a:t> nerv (</a:t>
            </a:r>
            <a:r>
              <a:rPr lang="cs-CZ" dirty="0" err="1"/>
              <a:t>n.XI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B82BF50-9D9A-E14F-8449-F1C6F69FE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2019300"/>
            <a:ext cx="6835180" cy="698497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essential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and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innervation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sternocleidomastoid</a:t>
            </a:r>
            <a:r>
              <a:rPr lang="cs-CZ" dirty="0"/>
              <a:t> and</a:t>
            </a:r>
          </a:p>
          <a:p>
            <a:r>
              <a:rPr lang="cs-CZ" dirty="0"/>
              <a:t>  </a:t>
            </a:r>
            <a:r>
              <a:rPr lang="cs-CZ" dirty="0" err="1"/>
              <a:t>trapezius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palsy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accessory</a:t>
            </a:r>
            <a:r>
              <a:rPr lang="cs-CZ" dirty="0"/>
              <a:t> nerve </a:t>
            </a:r>
            <a:r>
              <a:rPr lang="cs-CZ" dirty="0" err="1"/>
              <a:t>is</a:t>
            </a:r>
            <a:r>
              <a:rPr lang="cs-CZ" dirty="0"/>
              <a:t> most </a:t>
            </a:r>
            <a:r>
              <a:rPr lang="cs-CZ" dirty="0" err="1"/>
              <a:t>often</a:t>
            </a:r>
            <a:endParaRPr lang="cs-CZ" dirty="0"/>
          </a:p>
          <a:p>
            <a:r>
              <a:rPr lang="cs-CZ" dirty="0"/>
              <a:t>  </a:t>
            </a:r>
            <a:r>
              <a:rPr lang="cs-CZ" dirty="0" err="1"/>
              <a:t>manifested</a:t>
            </a:r>
            <a:r>
              <a:rPr lang="cs-CZ" dirty="0"/>
              <a:t> 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inability</a:t>
            </a:r>
            <a:r>
              <a:rPr lang="cs-CZ" dirty="0"/>
              <a:t> to </a:t>
            </a:r>
            <a:r>
              <a:rPr lang="cs-CZ" dirty="0" err="1"/>
              <a:t>rotate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to</a:t>
            </a:r>
          </a:p>
          <a:p>
            <a:r>
              <a:rPr lang="cs-CZ" dirty="0"/>
              <a:t> 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healthy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affected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lowered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3B791C-99F1-F943-B92A-FBC0B3B6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193" y="3534678"/>
            <a:ext cx="3825026" cy="28761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CFE7A1-0759-A645-8463-27F9300E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732" y="742494"/>
            <a:ext cx="4046820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49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59F3D5-C0E9-B245-8930-E71BA55BD8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6C5C67-FBBD-3A4B-BE28-F67554DC2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400B5C-1511-1448-9AF1-AC719646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817" y="1125538"/>
            <a:ext cx="11361600" cy="1171580"/>
          </a:xfrm>
        </p:spPr>
        <p:txBody>
          <a:bodyPr/>
          <a:lstStyle/>
          <a:p>
            <a:r>
              <a:rPr lang="cs-CZ" dirty="0" err="1"/>
              <a:t>Hypoglossal</a:t>
            </a:r>
            <a:r>
              <a:rPr lang="cs-CZ" dirty="0"/>
              <a:t> nerve (</a:t>
            </a:r>
            <a:r>
              <a:rPr lang="cs-CZ" dirty="0" err="1"/>
              <a:t>n.XII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E1C8EB7-4971-0846-85D3-F4F34B25A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1786309"/>
            <a:ext cx="7442441" cy="698497"/>
          </a:xfrm>
        </p:spPr>
        <p:txBody>
          <a:bodyPr/>
          <a:lstStyle/>
          <a:p>
            <a:r>
              <a:rPr lang="cs-CZ" dirty="0" err="1"/>
              <a:t>innervates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tongue</a:t>
            </a:r>
            <a:r>
              <a:rPr lang="cs-CZ" dirty="0"/>
              <a:t>, 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palatoglossus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innervated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vagus nerve</a:t>
            </a:r>
          </a:p>
          <a:p>
            <a:r>
              <a:rPr lang="cs-CZ" dirty="0"/>
              <a:t>- </a:t>
            </a:r>
            <a:r>
              <a:rPr lang="cs-CZ" dirty="0" err="1"/>
              <a:t>exits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cranium</a:t>
            </a:r>
            <a:r>
              <a:rPr lang="cs-CZ" dirty="0"/>
              <a:t> via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hypoglossal</a:t>
            </a:r>
            <a:r>
              <a:rPr lang="cs-CZ" dirty="0"/>
              <a:t> </a:t>
            </a:r>
            <a:r>
              <a:rPr lang="cs-CZ" dirty="0" err="1"/>
              <a:t>canal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occipital</a:t>
            </a:r>
            <a:r>
              <a:rPr lang="cs-CZ" dirty="0"/>
              <a:t> bone</a:t>
            </a:r>
          </a:p>
          <a:p>
            <a:r>
              <a:rPr lang="cs-CZ" dirty="0"/>
              <a:t>- </a:t>
            </a:r>
            <a:r>
              <a:rPr lang="cs-CZ" dirty="0" err="1"/>
              <a:t>passes</a:t>
            </a:r>
            <a:r>
              <a:rPr lang="cs-CZ" dirty="0"/>
              <a:t> </a:t>
            </a:r>
            <a:r>
              <a:rPr lang="cs-CZ" dirty="0" err="1"/>
              <a:t>inferiorly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mandible</a:t>
            </a:r>
            <a:r>
              <a:rPr lang="cs-CZ" dirty="0"/>
              <a:t> and </a:t>
            </a:r>
            <a:r>
              <a:rPr lang="cs-CZ" dirty="0" err="1"/>
              <a:t>moving</a:t>
            </a:r>
            <a:r>
              <a:rPr lang="cs-CZ" dirty="0"/>
              <a:t> in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 to enter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tongue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E3CFC0D-E0FD-A448-92F4-43975F21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47" y="2798494"/>
            <a:ext cx="4441807" cy="35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2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A08593-2176-B944-98B7-E65B8BFA0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A85341-DCC8-4240-80DA-6DB65376A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8B39F8C-FDA7-F34B-91A6-66035CCC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736725"/>
            <a:ext cx="11361600" cy="1171580"/>
          </a:xfrm>
        </p:spPr>
        <p:txBody>
          <a:bodyPr/>
          <a:lstStyle/>
          <a:p>
            <a:r>
              <a:rPr lang="cs-CZ" sz="2800" dirty="0"/>
              <a:t>SYMPTOMS OF OLFACTORY NERVE </a:t>
            </a:r>
            <a:br>
              <a:rPr lang="cs-CZ" sz="2800" dirty="0"/>
            </a:br>
            <a:r>
              <a:rPr lang="cs-CZ" sz="2800" dirty="0"/>
              <a:t>LESIONS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023C2F2-4D52-8446-8311-5A69528E0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05821"/>
            <a:ext cx="6572954" cy="698497"/>
          </a:xfrm>
        </p:spPr>
        <p:txBody>
          <a:bodyPr/>
          <a:lstStyle/>
          <a:p>
            <a:r>
              <a:rPr lang="cs-CZ" dirty="0" err="1"/>
              <a:t>hyposmia</a:t>
            </a:r>
            <a:r>
              <a:rPr lang="cs-CZ" dirty="0"/>
              <a:t>/</a:t>
            </a:r>
            <a:r>
              <a:rPr lang="cs-CZ" dirty="0" err="1"/>
              <a:t>mikrosmia</a:t>
            </a:r>
            <a:r>
              <a:rPr lang="cs-CZ" dirty="0"/>
              <a:t> (</a:t>
            </a:r>
            <a:r>
              <a:rPr lang="cs-CZ" dirty="0" err="1"/>
              <a:t>impaired</a:t>
            </a:r>
            <a:r>
              <a:rPr lang="cs-CZ" dirty="0"/>
              <a:t> </a:t>
            </a:r>
            <a:r>
              <a:rPr lang="cs-CZ" dirty="0" err="1"/>
              <a:t>sense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smell</a:t>
            </a:r>
            <a:r>
              <a:rPr lang="cs-CZ" dirty="0"/>
              <a:t>)</a:t>
            </a:r>
          </a:p>
          <a:p>
            <a:r>
              <a:rPr lang="cs-CZ" dirty="0" err="1"/>
              <a:t>Anosmia</a:t>
            </a:r>
            <a:r>
              <a:rPr lang="cs-CZ" dirty="0"/>
              <a:t> (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sense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smell</a:t>
            </a:r>
            <a:r>
              <a:rPr lang="cs-CZ" dirty="0"/>
              <a:t>)</a:t>
            </a:r>
          </a:p>
          <a:p>
            <a:r>
              <a:rPr lang="cs-CZ" dirty="0" err="1"/>
              <a:t>parosmia</a:t>
            </a:r>
            <a:r>
              <a:rPr lang="cs-CZ" dirty="0"/>
              <a:t> (</a:t>
            </a:r>
            <a:r>
              <a:rPr lang="cs-CZ" dirty="0" err="1"/>
              <a:t>cacosmia</a:t>
            </a:r>
            <a:r>
              <a:rPr lang="cs-CZ" dirty="0"/>
              <a:t>) (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fragrances</a:t>
            </a:r>
            <a:r>
              <a:rPr lang="cs-CZ" dirty="0"/>
              <a:t> </a:t>
            </a:r>
            <a:r>
              <a:rPr lang="cs-CZ" dirty="0" err="1"/>
              <a:t>stink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fragrance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flowers</a:t>
            </a:r>
            <a:r>
              <a:rPr lang="cs-CZ" dirty="0"/>
              <a:t> </a:t>
            </a:r>
            <a:r>
              <a:rPr lang="cs-CZ" dirty="0" err="1"/>
              <a:t>stink</a:t>
            </a:r>
            <a:r>
              <a:rPr lang="cs-CZ" dirty="0"/>
              <a:t>)</a:t>
            </a:r>
          </a:p>
          <a:p>
            <a:r>
              <a:rPr lang="cs-CZ" dirty="0" err="1"/>
              <a:t>uncinate</a:t>
            </a:r>
            <a:r>
              <a:rPr lang="cs-CZ" dirty="0"/>
              <a:t> </a:t>
            </a:r>
            <a:r>
              <a:rPr lang="cs-CZ" dirty="0" err="1"/>
              <a:t>seizure</a:t>
            </a:r>
            <a:r>
              <a:rPr lang="cs-CZ" dirty="0"/>
              <a:t> (a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epileptic</a:t>
            </a:r>
            <a:r>
              <a:rPr lang="cs-CZ" dirty="0"/>
              <a:t> </a:t>
            </a:r>
            <a:r>
              <a:rPr lang="cs-CZ" dirty="0" err="1"/>
              <a:t>seizure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olfactory</a:t>
            </a:r>
            <a:r>
              <a:rPr lang="cs-CZ" dirty="0"/>
              <a:t> </a:t>
            </a:r>
            <a:r>
              <a:rPr lang="cs-CZ" dirty="0" err="1"/>
              <a:t>hallucinations</a:t>
            </a:r>
            <a:r>
              <a:rPr lang="cs-CZ" dirty="0"/>
              <a:t>, </a:t>
            </a:r>
            <a:r>
              <a:rPr lang="cs-CZ" dirty="0" err="1"/>
              <a:t>evoked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​​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hippocampal</a:t>
            </a:r>
            <a:r>
              <a:rPr lang="cs-CZ" dirty="0"/>
              <a:t> </a:t>
            </a:r>
            <a:r>
              <a:rPr lang="cs-CZ" dirty="0" err="1"/>
              <a:t>gyrus</a:t>
            </a:r>
            <a:r>
              <a:rPr lang="cs-CZ" dirty="0"/>
              <a:t>)            </a:t>
            </a:r>
          </a:p>
          <a:p>
            <a:r>
              <a:rPr lang="cs-CZ" dirty="0"/>
              <a:t>- </a:t>
            </a:r>
            <a:r>
              <a:rPr lang="cs-CZ" dirty="0" err="1"/>
              <a:t>seizures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originates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temporal</a:t>
            </a:r>
            <a:r>
              <a:rPr lang="cs-CZ" dirty="0"/>
              <a:t> lobe </a:t>
            </a:r>
          </a:p>
          <a:p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BE698543-5DF4-CB4F-9894-47725E92F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94" y="1389960"/>
            <a:ext cx="4002933" cy="38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4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3687FF-EE13-4B41-934A-DD5043C18A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69118C-029F-0743-8EC6-ACF6156D1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F2D549-670D-9546-971B-F517C3A5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736725"/>
            <a:ext cx="11361600" cy="1171580"/>
          </a:xfrm>
        </p:spPr>
        <p:txBody>
          <a:bodyPr/>
          <a:lstStyle/>
          <a:p>
            <a:r>
              <a:rPr lang="cs-CZ" dirty="0"/>
              <a:t>Symptom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hypoglossal</a:t>
            </a:r>
            <a:r>
              <a:rPr lang="cs-CZ" dirty="0"/>
              <a:t> nerve </a:t>
            </a:r>
            <a:r>
              <a:rPr lang="cs-CZ" dirty="0" err="1"/>
              <a:t>lesion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F72604E-9CF6-0E48-884F-B630C525C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559056"/>
            <a:ext cx="5938292" cy="698497"/>
          </a:xfrm>
        </p:spPr>
        <p:txBody>
          <a:bodyPr/>
          <a:lstStyle/>
          <a:p>
            <a:r>
              <a:rPr lang="cs-CZ" sz="2000" b="1" dirty="0" err="1"/>
              <a:t>Unilateral</a:t>
            </a:r>
            <a:r>
              <a:rPr lang="cs-CZ" sz="2000" b="1" dirty="0"/>
              <a:t> </a:t>
            </a:r>
            <a:r>
              <a:rPr lang="cs-CZ" sz="2000" b="1" dirty="0" err="1"/>
              <a:t>damage</a:t>
            </a:r>
            <a:r>
              <a:rPr lang="cs-CZ" sz="2000" b="1" dirty="0"/>
              <a:t> to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hypoglossal</a:t>
            </a:r>
            <a:r>
              <a:rPr lang="cs-CZ" sz="2000" b="1" dirty="0"/>
              <a:t> nerve</a:t>
            </a:r>
          </a:p>
          <a:p>
            <a:r>
              <a:rPr lang="cs-CZ" sz="2000" dirty="0" err="1"/>
              <a:t>hemiglossoplegia</a:t>
            </a:r>
            <a:r>
              <a:rPr lang="cs-CZ" sz="2000" dirty="0"/>
              <a:t> (</a:t>
            </a:r>
            <a:r>
              <a:rPr lang="cs-CZ" sz="2000" dirty="0" err="1"/>
              <a:t>paralysis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half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tongue</a:t>
            </a:r>
            <a:r>
              <a:rPr lang="cs-CZ" sz="2000" dirty="0"/>
              <a:t>)</a:t>
            </a:r>
          </a:p>
          <a:p>
            <a:r>
              <a:rPr lang="cs-CZ" sz="2000" dirty="0"/>
              <a:t>-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affected</a:t>
            </a:r>
            <a:r>
              <a:rPr lang="cs-CZ" sz="2000" dirty="0"/>
              <a:t> </a:t>
            </a:r>
            <a:r>
              <a:rPr lang="cs-CZ" sz="2000" dirty="0" err="1"/>
              <a:t>side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tongue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atrophic</a:t>
            </a:r>
            <a:r>
              <a:rPr lang="cs-CZ" sz="2000" dirty="0"/>
              <a:t>, </a:t>
            </a:r>
            <a:r>
              <a:rPr lang="cs-CZ" sz="2000" dirty="0" err="1"/>
              <a:t>fasciculations</a:t>
            </a:r>
            <a:r>
              <a:rPr lang="cs-CZ" sz="2000" dirty="0"/>
              <a:t> (</a:t>
            </a:r>
            <a:r>
              <a:rPr lang="cs-CZ" sz="2000" dirty="0" err="1"/>
              <a:t>muscle</a:t>
            </a:r>
            <a:r>
              <a:rPr lang="cs-CZ" sz="2000" dirty="0"/>
              <a:t> </a:t>
            </a:r>
            <a:r>
              <a:rPr lang="cs-CZ" sz="2000" dirty="0" err="1"/>
              <a:t>twitching</a:t>
            </a:r>
            <a:r>
              <a:rPr lang="cs-CZ" sz="2000" dirty="0"/>
              <a:t>) </a:t>
            </a:r>
            <a:r>
              <a:rPr lang="cs-CZ" sz="2000" dirty="0" err="1"/>
              <a:t>appear</a:t>
            </a:r>
            <a:endParaRPr lang="cs-CZ" sz="2000" dirty="0"/>
          </a:p>
          <a:p>
            <a:r>
              <a:rPr lang="cs-CZ" sz="2000" dirty="0"/>
              <a:t>-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tongue</a:t>
            </a:r>
            <a:r>
              <a:rPr lang="cs-CZ" sz="2000" dirty="0"/>
              <a:t> </a:t>
            </a:r>
            <a:r>
              <a:rPr lang="cs-CZ" sz="2000" dirty="0" err="1"/>
              <a:t>rolls</a:t>
            </a:r>
            <a:r>
              <a:rPr lang="cs-CZ" sz="2000" dirty="0"/>
              <a:t> on </a:t>
            </a:r>
            <a:r>
              <a:rPr lang="cs-CZ" sz="2000" dirty="0" err="1"/>
              <a:t>affected</a:t>
            </a:r>
            <a:r>
              <a:rPr lang="cs-CZ" sz="2000" dirty="0"/>
              <a:t> </a:t>
            </a:r>
            <a:r>
              <a:rPr lang="cs-CZ" sz="2000" dirty="0" err="1"/>
              <a:t>side</a:t>
            </a:r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b="1" dirty="0" err="1"/>
              <a:t>Bilateral</a:t>
            </a:r>
            <a:r>
              <a:rPr lang="cs-CZ" sz="2000" b="1" dirty="0"/>
              <a:t> </a:t>
            </a:r>
            <a:r>
              <a:rPr lang="cs-CZ" sz="2000" b="1" dirty="0" err="1"/>
              <a:t>damage</a:t>
            </a:r>
            <a:r>
              <a:rPr lang="cs-CZ" sz="2000" b="1" dirty="0"/>
              <a:t> to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hypoglossal</a:t>
            </a:r>
            <a:r>
              <a:rPr lang="cs-CZ" sz="2000" b="1" dirty="0"/>
              <a:t> nerve</a:t>
            </a:r>
          </a:p>
          <a:p>
            <a:r>
              <a:rPr lang="cs-CZ" sz="2000" dirty="0"/>
              <a:t>- </a:t>
            </a:r>
            <a:r>
              <a:rPr lang="cs-CZ" sz="2000" dirty="0" err="1"/>
              <a:t>paralysis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halves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tongue</a:t>
            </a:r>
            <a:r>
              <a:rPr lang="cs-CZ" sz="2000" dirty="0"/>
              <a:t>, (</a:t>
            </a:r>
            <a:r>
              <a:rPr lang="cs-CZ" sz="2000" dirty="0" err="1"/>
              <a:t>glossoplegia</a:t>
            </a:r>
            <a:r>
              <a:rPr lang="cs-CZ" sz="2000" dirty="0"/>
              <a:t>) – </a:t>
            </a:r>
            <a:r>
              <a:rPr lang="cs-CZ" sz="2000" dirty="0" err="1"/>
              <a:t>cannot</a:t>
            </a:r>
            <a:r>
              <a:rPr lang="cs-CZ" sz="2000" dirty="0"/>
              <a:t> </a:t>
            </a:r>
            <a:r>
              <a:rPr lang="cs-CZ" sz="2000" dirty="0" err="1"/>
              <a:t>crawl</a:t>
            </a:r>
            <a:r>
              <a:rPr lang="cs-CZ" sz="2000" dirty="0"/>
              <a:t> </a:t>
            </a:r>
            <a:r>
              <a:rPr lang="cs-CZ" sz="2000" dirty="0" err="1"/>
              <a:t>out</a:t>
            </a:r>
            <a:r>
              <a:rPr lang="cs-CZ" sz="2000" dirty="0"/>
              <a:t>, </a:t>
            </a:r>
            <a:r>
              <a:rPr lang="cs-CZ" sz="2000" dirty="0" err="1"/>
              <a:t>speech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impaired</a:t>
            </a:r>
            <a:r>
              <a:rPr lang="cs-CZ" sz="2000" dirty="0"/>
              <a:t> (</a:t>
            </a:r>
            <a:r>
              <a:rPr lang="cs-CZ" sz="2000" dirty="0" err="1"/>
              <a:t>dysarthria</a:t>
            </a:r>
            <a:r>
              <a:rPr lang="cs-CZ" sz="2000" dirty="0"/>
              <a:t>)</a:t>
            </a:r>
          </a:p>
          <a:p>
            <a:pPr marL="342900" indent="-342900">
              <a:buFontTx/>
              <a:buChar char="-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4BDAF2-64F9-5640-9FA6-C62F09F9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912" y="2362538"/>
            <a:ext cx="4306375" cy="39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48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E04323-F768-9D45-80B1-6A3B6EBA8F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D7666E-6073-DD4C-96FC-D31985B1E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601A4F0-7214-124E-9DA1-FB6DF98AE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778" y="1038228"/>
            <a:ext cx="10185721" cy="698497"/>
          </a:xfrm>
        </p:spPr>
        <p:txBody>
          <a:bodyPr/>
          <a:lstStyle/>
          <a:p>
            <a:r>
              <a:rPr lang="cs-CZ" sz="1200" dirty="0" err="1"/>
              <a:t>References</a:t>
            </a:r>
            <a:r>
              <a:rPr lang="cs-CZ" sz="1200" dirty="0"/>
              <a:t>:</a:t>
            </a:r>
          </a:p>
          <a:p>
            <a:r>
              <a:rPr lang="cs-CZ" sz="1000" dirty="0"/>
              <a:t>HOMBACH-KLONISCH, S., T. KLONISCH and J. PEELER. </a:t>
            </a:r>
            <a:r>
              <a:rPr lang="cs-CZ" sz="1000" dirty="0" err="1"/>
              <a:t>Sobotta</a:t>
            </a:r>
            <a:r>
              <a:rPr lang="cs-CZ" sz="1000" dirty="0"/>
              <a:t>: </a:t>
            </a:r>
            <a:r>
              <a:rPr lang="cs-CZ" sz="1000" dirty="0" err="1"/>
              <a:t>Clinical</a:t>
            </a:r>
            <a:r>
              <a:rPr lang="cs-CZ" sz="1000" dirty="0"/>
              <a:t> Atlas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Human</a:t>
            </a:r>
            <a:r>
              <a:rPr lang="cs-CZ" sz="1000" dirty="0"/>
              <a:t> Anatomy. </a:t>
            </a:r>
            <a:r>
              <a:rPr lang="cs-CZ" sz="1000" dirty="0" err="1"/>
              <a:t>Munich</a:t>
            </a:r>
            <a:r>
              <a:rPr lang="cs-CZ" sz="1000" dirty="0"/>
              <a:t>, </a:t>
            </a:r>
            <a:r>
              <a:rPr lang="cs-CZ" sz="1000" dirty="0" err="1"/>
              <a:t>Germany</a:t>
            </a:r>
            <a:r>
              <a:rPr lang="cs-CZ" sz="1000" dirty="0"/>
              <a:t>: </a:t>
            </a:r>
            <a:r>
              <a:rPr lang="cs-CZ" sz="1000" dirty="0" err="1"/>
              <a:t>Elsevier</a:t>
            </a:r>
            <a:r>
              <a:rPr lang="cs-CZ" sz="1000" dirty="0"/>
              <a:t> Science, 2019, 680 s. ISBN 978-0-7020-5273-6. </a:t>
            </a:r>
          </a:p>
          <a:p>
            <a:r>
              <a:rPr lang="cs-CZ" sz="1000" dirty="0"/>
              <a:t>STANDRING, S, et al. </a:t>
            </a:r>
            <a:r>
              <a:rPr lang="cs-CZ" sz="1000" dirty="0" err="1"/>
              <a:t>Gray's</a:t>
            </a:r>
            <a:r>
              <a:rPr lang="cs-CZ" sz="1000" dirty="0"/>
              <a:t> Anatomy: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Anatomical</a:t>
            </a:r>
            <a:r>
              <a:rPr lang="cs-CZ" sz="1000" dirty="0"/>
              <a:t> </a:t>
            </a:r>
            <a:r>
              <a:rPr lang="cs-CZ" sz="1000" dirty="0" err="1"/>
              <a:t>Basis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Clinical</a:t>
            </a:r>
            <a:r>
              <a:rPr lang="cs-CZ" sz="1000" dirty="0"/>
              <a:t> </a:t>
            </a:r>
            <a:r>
              <a:rPr lang="cs-CZ" sz="1000" dirty="0" err="1"/>
              <a:t>Practice</a:t>
            </a:r>
            <a:r>
              <a:rPr lang="cs-CZ" sz="1000" dirty="0"/>
              <a:t>. 41st. Philadelphia: </a:t>
            </a:r>
            <a:r>
              <a:rPr lang="cs-CZ" sz="1000" dirty="0" err="1"/>
              <a:t>Elsevier</a:t>
            </a:r>
            <a:r>
              <a:rPr lang="cs-CZ" sz="1000" dirty="0"/>
              <a:t>, 2016, 1562 s. ISBN 978-0-7020-5230-9. </a:t>
            </a:r>
          </a:p>
          <a:p>
            <a:r>
              <a:rPr lang="cs-CZ" sz="1000" dirty="0"/>
              <a:t>DRAKE, R. L., A. WAYNE VOGL and A. W. M. MITCHELL. </a:t>
            </a:r>
            <a:r>
              <a:rPr lang="cs-CZ" sz="1000" dirty="0" err="1"/>
              <a:t>Gray's</a:t>
            </a:r>
            <a:r>
              <a:rPr lang="cs-CZ" sz="1000" dirty="0"/>
              <a:t> Anatomy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Students</a:t>
            </a:r>
            <a:r>
              <a:rPr lang="cs-CZ" sz="1000" dirty="0"/>
              <a:t>. 4th. Philadelphia: </a:t>
            </a:r>
            <a:r>
              <a:rPr lang="cs-CZ" sz="1000" dirty="0" err="1"/>
              <a:t>Elsevier</a:t>
            </a:r>
            <a:r>
              <a:rPr lang="cs-CZ" sz="1000" dirty="0"/>
              <a:t>, 2020. ISBN 978-0-323-39304-1. </a:t>
            </a:r>
          </a:p>
          <a:p>
            <a:r>
              <a:rPr lang="cs-CZ" sz="1000" dirty="0"/>
              <a:t>DRAKE, R. L., A. WAYNE VOGL, A. W. M. MITCHELL, R. M. TIBBITTS and P. E. RICHARDSON. </a:t>
            </a:r>
            <a:r>
              <a:rPr lang="cs-CZ" sz="1000" dirty="0" err="1"/>
              <a:t>Gray's</a:t>
            </a:r>
            <a:r>
              <a:rPr lang="cs-CZ" sz="1000" dirty="0"/>
              <a:t> Atlas </a:t>
            </a:r>
            <a:r>
              <a:rPr lang="cs-CZ" sz="1000" dirty="0" err="1"/>
              <a:t>of</a:t>
            </a:r>
            <a:r>
              <a:rPr lang="cs-CZ" sz="1000" dirty="0"/>
              <a:t> Anatomy. 2. Philadelphia: Churchill </a:t>
            </a:r>
            <a:r>
              <a:rPr lang="cs-CZ" sz="1000" dirty="0" err="1"/>
              <a:t>Livingstone</a:t>
            </a:r>
            <a:r>
              <a:rPr lang="cs-CZ" sz="1000" dirty="0"/>
              <a:t>, 2015, </a:t>
            </a:r>
          </a:p>
          <a:p>
            <a:r>
              <a:rPr lang="cs-CZ" sz="1000" dirty="0"/>
              <a:t>648 s. ISBN 978-1-4557-4802-0.</a:t>
            </a:r>
          </a:p>
          <a:p>
            <a:r>
              <a:rPr lang="cs-CZ" sz="1000" dirty="0"/>
              <a:t>VILENSKY, J. A., W. M. ROBERTSON and C. A. SUÁREZ-QUIAN. 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Clinical</a:t>
            </a:r>
            <a:r>
              <a:rPr lang="cs-CZ" sz="1000" dirty="0"/>
              <a:t> Anatomy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Cranial</a:t>
            </a:r>
            <a:r>
              <a:rPr lang="cs-CZ" sz="1000" dirty="0"/>
              <a:t> </a:t>
            </a:r>
            <a:r>
              <a:rPr lang="cs-CZ" sz="1000" dirty="0" err="1"/>
              <a:t>Nerves</a:t>
            </a:r>
            <a:r>
              <a:rPr lang="cs-CZ" sz="1000" dirty="0"/>
              <a:t>: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Nerves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"On </a:t>
            </a:r>
            <a:r>
              <a:rPr lang="cs-CZ" sz="1000" dirty="0" err="1"/>
              <a:t>Old</a:t>
            </a:r>
            <a:r>
              <a:rPr lang="cs-CZ" sz="1000" dirty="0"/>
              <a:t> </a:t>
            </a:r>
            <a:r>
              <a:rPr lang="cs-CZ" sz="1000" dirty="0" err="1"/>
              <a:t>Olympus</a:t>
            </a:r>
            <a:r>
              <a:rPr lang="cs-CZ" sz="1000" dirty="0"/>
              <a:t> </a:t>
            </a:r>
            <a:r>
              <a:rPr lang="cs-CZ" sz="1000" dirty="0" err="1"/>
              <a:t>Towering</a:t>
            </a:r>
            <a:r>
              <a:rPr lang="cs-CZ" sz="1000" dirty="0"/>
              <a:t> Top. </a:t>
            </a:r>
          </a:p>
          <a:p>
            <a:r>
              <a:rPr lang="cs-CZ" sz="1000" dirty="0" err="1"/>
              <a:t>Wiley-Blackwell</a:t>
            </a:r>
            <a:r>
              <a:rPr lang="cs-CZ" sz="1000" dirty="0"/>
              <a:t>, 2015, 336 s. ISBN 978-1-1184-9201-7. </a:t>
            </a:r>
          </a:p>
          <a:p>
            <a:r>
              <a:rPr lang="cs-CZ" sz="1000" dirty="0"/>
              <a:t>NETTER, F. H. Atlas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Human</a:t>
            </a:r>
            <a:r>
              <a:rPr lang="cs-CZ" sz="1000" dirty="0"/>
              <a:t> Anatomy. 6. Philadelphia: </a:t>
            </a:r>
            <a:r>
              <a:rPr lang="cs-CZ" sz="1000" dirty="0" err="1"/>
              <a:t>Saunders</a:t>
            </a:r>
            <a:r>
              <a:rPr lang="cs-CZ" sz="1000" dirty="0"/>
              <a:t>, 2014, 624 s. ISBN 978-1-4557-0418-7. </a:t>
            </a:r>
          </a:p>
          <a:p>
            <a:r>
              <a:rPr lang="cs-CZ" sz="1000" dirty="0"/>
              <a:t>ELLIS, H. and V. MAHADEVAN. </a:t>
            </a:r>
            <a:r>
              <a:rPr lang="cs-CZ" sz="1000" dirty="0" err="1"/>
              <a:t>Clinical</a:t>
            </a:r>
            <a:r>
              <a:rPr lang="cs-CZ" sz="1000" dirty="0"/>
              <a:t> anatomy: </a:t>
            </a:r>
            <a:r>
              <a:rPr lang="cs-CZ" sz="1000" dirty="0" err="1"/>
              <a:t>applied</a:t>
            </a:r>
            <a:r>
              <a:rPr lang="cs-CZ" sz="1000" dirty="0"/>
              <a:t> anatomy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students</a:t>
            </a:r>
            <a:r>
              <a:rPr lang="cs-CZ" sz="1000" dirty="0"/>
              <a:t> and junior </a:t>
            </a:r>
            <a:r>
              <a:rPr lang="cs-CZ" sz="1000" dirty="0" err="1"/>
              <a:t>doctors</a:t>
            </a:r>
            <a:r>
              <a:rPr lang="cs-CZ" sz="1000" dirty="0"/>
              <a:t>. </a:t>
            </a:r>
            <a:r>
              <a:rPr lang="cs-CZ" sz="1000" dirty="0" err="1"/>
              <a:t>Fourteenth</a:t>
            </a:r>
            <a:r>
              <a:rPr lang="cs-CZ" sz="1000" dirty="0"/>
              <a:t> </a:t>
            </a:r>
            <a:r>
              <a:rPr lang="cs-CZ" sz="1000" dirty="0" err="1"/>
              <a:t>edition</a:t>
            </a:r>
            <a:r>
              <a:rPr lang="cs-CZ" sz="1000" dirty="0"/>
              <a:t>. </a:t>
            </a:r>
            <a:r>
              <a:rPr lang="cs-CZ" sz="1000" dirty="0" err="1"/>
              <a:t>Hoboken</a:t>
            </a:r>
            <a:r>
              <a:rPr lang="cs-CZ" sz="1000" dirty="0"/>
              <a:t>, USA: </a:t>
            </a:r>
            <a:r>
              <a:rPr lang="cs-CZ" sz="1000" dirty="0" err="1"/>
              <a:t>Wiley-Blackwell</a:t>
            </a:r>
            <a:r>
              <a:rPr lang="cs-CZ" sz="1000" dirty="0"/>
              <a:t>, 2019. </a:t>
            </a:r>
          </a:p>
          <a:p>
            <a:r>
              <a:rPr lang="cs-CZ" sz="1000" dirty="0"/>
              <a:t>ISBN 978-111-9325-536. </a:t>
            </a:r>
          </a:p>
          <a:p>
            <a:r>
              <a:rPr lang="cs-CZ" sz="1000" dirty="0"/>
              <a:t>GOULD, D. J. and J. D. FIX. </a:t>
            </a:r>
            <a:r>
              <a:rPr lang="cs-CZ" sz="1000" dirty="0" err="1"/>
              <a:t>Neuroanatomy</a:t>
            </a:r>
            <a:r>
              <a:rPr lang="cs-CZ" sz="1000" dirty="0"/>
              <a:t> (</a:t>
            </a:r>
            <a:r>
              <a:rPr lang="cs-CZ" sz="1000" dirty="0" err="1"/>
              <a:t>Board</a:t>
            </a:r>
            <a:r>
              <a:rPr lang="cs-CZ" sz="1000" dirty="0"/>
              <a:t> </a:t>
            </a:r>
            <a:r>
              <a:rPr lang="cs-CZ" sz="1000" dirty="0" err="1"/>
              <a:t>Review</a:t>
            </a:r>
            <a:r>
              <a:rPr lang="cs-CZ" sz="1000" dirty="0"/>
              <a:t> </a:t>
            </a:r>
            <a:r>
              <a:rPr lang="cs-CZ" sz="1000" dirty="0" err="1"/>
              <a:t>Series</a:t>
            </a:r>
            <a:r>
              <a:rPr lang="cs-CZ" sz="1000" dirty="0"/>
              <a:t>). 5. Baltimore: </a:t>
            </a:r>
            <a:r>
              <a:rPr lang="cs-CZ" sz="1000" dirty="0" err="1"/>
              <a:t>Lippincott</a:t>
            </a:r>
            <a:r>
              <a:rPr lang="cs-CZ" sz="1000" dirty="0"/>
              <a:t> </a:t>
            </a:r>
            <a:r>
              <a:rPr lang="cs-CZ" sz="1000" dirty="0" err="1"/>
              <a:t>Williams</a:t>
            </a:r>
            <a:r>
              <a:rPr lang="cs-CZ" sz="1000" dirty="0"/>
              <a:t> &amp; Wilkins, 2014, 368 s. ISBN 978-1-4511-7609-4. </a:t>
            </a:r>
          </a:p>
          <a:p>
            <a:r>
              <a:rPr lang="cs-CZ" sz="1000" dirty="0"/>
              <a:t>ROPPER, A. H., M. A. SAMUELS, J. P. KLEIN, S. PRASAD, et al. Adams and </a:t>
            </a:r>
            <a:r>
              <a:rPr lang="cs-CZ" sz="1000" dirty="0" err="1"/>
              <a:t>Victor's</a:t>
            </a:r>
            <a:r>
              <a:rPr lang="cs-CZ" sz="1000" dirty="0"/>
              <a:t> </a:t>
            </a:r>
            <a:r>
              <a:rPr lang="cs-CZ" sz="1000" dirty="0" err="1"/>
              <a:t>Principles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Neurology. 11. New York: </a:t>
            </a:r>
            <a:r>
              <a:rPr lang="cs-CZ" sz="1000" dirty="0" err="1"/>
              <a:t>McGraw-Hill</a:t>
            </a:r>
            <a:r>
              <a:rPr lang="cs-CZ" sz="1000" dirty="0"/>
              <a:t> </a:t>
            </a:r>
            <a:r>
              <a:rPr lang="cs-CZ" sz="1000" dirty="0" err="1"/>
              <a:t>Education</a:t>
            </a:r>
            <a:r>
              <a:rPr lang="cs-CZ" sz="1000" dirty="0"/>
              <a:t> </a:t>
            </a:r>
            <a:r>
              <a:rPr lang="cs-CZ" sz="1000" dirty="0" err="1"/>
              <a:t>Medical</a:t>
            </a:r>
            <a:r>
              <a:rPr lang="cs-CZ" sz="1000" dirty="0"/>
              <a:t>, 2019, </a:t>
            </a:r>
          </a:p>
          <a:p>
            <a:r>
              <a:rPr lang="cs-CZ" sz="1000" dirty="0"/>
              <a:t>1664 s. ISBN 978-0-07-184262-4. </a:t>
            </a:r>
          </a:p>
          <a:p>
            <a:r>
              <a:rPr lang="cs-CZ" sz="1000" dirty="0"/>
              <a:t>GOSLING, J. A., P. F. HARRIS, J. R. HUMPHERSON, I. WHITMORE, P. L. T. WILLAN et al. </a:t>
            </a:r>
            <a:r>
              <a:rPr lang="cs-CZ" sz="1000" dirty="0" err="1"/>
              <a:t>Human</a:t>
            </a:r>
            <a:r>
              <a:rPr lang="cs-CZ" sz="1000" dirty="0"/>
              <a:t> Anatomy, </a:t>
            </a:r>
            <a:r>
              <a:rPr lang="cs-CZ" sz="1000" dirty="0" err="1"/>
              <a:t>Color</a:t>
            </a:r>
            <a:r>
              <a:rPr lang="cs-CZ" sz="1000" dirty="0"/>
              <a:t> Atlas and </a:t>
            </a:r>
            <a:r>
              <a:rPr lang="cs-CZ" sz="1000" dirty="0" err="1"/>
              <a:t>Textbook</a:t>
            </a:r>
            <a:r>
              <a:rPr lang="cs-CZ" sz="1000" dirty="0"/>
              <a:t>. 6. Philadelphia: </a:t>
            </a:r>
            <a:r>
              <a:rPr lang="cs-CZ" sz="1000" dirty="0" err="1"/>
              <a:t>Elsevier</a:t>
            </a:r>
            <a:r>
              <a:rPr lang="cs-CZ" sz="1000" dirty="0"/>
              <a:t>, </a:t>
            </a:r>
          </a:p>
          <a:p>
            <a:r>
              <a:rPr lang="cs-CZ" sz="1000" dirty="0"/>
              <a:t>2017, 456 s. ISBN 978-0-7234-3827-4.</a:t>
            </a:r>
          </a:p>
          <a:p>
            <a:r>
              <a:rPr lang="cs-CZ" sz="1000" dirty="0"/>
              <a:t>BAKER, E. W., M. SCHUENKE, E. SCHULTE, U. SCHUMACHER, et al. Anatomy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Dental</a:t>
            </a:r>
            <a:r>
              <a:rPr lang="cs-CZ" sz="1000" dirty="0"/>
              <a:t> </a:t>
            </a:r>
            <a:r>
              <a:rPr lang="cs-CZ" sz="1000" dirty="0" err="1"/>
              <a:t>Medicine</a:t>
            </a:r>
            <a:r>
              <a:rPr lang="cs-CZ" sz="1000" dirty="0"/>
              <a:t>. Second </a:t>
            </a:r>
            <a:r>
              <a:rPr lang="cs-CZ" sz="1000" dirty="0" err="1"/>
              <a:t>Edition</a:t>
            </a:r>
            <a:r>
              <a:rPr lang="cs-CZ" sz="1000" dirty="0"/>
              <a:t>. </a:t>
            </a:r>
            <a:r>
              <a:rPr lang="cs-CZ" sz="1000" dirty="0" err="1"/>
              <a:t>Thieme</a:t>
            </a:r>
            <a:r>
              <a:rPr lang="cs-CZ" sz="1000" dirty="0"/>
              <a:t> </a:t>
            </a:r>
            <a:r>
              <a:rPr lang="cs-CZ" sz="1000" dirty="0" err="1"/>
              <a:t>Medical</a:t>
            </a:r>
            <a:r>
              <a:rPr lang="cs-CZ" sz="1000" dirty="0"/>
              <a:t> </a:t>
            </a:r>
            <a:r>
              <a:rPr lang="cs-CZ" sz="1000" dirty="0" err="1"/>
              <a:t>Publishers</a:t>
            </a:r>
            <a:r>
              <a:rPr lang="cs-CZ" sz="1000" dirty="0"/>
              <a:t>, 2015. ISBN 978-1-62623-085-9.</a:t>
            </a:r>
          </a:p>
          <a:p>
            <a:r>
              <a:rPr lang="cs-CZ" sz="1000" dirty="0"/>
              <a:t>GLEESON, M. J., R. C. CLARKE, et al. </a:t>
            </a:r>
            <a:r>
              <a:rPr lang="cs-CZ" sz="1000" dirty="0" err="1"/>
              <a:t>Scott-Brown’s</a:t>
            </a:r>
            <a:r>
              <a:rPr lang="cs-CZ" sz="1000" dirty="0"/>
              <a:t> Otorhinolaryngology: </a:t>
            </a:r>
            <a:r>
              <a:rPr lang="cs-CZ" sz="1000" dirty="0" err="1"/>
              <a:t>Head</a:t>
            </a:r>
            <a:r>
              <a:rPr lang="cs-CZ" sz="1000" dirty="0"/>
              <a:t> and </a:t>
            </a:r>
            <a:r>
              <a:rPr lang="cs-CZ" sz="1000" dirty="0" err="1"/>
              <a:t>Neck</a:t>
            </a:r>
            <a:r>
              <a:rPr lang="cs-CZ" sz="1000" dirty="0"/>
              <a:t> </a:t>
            </a:r>
            <a:r>
              <a:rPr lang="cs-CZ" sz="1000" dirty="0" err="1"/>
              <a:t>Surgery</a:t>
            </a:r>
            <a:r>
              <a:rPr lang="cs-CZ" sz="1000" dirty="0"/>
              <a:t> (3 </a:t>
            </a:r>
            <a:r>
              <a:rPr lang="cs-CZ" sz="1000" dirty="0" err="1"/>
              <a:t>volume</a:t>
            </a:r>
            <a:r>
              <a:rPr lang="cs-CZ" sz="1000" dirty="0"/>
              <a:t> set). 7th </a:t>
            </a:r>
            <a:r>
              <a:rPr lang="cs-CZ" sz="1000" dirty="0" err="1"/>
              <a:t>edition</a:t>
            </a:r>
            <a:r>
              <a:rPr lang="cs-CZ" sz="1000" dirty="0"/>
              <a:t>. CRC </a:t>
            </a:r>
            <a:r>
              <a:rPr lang="cs-CZ" sz="1000" dirty="0" err="1"/>
              <a:t>Press</a:t>
            </a:r>
            <a:r>
              <a:rPr lang="cs-CZ" sz="1000" dirty="0"/>
              <a:t>, 2008. ISBN 978-0-340-808-931. </a:t>
            </a:r>
          </a:p>
          <a:p>
            <a:r>
              <a:rPr lang="cs-CZ" sz="1000" dirty="0"/>
              <a:t>CHROBOK, V., J. DRŠATA, M. JANOUCH, P. KOMÍNEK, et al. Příručka pro praxi: </a:t>
            </a:r>
            <a:r>
              <a:rPr lang="cs-CZ" sz="1000" dirty="0" err="1"/>
              <a:t>Screening</a:t>
            </a:r>
            <a:r>
              <a:rPr lang="cs-CZ" sz="1000" dirty="0"/>
              <a:t> sluchu novorozenců [online]. Praha: </a:t>
            </a:r>
          </a:p>
          <a:p>
            <a:r>
              <a:rPr lang="cs-CZ" sz="1000" dirty="0"/>
              <a:t>Česká společnost otorinolaryngologie a chirurgie hlavy a krku ČLS JEP, 2019 [cit. 2022-03-21]. </a:t>
            </a:r>
          </a:p>
          <a:p>
            <a:r>
              <a:rPr lang="cs-CZ" sz="1000" dirty="0"/>
              <a:t>Dostupné z: https://</a:t>
            </a:r>
            <a:r>
              <a:rPr lang="cs-CZ" sz="1000" dirty="0" err="1"/>
              <a:t>www.otorinolaryngologie.cz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</a:t>
            </a:r>
            <a:r>
              <a:rPr lang="cs-CZ" sz="1000" dirty="0" err="1"/>
              <a:t>uploads</a:t>
            </a:r>
            <a:r>
              <a:rPr lang="cs-CZ" sz="1000" dirty="0"/>
              <a:t>/2020/02/ppp-</a:t>
            </a:r>
            <a:r>
              <a:rPr lang="cs-CZ" sz="1000" dirty="0" err="1"/>
              <a:t>screening</a:t>
            </a:r>
            <a:r>
              <a:rPr lang="cs-CZ" sz="1000" dirty="0"/>
              <a:t>-sluchu-</a:t>
            </a:r>
            <a:r>
              <a:rPr lang="cs-CZ" sz="1000" dirty="0" err="1"/>
              <a:t>novorozencu.pdf</a:t>
            </a:r>
            <a:endParaRPr lang="cs-CZ" sz="1000" dirty="0"/>
          </a:p>
          <a:p>
            <a:r>
              <a:rPr lang="cs-CZ" sz="1000" dirty="0"/>
              <a:t>ČIHÁK, Radomír. Anatomie 3. Třetí, upravené a doplněné vydání. Praha: </a:t>
            </a:r>
            <a:r>
              <a:rPr lang="cs-CZ" sz="1000" dirty="0" err="1"/>
              <a:t>Grada</a:t>
            </a:r>
            <a:r>
              <a:rPr lang="cs-CZ" sz="1000" dirty="0"/>
              <a:t>, 2016, 832 s. ISBN 978-802-4756-363. </a:t>
            </a:r>
          </a:p>
          <a:p>
            <a:r>
              <a:rPr lang="en-US" sz="1000" dirty="0"/>
              <a:t>PARENT, A. a</a:t>
            </a:r>
            <a:r>
              <a:rPr lang="sk-SK" sz="1000" dirty="0" err="1"/>
              <a:t>nd</a:t>
            </a:r>
            <a:r>
              <a:rPr lang="en-US" sz="1000" dirty="0"/>
              <a:t> M. B. CARPENTER. </a:t>
            </a:r>
            <a:r>
              <a:rPr lang="en-US" sz="1000" i="1" dirty="0"/>
              <a:t>Carpenter's Human Neuroanatomy</a:t>
            </a:r>
            <a:r>
              <a:rPr lang="en-US" sz="1000" dirty="0"/>
              <a:t>. 9th Edition. Providence: Williams &amp; Wilkins, 1996. ISBN 0-683-06752-4.</a:t>
            </a:r>
            <a:r>
              <a:rPr lang="sk-SK" sz="1000" dirty="0"/>
              <a:t> </a:t>
            </a:r>
          </a:p>
          <a:p>
            <a:r>
              <a:rPr lang="en-US" sz="1000" dirty="0"/>
              <a:t>AUGUSTINE, J. R. </a:t>
            </a:r>
            <a:r>
              <a:rPr lang="en-US" sz="1000" i="1" dirty="0"/>
              <a:t>Human Neuroanatomy</a:t>
            </a:r>
            <a:r>
              <a:rPr lang="en-US" sz="1000" dirty="0"/>
              <a:t>. 2nd Edition. New Jersey: Wiley-Blackwell, 2017. ISBN 978‐0‐4709‐6161‐2.</a:t>
            </a:r>
            <a:r>
              <a:rPr lang="sk-SK" sz="1000" dirty="0"/>
              <a:t> </a:t>
            </a:r>
          </a:p>
          <a:p>
            <a:r>
              <a:rPr lang="en-US" sz="1000" dirty="0"/>
              <a:t>STRASSMAN, A. M., Y. MINETA a</a:t>
            </a:r>
            <a:r>
              <a:rPr lang="sk-SK" sz="1000" dirty="0" err="1"/>
              <a:t>nd</a:t>
            </a:r>
            <a:r>
              <a:rPr lang="en-US" sz="1000" dirty="0"/>
              <a:t> B. P. VOS. Distribution of </a:t>
            </a:r>
            <a:r>
              <a:rPr lang="en-US" sz="1000" dirty="0" err="1"/>
              <a:t>fos</a:t>
            </a:r>
            <a:r>
              <a:rPr lang="en-US" sz="1000" dirty="0"/>
              <a:t>-like immunoreactivity in the medullary and upper cervical dorsal horn produced by stimulation of </a:t>
            </a:r>
            <a:r>
              <a:rPr lang="en-US" sz="1000" dirty="0" err="1"/>
              <a:t>dural</a:t>
            </a:r>
            <a:r>
              <a:rPr lang="en-US" sz="1000" dirty="0"/>
              <a:t> blood vessels in the rat. </a:t>
            </a:r>
            <a:endParaRPr lang="sk-SK" sz="1000" dirty="0"/>
          </a:p>
          <a:p>
            <a:r>
              <a:rPr lang="en-US" sz="1000" i="1" dirty="0"/>
              <a:t>The Journal of Neuroscience</a:t>
            </a:r>
            <a:r>
              <a:rPr lang="en-US" sz="1000" dirty="0"/>
              <a:t>. 1994, </a:t>
            </a:r>
            <a:r>
              <a:rPr lang="en-US" sz="1000" b="1" dirty="0"/>
              <a:t>14</a:t>
            </a:r>
            <a:r>
              <a:rPr lang="en-US" sz="1000" dirty="0"/>
              <a:t>(6), 3725-3735. ISSN 0270-6474. D</a:t>
            </a:r>
            <a:r>
              <a:rPr lang="sk-SK" sz="1000" dirty="0"/>
              <a:t>OI</a:t>
            </a:r>
            <a:r>
              <a:rPr lang="en-US" sz="1000" dirty="0"/>
              <a:t>:10.1523/JNEUROSCI.14-06-03725.1994</a:t>
            </a:r>
            <a:r>
              <a:rPr lang="sk-SK" sz="1000" dirty="0"/>
              <a:t> </a:t>
            </a:r>
          </a:p>
          <a:p>
            <a:r>
              <a:rPr lang="sk-SK" sz="1000" dirty="0"/>
              <a:t>BURSTEIN, R., P. BLAKE, A. SCHAIN and C. PERRY. </a:t>
            </a:r>
            <a:r>
              <a:rPr lang="sk-SK" sz="1000" dirty="0" err="1"/>
              <a:t>Extracranial</a:t>
            </a:r>
            <a:r>
              <a:rPr lang="sk-SK" sz="1000" dirty="0"/>
              <a:t> </a:t>
            </a:r>
            <a:r>
              <a:rPr lang="sk-SK" sz="1000" dirty="0" err="1"/>
              <a:t>origin</a:t>
            </a:r>
            <a:r>
              <a:rPr lang="sk-SK" sz="1000" dirty="0"/>
              <a:t> of </a:t>
            </a:r>
            <a:r>
              <a:rPr lang="sk-SK" sz="1000" dirty="0" err="1"/>
              <a:t>headache</a:t>
            </a:r>
            <a:r>
              <a:rPr lang="sk-SK" sz="1000" dirty="0"/>
              <a:t>. </a:t>
            </a:r>
            <a:r>
              <a:rPr lang="sk-SK" sz="1000" i="1" dirty="0" err="1"/>
              <a:t>Current</a:t>
            </a:r>
            <a:r>
              <a:rPr lang="sk-SK" sz="1000" i="1" dirty="0"/>
              <a:t> </a:t>
            </a:r>
            <a:r>
              <a:rPr lang="sk-SK" sz="1000" i="1" dirty="0" err="1"/>
              <a:t>Opinion</a:t>
            </a:r>
            <a:r>
              <a:rPr lang="sk-SK" sz="1000" i="1" dirty="0"/>
              <a:t> in </a:t>
            </a:r>
            <a:r>
              <a:rPr lang="sk-SK" sz="1000" i="1" dirty="0" err="1"/>
              <a:t>Neurology</a:t>
            </a:r>
            <a:r>
              <a:rPr lang="sk-SK" sz="1000" dirty="0"/>
              <a:t>. 2017, </a:t>
            </a:r>
            <a:r>
              <a:rPr lang="sk-SK" sz="1000" b="1" dirty="0"/>
              <a:t>30</a:t>
            </a:r>
            <a:r>
              <a:rPr lang="sk-SK" sz="1000" dirty="0"/>
              <a:t>(3), 263-271. ISSN 1350-7540. DOI:10.1097/WCO.0000000000000437</a:t>
            </a:r>
            <a:endParaRPr lang="cs-CZ" sz="1000" dirty="0">
              <a:solidFill>
                <a:srgbClr val="212529"/>
              </a:solidFill>
              <a:latin typeface="Open Sans"/>
            </a:endParaRPr>
          </a:p>
          <a:p>
            <a:endParaRPr lang="cs-CZ" sz="1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279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693E69-7B16-4C48-885C-CB3492A31B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E1C2F9-F15A-5240-A869-F58DA3379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99E448-F37F-3C49-B379-C57C500C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attentioon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BBFFA2F-4147-FA47-9AD6-69333E67EA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41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3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A2ADBA-BEA1-8C49-A570-D6F4B639DC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613774-C8F5-244A-AC37-A2F9396AAA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600DC-FC71-5349-8EBC-61F1B714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72" y="1187448"/>
            <a:ext cx="11361600" cy="1171580"/>
          </a:xfrm>
        </p:spPr>
        <p:txBody>
          <a:bodyPr/>
          <a:lstStyle/>
          <a:p>
            <a:r>
              <a:rPr lang="cs-CZ" dirty="0" err="1"/>
              <a:t>Optic</a:t>
            </a:r>
            <a:r>
              <a:rPr lang="cs-CZ" dirty="0"/>
              <a:t> nerve (</a:t>
            </a:r>
            <a:r>
              <a:rPr lang="cs-CZ" dirty="0" err="1"/>
              <a:t>n.II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853B337-CA1D-444C-A3E3-92FAD8594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182094"/>
            <a:ext cx="6720246" cy="698497"/>
          </a:xfrm>
        </p:spPr>
        <p:txBody>
          <a:bodyPr/>
          <a:lstStyle/>
          <a:p>
            <a:r>
              <a:rPr lang="cs-CZ" sz="1600" dirty="0"/>
              <a:t>- 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diencephalon</a:t>
            </a:r>
            <a:r>
              <a:rPr lang="cs-CZ" sz="1600" dirty="0"/>
              <a:t>, not </a:t>
            </a:r>
            <a:r>
              <a:rPr lang="cs-CZ" sz="1600" dirty="0" err="1"/>
              <a:t>really</a:t>
            </a:r>
            <a:r>
              <a:rPr lang="cs-CZ" sz="1600" dirty="0"/>
              <a:t> a </a:t>
            </a:r>
            <a:r>
              <a:rPr lang="cs-CZ" sz="1600" dirty="0" err="1"/>
              <a:t>cranial</a:t>
            </a:r>
            <a:r>
              <a:rPr lang="cs-CZ" sz="1600" dirty="0"/>
              <a:t> nerve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conventional</a:t>
            </a:r>
            <a:r>
              <a:rPr lang="cs-CZ" sz="1600" dirty="0"/>
              <a:t> </a:t>
            </a:r>
            <a:r>
              <a:rPr lang="cs-CZ" sz="1600" dirty="0" err="1"/>
              <a:t>sense</a:t>
            </a:r>
            <a:r>
              <a:rPr lang="cs-CZ" sz="1600" dirty="0"/>
              <a:t> </a:t>
            </a:r>
          </a:p>
          <a:p>
            <a:r>
              <a:rPr lang="cs-CZ" sz="1600" dirty="0"/>
              <a:t>- </a:t>
            </a:r>
            <a:r>
              <a:rPr lang="cs-CZ" sz="1600" b="1" dirty="0" err="1"/>
              <a:t>doesn´t</a:t>
            </a:r>
            <a:r>
              <a:rPr lang="cs-CZ" sz="1600" b="1" dirty="0"/>
              <a:t> </a:t>
            </a:r>
            <a:r>
              <a:rPr lang="cs-CZ" sz="1600" b="1" dirty="0" err="1"/>
              <a:t>regenerate</a:t>
            </a:r>
            <a:r>
              <a:rPr lang="cs-CZ" sz="1600" b="1" dirty="0"/>
              <a:t> </a:t>
            </a:r>
            <a:r>
              <a:rPr lang="cs-CZ" sz="1600" dirty="0" err="1"/>
              <a:t>after</a:t>
            </a:r>
            <a:r>
              <a:rPr lang="cs-CZ" sz="1600" dirty="0"/>
              <a:t> </a:t>
            </a:r>
            <a:r>
              <a:rPr lang="cs-CZ" sz="1600" dirty="0" err="1"/>
              <a:t>injury</a:t>
            </a:r>
            <a:endParaRPr lang="cs-CZ" sz="1600" dirty="0"/>
          </a:p>
          <a:p>
            <a:r>
              <a:rPr lang="cs-CZ" sz="1600" dirty="0"/>
              <a:t>- </a:t>
            </a: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central</a:t>
            </a:r>
            <a:r>
              <a:rPr lang="cs-CZ" sz="1600" dirty="0"/>
              <a:t> </a:t>
            </a:r>
            <a:r>
              <a:rPr lang="cs-CZ" sz="1600" dirty="0" err="1"/>
              <a:t>processes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ganglionic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(3th neuron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optic</a:t>
            </a:r>
            <a:r>
              <a:rPr lang="cs-CZ" sz="1600" dirty="0"/>
              <a:t> </a:t>
            </a:r>
            <a:r>
              <a:rPr lang="cs-CZ" sz="1600" dirty="0" err="1"/>
              <a:t>pathway</a:t>
            </a:r>
            <a:r>
              <a:rPr lang="cs-CZ" sz="1600" dirty="0"/>
              <a:t>) 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contains</a:t>
            </a:r>
            <a:r>
              <a:rPr lang="cs-CZ" sz="1600" dirty="0"/>
              <a:t> </a:t>
            </a:r>
            <a:r>
              <a:rPr lang="cs-CZ" sz="1600" dirty="0" err="1"/>
              <a:t>approximately</a:t>
            </a:r>
            <a:r>
              <a:rPr lang="cs-CZ" sz="1600" dirty="0"/>
              <a:t> 1,2 </a:t>
            </a:r>
            <a:r>
              <a:rPr lang="cs-CZ" sz="1600" dirty="0" err="1"/>
              <a:t>milions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afferent</a:t>
            </a:r>
            <a:r>
              <a:rPr lang="cs-CZ" sz="1600" dirty="0"/>
              <a:t> </a:t>
            </a:r>
            <a:r>
              <a:rPr lang="cs-CZ" sz="1600" dirty="0" err="1"/>
              <a:t>fibers</a:t>
            </a:r>
            <a:r>
              <a:rPr lang="cs-CZ" sz="1600" dirty="0"/>
              <a:t> </a:t>
            </a:r>
          </a:p>
          <a:p>
            <a:r>
              <a:rPr lang="cs-CZ" sz="1600" dirty="0"/>
              <a:t>- 80% </a:t>
            </a:r>
            <a:r>
              <a:rPr lang="cs-CZ" sz="1600" dirty="0" err="1"/>
              <a:t>fibers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lateral</a:t>
            </a:r>
            <a:r>
              <a:rPr lang="cs-CZ" sz="1600" b="1" dirty="0"/>
              <a:t> </a:t>
            </a:r>
            <a:r>
              <a:rPr lang="cs-CZ" sz="1600" b="1" dirty="0" err="1"/>
              <a:t>geniculate</a:t>
            </a:r>
            <a:r>
              <a:rPr lang="cs-CZ" sz="1600" b="1" dirty="0"/>
              <a:t> </a:t>
            </a:r>
            <a:r>
              <a:rPr lang="cs-CZ" sz="1600" b="1" dirty="0" err="1"/>
              <a:t>nucleus</a:t>
            </a:r>
            <a:r>
              <a:rPr lang="cs-CZ" sz="1600" dirty="0"/>
              <a:t>, </a:t>
            </a:r>
            <a:r>
              <a:rPr lang="cs-CZ" sz="1600" dirty="0" err="1"/>
              <a:t>remain</a:t>
            </a:r>
            <a:r>
              <a:rPr lang="cs-CZ" sz="1600" dirty="0"/>
              <a:t> </a:t>
            </a:r>
            <a:r>
              <a:rPr lang="cs-CZ" sz="1600" dirty="0" err="1"/>
              <a:t>fibers</a:t>
            </a:r>
            <a:r>
              <a:rPr lang="cs-CZ" sz="1600" dirty="0"/>
              <a:t> </a:t>
            </a:r>
            <a:r>
              <a:rPr lang="cs-CZ" sz="1600" dirty="0" err="1"/>
              <a:t>leads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mesencephalon</a:t>
            </a:r>
            <a:r>
              <a:rPr lang="cs-CZ" sz="1600" dirty="0"/>
              <a:t> and </a:t>
            </a:r>
            <a:r>
              <a:rPr lang="cs-CZ" sz="1600" b="1" dirty="0" err="1"/>
              <a:t>hypothalamus</a:t>
            </a:r>
            <a:endParaRPr lang="cs-CZ" sz="1600" b="1" dirty="0"/>
          </a:p>
          <a:p>
            <a:r>
              <a:rPr lang="cs-CZ" sz="1600" dirty="0"/>
              <a:t>- 4th </a:t>
            </a:r>
            <a:r>
              <a:rPr lang="cs-CZ" sz="1600" dirty="0" err="1"/>
              <a:t>neurons</a:t>
            </a:r>
            <a:r>
              <a:rPr lang="cs-CZ" sz="1600" dirty="0"/>
              <a:t> are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 </a:t>
            </a:r>
            <a:r>
              <a:rPr lang="cs-CZ" sz="1600" dirty="0" err="1"/>
              <a:t>lateral</a:t>
            </a:r>
            <a:r>
              <a:rPr lang="cs-CZ" sz="1600" dirty="0"/>
              <a:t> </a:t>
            </a:r>
            <a:r>
              <a:rPr lang="cs-CZ" sz="1600" dirty="0" err="1"/>
              <a:t>geniculate</a:t>
            </a:r>
            <a:r>
              <a:rPr lang="cs-CZ" sz="1600" dirty="0"/>
              <a:t> </a:t>
            </a:r>
            <a:r>
              <a:rPr lang="cs-CZ" sz="1600" dirty="0" err="1"/>
              <a:t>nucleus</a:t>
            </a:r>
            <a:r>
              <a:rPr lang="cs-CZ" sz="1600" dirty="0"/>
              <a:t>,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axons</a:t>
            </a:r>
            <a:r>
              <a:rPr lang="cs-CZ" sz="1600" dirty="0"/>
              <a:t> </a:t>
            </a:r>
            <a:r>
              <a:rPr lang="cs-CZ" sz="1600" dirty="0" err="1"/>
              <a:t>constitutes</a:t>
            </a:r>
            <a:r>
              <a:rPr lang="cs-CZ" sz="1600" dirty="0"/>
              <a:t> 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optic</a:t>
            </a:r>
            <a:r>
              <a:rPr lang="cs-CZ" sz="1600" b="1" dirty="0"/>
              <a:t> </a:t>
            </a:r>
            <a:r>
              <a:rPr lang="cs-CZ" sz="1600" b="1" dirty="0" err="1"/>
              <a:t>radiation</a:t>
            </a:r>
            <a:r>
              <a:rPr lang="cs-CZ" sz="1600" b="1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occipital</a:t>
            </a:r>
            <a:r>
              <a:rPr lang="cs-CZ" sz="1600" b="1" dirty="0"/>
              <a:t> </a:t>
            </a:r>
            <a:r>
              <a:rPr lang="cs-CZ" sz="1600" b="1" dirty="0" err="1"/>
              <a:t>cortex</a:t>
            </a:r>
            <a:endParaRPr lang="cs-CZ" sz="1600" b="1" dirty="0"/>
          </a:p>
          <a:p>
            <a:r>
              <a:rPr lang="cs-CZ" sz="1600" dirty="0"/>
              <a:t>- </a:t>
            </a:r>
            <a:r>
              <a:rPr lang="cs-CZ" sz="1600" dirty="0" err="1"/>
              <a:t>neurons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occipital</a:t>
            </a:r>
            <a:r>
              <a:rPr lang="cs-CZ" sz="1600" b="1" dirty="0"/>
              <a:t> </a:t>
            </a:r>
            <a:r>
              <a:rPr lang="cs-CZ" sz="1600" b="1" dirty="0" err="1"/>
              <a:t>cortex</a:t>
            </a:r>
            <a:r>
              <a:rPr lang="cs-CZ" sz="1600" b="1" dirty="0"/>
              <a:t> </a:t>
            </a:r>
            <a:r>
              <a:rPr lang="cs-CZ" sz="1600" dirty="0" err="1"/>
              <a:t>create</a:t>
            </a:r>
            <a:r>
              <a:rPr lang="cs-CZ" sz="1600" dirty="0"/>
              <a:t> a so-</a:t>
            </a:r>
            <a:r>
              <a:rPr lang="cs-CZ" sz="1600" dirty="0" err="1"/>
              <a:t>called</a:t>
            </a:r>
            <a:r>
              <a:rPr lang="cs-CZ" sz="1600" dirty="0"/>
              <a:t> </a:t>
            </a:r>
            <a:r>
              <a:rPr lang="cs-CZ" sz="1600" dirty="0" err="1"/>
              <a:t>cortical</a:t>
            </a:r>
            <a:r>
              <a:rPr lang="cs-CZ" sz="1600" dirty="0"/>
              <a:t> image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external</a:t>
            </a:r>
            <a:r>
              <a:rPr lang="cs-CZ" sz="1600" dirty="0"/>
              <a:t> </a:t>
            </a:r>
            <a:r>
              <a:rPr lang="cs-CZ" sz="1600" dirty="0" err="1"/>
              <a:t>world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11B528-5B44-AD48-AD45-FA7E348CF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72" y="1688937"/>
            <a:ext cx="3567721" cy="37326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6E867A8-A37D-5E48-984D-69FDEBBCDDE6}"/>
              </a:ext>
            </a:extLst>
          </p:cNvPr>
          <p:cNvSpPr txBox="1"/>
          <p:nvPr/>
        </p:nvSpPr>
        <p:spPr>
          <a:xfrm>
            <a:off x="7747185" y="5661431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loss</a:t>
            </a: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of</a:t>
            </a: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left</a:t>
            </a: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visual</a:t>
            </a: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field</a:t>
            </a:r>
            <a:endParaRPr lang="cs-CZ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473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E4AE41-4DC1-D448-9706-146B14EBF3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81F07C-434A-4647-ADF4-D93D9FEE9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2C4B38-1A26-1E43-B741-5E74BF33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71" y="1433510"/>
            <a:ext cx="11361600" cy="1171580"/>
          </a:xfrm>
        </p:spPr>
        <p:txBody>
          <a:bodyPr/>
          <a:lstStyle/>
          <a:p>
            <a:r>
              <a:rPr lang="cs-CZ" dirty="0" err="1"/>
              <a:t>Branches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optic</a:t>
            </a:r>
            <a:r>
              <a:rPr lang="cs-CZ" dirty="0"/>
              <a:t> </a:t>
            </a:r>
            <a:r>
              <a:rPr lang="cs-CZ" dirty="0" err="1"/>
              <a:t>tract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C1070A1-D7C5-BF4B-B4E7-89464E717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730503"/>
            <a:ext cx="5579200" cy="698497"/>
          </a:xfrm>
        </p:spPr>
        <p:txBody>
          <a:bodyPr/>
          <a:lstStyle/>
          <a:p>
            <a:r>
              <a:rPr lang="cs-CZ" sz="2000" dirty="0"/>
              <a:t>- </a:t>
            </a:r>
            <a:r>
              <a:rPr lang="cs-CZ" sz="2000" dirty="0" err="1"/>
              <a:t>composed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approximately</a:t>
            </a:r>
            <a:r>
              <a:rPr lang="cs-CZ" sz="2000" dirty="0"/>
              <a:t> 10-20% </a:t>
            </a:r>
            <a:r>
              <a:rPr lang="cs-CZ" sz="2000" dirty="0" err="1"/>
              <a:t>fibers</a:t>
            </a:r>
            <a:endParaRPr lang="cs-CZ" sz="2000" dirty="0"/>
          </a:p>
          <a:p>
            <a:r>
              <a:rPr lang="cs-CZ" sz="2000" dirty="0"/>
              <a:t>- </a:t>
            </a:r>
            <a:r>
              <a:rPr lang="cs-CZ" sz="2000" dirty="0" err="1"/>
              <a:t>branch</a:t>
            </a:r>
            <a:r>
              <a:rPr lang="cs-CZ" sz="2000" dirty="0"/>
              <a:t> to </a:t>
            </a:r>
            <a:r>
              <a:rPr lang="cs-CZ" sz="2000" b="1" dirty="0"/>
              <a:t>area </a:t>
            </a:r>
            <a:r>
              <a:rPr lang="cs-CZ" sz="2000" b="1" dirty="0" err="1"/>
              <a:t>pretectalis</a:t>
            </a:r>
            <a:r>
              <a:rPr lang="cs-CZ" sz="2000" b="1" dirty="0"/>
              <a:t> </a:t>
            </a:r>
            <a:r>
              <a:rPr lang="cs-CZ" sz="2000" dirty="0"/>
              <a:t>- </a:t>
            </a:r>
            <a:r>
              <a:rPr lang="cs-CZ" sz="2000" dirty="0" err="1"/>
              <a:t>pupillary</a:t>
            </a:r>
            <a:r>
              <a:rPr lang="cs-CZ" sz="2000" dirty="0"/>
              <a:t> reflex</a:t>
            </a:r>
          </a:p>
          <a:p>
            <a:r>
              <a:rPr lang="cs-CZ" sz="2000" dirty="0"/>
              <a:t>-</a:t>
            </a:r>
            <a:r>
              <a:rPr lang="cs-CZ" sz="2000" dirty="0" err="1"/>
              <a:t>branch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b="1" dirty="0" err="1"/>
              <a:t>hypothalamus</a:t>
            </a:r>
            <a:r>
              <a:rPr lang="cs-CZ" sz="2000" dirty="0"/>
              <a:t> - </a:t>
            </a:r>
            <a:r>
              <a:rPr lang="cs-CZ" sz="2000" dirty="0" err="1"/>
              <a:t>control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vegetative</a:t>
            </a:r>
            <a:r>
              <a:rPr lang="cs-CZ" sz="2000" dirty="0"/>
              <a:t> </a:t>
            </a:r>
            <a:r>
              <a:rPr lang="cs-CZ" sz="2000" dirty="0" err="1"/>
              <a:t>functions</a:t>
            </a:r>
            <a:r>
              <a:rPr lang="cs-CZ" sz="2000" dirty="0"/>
              <a:t> and </a:t>
            </a:r>
            <a:r>
              <a:rPr lang="cs-CZ" sz="2000" dirty="0" err="1"/>
              <a:t>control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circadian</a:t>
            </a:r>
            <a:r>
              <a:rPr lang="cs-CZ" sz="2000" dirty="0"/>
              <a:t> </a:t>
            </a:r>
            <a:r>
              <a:rPr lang="cs-CZ" sz="2000" dirty="0" err="1"/>
              <a:t>rhythms</a:t>
            </a:r>
            <a:r>
              <a:rPr lang="cs-CZ" sz="2000" dirty="0"/>
              <a:t> (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sleep-wake</a:t>
            </a:r>
            <a:r>
              <a:rPr lang="cs-CZ" sz="2000" dirty="0"/>
              <a:t> </a:t>
            </a:r>
            <a:r>
              <a:rPr lang="cs-CZ" sz="2000" dirty="0" err="1"/>
              <a:t>cycle</a:t>
            </a:r>
            <a:r>
              <a:rPr lang="cs-CZ" sz="2000" dirty="0"/>
              <a:t>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EA5505-BA59-4148-BCC7-CC9CA29B6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91" y="2605090"/>
            <a:ext cx="5189510" cy="26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2B848-F292-BC4F-A101-D285E187E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FFC6B2-8187-1447-8E90-3AFE77E41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4D47DF-7523-5345-98DD-29CBF549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271" y="1187448"/>
            <a:ext cx="11361600" cy="1171580"/>
          </a:xfrm>
        </p:spPr>
        <p:txBody>
          <a:bodyPr/>
          <a:lstStyle/>
          <a:p>
            <a:r>
              <a:rPr lang="cs-CZ" sz="3600" b="1" dirty="0"/>
              <a:t>SYMPTOMS OF OPTIC NERVE LESIONS </a:t>
            </a:r>
            <a:br>
              <a:rPr lang="cs-CZ" sz="44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06616A5-B5A3-F44B-882C-973213BDD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228987"/>
            <a:ext cx="6695815" cy="698497"/>
          </a:xfrm>
        </p:spPr>
        <p:txBody>
          <a:bodyPr/>
          <a:lstStyle/>
          <a:p>
            <a:r>
              <a:rPr lang="cs-CZ" sz="2000" b="1" dirty="0" err="1"/>
              <a:t>amaurosis</a:t>
            </a:r>
            <a:r>
              <a:rPr lang="cs-CZ" sz="2000" dirty="0"/>
              <a:t> – vision </a:t>
            </a:r>
            <a:r>
              <a:rPr lang="cs-CZ" sz="2000" dirty="0" err="1"/>
              <a:t>loss</a:t>
            </a:r>
            <a:endParaRPr lang="cs-CZ" sz="2000" dirty="0"/>
          </a:p>
          <a:p>
            <a:r>
              <a:rPr lang="cs-CZ" sz="2000" b="1" dirty="0" err="1"/>
              <a:t>hemianopsia</a:t>
            </a:r>
            <a:r>
              <a:rPr lang="cs-CZ" sz="2000" dirty="0"/>
              <a:t> – </a:t>
            </a:r>
            <a:r>
              <a:rPr lang="cs-CZ" sz="2000" dirty="0" err="1"/>
              <a:t>loss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vision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blindness</a:t>
            </a:r>
            <a:r>
              <a:rPr lang="cs-CZ" sz="2000" dirty="0"/>
              <a:t> (</a:t>
            </a:r>
            <a:r>
              <a:rPr lang="cs-CZ" sz="2000" dirty="0" err="1"/>
              <a:t>anopsia</a:t>
            </a:r>
            <a:r>
              <a:rPr lang="cs-CZ" sz="2000" dirty="0"/>
              <a:t>) in </a:t>
            </a:r>
            <a:r>
              <a:rPr lang="cs-CZ" sz="2000" dirty="0" err="1"/>
              <a:t>half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vision, </a:t>
            </a:r>
            <a:r>
              <a:rPr lang="cs-CZ" sz="2000" dirty="0" err="1"/>
              <a:t>usually</a:t>
            </a:r>
            <a:r>
              <a:rPr lang="cs-CZ" sz="2000" dirty="0"/>
              <a:t> on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side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vertical</a:t>
            </a:r>
            <a:r>
              <a:rPr lang="cs-CZ" sz="2000" dirty="0"/>
              <a:t> </a:t>
            </a:r>
            <a:r>
              <a:rPr lang="cs-CZ" sz="2000" dirty="0" err="1"/>
              <a:t>midline</a:t>
            </a:r>
            <a:r>
              <a:rPr lang="cs-CZ" sz="2000" dirty="0"/>
              <a:t> (</a:t>
            </a:r>
            <a:r>
              <a:rPr lang="cs-CZ" sz="2000" dirty="0" err="1"/>
              <a:t>cannoot</a:t>
            </a:r>
            <a:r>
              <a:rPr lang="cs-CZ" sz="2000" dirty="0"/>
              <a:t> </a:t>
            </a:r>
            <a:r>
              <a:rPr lang="cs-CZ" sz="2000" dirty="0" err="1"/>
              <a:t>see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right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left</a:t>
            </a:r>
            <a:r>
              <a:rPr lang="cs-CZ" sz="2000" dirty="0"/>
              <a:t> </a:t>
            </a:r>
            <a:r>
              <a:rPr lang="cs-CZ" sz="2000" dirty="0" err="1"/>
              <a:t>side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vision)</a:t>
            </a:r>
          </a:p>
          <a:p>
            <a:r>
              <a:rPr lang="cs-CZ" sz="2000" b="1" dirty="0" err="1"/>
              <a:t>quadrantopsia</a:t>
            </a:r>
            <a:r>
              <a:rPr lang="cs-CZ" sz="2000" dirty="0"/>
              <a:t> - </a:t>
            </a:r>
            <a:r>
              <a:rPr lang="cs-CZ" sz="2000" dirty="0" err="1"/>
              <a:t>loss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vision in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quarter</a:t>
            </a:r>
            <a:r>
              <a:rPr lang="cs-CZ" sz="2000" dirty="0"/>
              <a:t> (</a:t>
            </a:r>
            <a:r>
              <a:rPr lang="cs-CZ" sz="2000" dirty="0" err="1"/>
              <a:t>one-fourth</a:t>
            </a:r>
            <a:r>
              <a:rPr lang="cs-CZ" sz="2000" dirty="0"/>
              <a:t>)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vision</a:t>
            </a:r>
          </a:p>
          <a:p>
            <a:r>
              <a:rPr lang="cs-CZ" sz="2000" b="1" dirty="0" err="1"/>
              <a:t>scotoma</a:t>
            </a:r>
            <a:r>
              <a:rPr lang="cs-CZ" sz="2000" dirty="0"/>
              <a:t> - blind spot in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vision (</a:t>
            </a:r>
            <a:r>
              <a:rPr lang="cs-CZ" sz="2000" dirty="0" err="1"/>
              <a:t>temporary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permanent)</a:t>
            </a:r>
          </a:p>
          <a:p>
            <a:r>
              <a:rPr lang="cs-CZ" sz="2000" b="1" dirty="0" err="1"/>
              <a:t>phosphene</a:t>
            </a:r>
            <a:r>
              <a:rPr lang="cs-CZ" sz="2000" dirty="0"/>
              <a:t> - </a:t>
            </a:r>
            <a:r>
              <a:rPr lang="cs-CZ" sz="2000" dirty="0" err="1"/>
              <a:t>images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light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color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you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see</a:t>
            </a:r>
            <a:r>
              <a:rPr lang="cs-CZ" sz="2000" dirty="0"/>
              <a:t> </a:t>
            </a:r>
            <a:r>
              <a:rPr lang="cs-CZ" sz="2000" dirty="0" err="1"/>
              <a:t>while</a:t>
            </a:r>
            <a:r>
              <a:rPr lang="cs-CZ" sz="2000" dirty="0"/>
              <a:t>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eye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closed</a:t>
            </a:r>
            <a:endParaRPr lang="cs-CZ" sz="20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AECB24-774E-A14A-A23E-A67F92163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07" y="2578235"/>
            <a:ext cx="4223890" cy="29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A5A471-C216-C24D-A26C-7FC72DA3D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B883EC-EE30-824F-839E-34EAD0BBDA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F5AAE6-CC96-8D46-A9B2-F6A116F5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E53E7FE-7E80-7548-BC75-4C4A5EB39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lampa, oranžová&#10;&#10;Popis byl vytvořen automaticky">
            <a:extLst>
              <a:ext uri="{FF2B5EF4-FFF2-40B4-BE49-F238E27FC236}">
                <a16:creationId xmlns:a16="http://schemas.microsoft.com/office/drawing/2014/main" id="{095C57FC-D960-8F4C-B4BF-095AFDAC1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31" y="1208168"/>
            <a:ext cx="3946657" cy="3938842"/>
          </a:xfrm>
          <a:prstGeom prst="rect">
            <a:avLst/>
          </a:prstGeom>
        </p:spPr>
      </p:pic>
      <p:pic>
        <p:nvPicPr>
          <p:cNvPr id="7" name="Obrázek 6" descr="Obsah obrázku zavřít&#10;&#10;Popis byl vytvořen automaticky">
            <a:extLst>
              <a:ext uri="{FF2B5EF4-FFF2-40B4-BE49-F238E27FC236}">
                <a16:creationId xmlns:a16="http://schemas.microsoft.com/office/drawing/2014/main" id="{DE29A576-E3B5-364C-9859-D131A3FE4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8168"/>
            <a:ext cx="4468731" cy="39388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4685F2D-6F78-B042-9C36-93471082AA39}"/>
              </a:ext>
            </a:extLst>
          </p:cNvPr>
          <p:cNvSpPr txBox="1"/>
          <p:nvPr/>
        </p:nvSpPr>
        <p:spPr>
          <a:xfrm>
            <a:off x="1306626" y="5268785"/>
            <a:ext cx="9809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solidFill>
                  <a:schemeClr val="bg1"/>
                </a:solidFill>
              </a:rPr>
              <a:t>edema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the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eye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papilla</a:t>
            </a:r>
            <a:r>
              <a:rPr lang="cs-CZ" sz="1600" dirty="0">
                <a:solidFill>
                  <a:schemeClr val="bg1"/>
                </a:solidFill>
              </a:rPr>
              <a:t> - </a:t>
            </a:r>
            <a:r>
              <a:rPr lang="cs-CZ" sz="1600" dirty="0" err="1">
                <a:solidFill>
                  <a:schemeClr val="bg1"/>
                </a:solidFill>
              </a:rPr>
              <a:t>occurs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when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intracranial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pressure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rises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which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leads</a:t>
            </a:r>
            <a:r>
              <a:rPr lang="cs-CZ" sz="1600" dirty="0">
                <a:solidFill>
                  <a:schemeClr val="bg1"/>
                </a:solidFill>
              </a:rPr>
              <a:t> to </a:t>
            </a:r>
            <a:r>
              <a:rPr lang="cs-CZ" sz="1600" dirty="0" err="1">
                <a:solidFill>
                  <a:schemeClr val="bg1"/>
                </a:solidFill>
              </a:rPr>
              <a:t>compression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nerve </a:t>
            </a:r>
            <a:r>
              <a:rPr lang="cs-CZ" sz="1600" dirty="0" err="1">
                <a:solidFill>
                  <a:schemeClr val="bg1"/>
                </a:solidFill>
              </a:rPr>
              <a:t>fibers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due</a:t>
            </a:r>
            <a:r>
              <a:rPr lang="cs-CZ" sz="1600" dirty="0">
                <a:solidFill>
                  <a:schemeClr val="bg1"/>
                </a:solidFill>
              </a:rPr>
              <a:t> to </a:t>
            </a:r>
            <a:r>
              <a:rPr lang="cs-CZ" sz="1600" dirty="0" err="1">
                <a:solidFill>
                  <a:schemeClr val="bg1"/>
                </a:solidFill>
              </a:rPr>
              <a:t>increased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intracranial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pressure</a:t>
            </a:r>
            <a:r>
              <a:rPr lang="cs-CZ" sz="1600" dirty="0">
                <a:solidFill>
                  <a:schemeClr val="bg1"/>
                </a:solidFill>
              </a:rPr>
              <a:t> in </a:t>
            </a:r>
            <a:r>
              <a:rPr lang="cs-CZ" sz="1600" dirty="0" err="1">
                <a:solidFill>
                  <a:schemeClr val="bg1"/>
                </a:solidFill>
              </a:rPr>
              <a:t>the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subarachnoid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space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around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the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optic</a:t>
            </a:r>
            <a:r>
              <a:rPr lang="cs-CZ" sz="1600" dirty="0">
                <a:solidFill>
                  <a:schemeClr val="bg1"/>
                </a:solidFill>
              </a:rPr>
              <a:t> nerve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C2A452A-94DF-0E41-BC39-B43C098F1C95}"/>
              </a:ext>
            </a:extLst>
          </p:cNvPr>
          <p:cNvSpPr txBox="1"/>
          <p:nvPr/>
        </p:nvSpPr>
        <p:spPr>
          <a:xfrm>
            <a:off x="1896931" y="431116"/>
            <a:ext cx="840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>
                <a:solidFill>
                  <a:schemeClr val="bg1"/>
                </a:solidFill>
                <a:latin typeface="+mn-lt"/>
              </a:rPr>
              <a:t>suspicion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increased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intracranial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pressure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-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f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undoscopic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 </a:t>
            </a:r>
            <a:r>
              <a:rPr lang="cs-CZ" sz="1800" i="0" u="none" strike="noStrike" dirty="0" err="1">
                <a:solidFill>
                  <a:schemeClr val="bg1"/>
                </a:solidFill>
                <a:effectLst/>
                <a:latin typeface="+mn-lt"/>
              </a:rPr>
              <a:t>examination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 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is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a 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visualization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of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the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retina 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using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an</a:t>
            </a:r>
            <a:r>
              <a:rPr lang="cs-CZ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8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ophthalmoscop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675369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5813</TotalTime>
  <Words>4191</Words>
  <Application>Microsoft Macintosh PowerPoint</Application>
  <PresentationFormat>Širokoúhlá obrazovka</PresentationFormat>
  <Paragraphs>483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arial</vt:lpstr>
      <vt:lpstr>Open Sans</vt:lpstr>
      <vt:lpstr>Tahoma</vt:lpstr>
      <vt:lpstr>Wingdings</vt:lpstr>
      <vt:lpstr>Prezentace_MU_CZ</vt:lpstr>
      <vt:lpstr>Cranial nerves </vt:lpstr>
      <vt:lpstr>Cranial nerves </vt:lpstr>
      <vt:lpstr>Olfactory nerve (n. I)</vt:lpstr>
      <vt:lpstr>Olfactory pathway</vt:lpstr>
      <vt:lpstr>SYMPTOMS OF OLFACTORY NERVE  LESIONS </vt:lpstr>
      <vt:lpstr>Optic nerve (n.II)</vt:lpstr>
      <vt:lpstr>Branches of the optic tract</vt:lpstr>
      <vt:lpstr>SYMPTOMS OF OPTIC NERVE LESIONS  </vt:lpstr>
      <vt:lpstr>Prezentace aplikace PowerPoint</vt:lpstr>
      <vt:lpstr>Oculomotor nerve (n.III)</vt:lpstr>
      <vt:lpstr>Prezentace aplikace PowerPoint</vt:lpstr>
      <vt:lpstr>Prezentace aplikace PowerPoint</vt:lpstr>
      <vt:lpstr>Prezentace aplikace PowerPoint</vt:lpstr>
      <vt:lpstr>SYMPTOMS OF OCULOMOTOR NERVE LESION </vt:lpstr>
      <vt:lpstr>Trochlear nerve (n.IV)</vt:lpstr>
      <vt:lpstr>SYMPTOMS OF TROCHLEAR NERVE LESION </vt:lpstr>
      <vt:lpstr>Trigeminal nerve (n.V) </vt:lpstr>
      <vt:lpstr>Trigeminal nerve </vt:lpstr>
      <vt:lpstr>Ophthalmic nerve </vt:lpstr>
      <vt:lpstr>Ophthalmic nerve</vt:lpstr>
      <vt:lpstr>The corneal reflex</vt:lpstr>
      <vt:lpstr>Herpes Zoster Ophthalmicus</vt:lpstr>
      <vt:lpstr>Maxillary nerve </vt:lpstr>
      <vt:lpstr>Maxillary nerve </vt:lpstr>
      <vt:lpstr>Mandibular nerve </vt:lpstr>
      <vt:lpstr>Mandibular nerve </vt:lpstr>
      <vt:lpstr>Chorda tympani </vt:lpstr>
      <vt:lpstr>Jaw jerk (masseter) reflex </vt:lpstr>
      <vt:lpstr>Trigeminal neuralgia </vt:lpstr>
      <vt:lpstr>Trigeminal neuralgia </vt:lpstr>
      <vt:lpstr>Trigeminal neuralgia </vt:lpstr>
      <vt:lpstr>Abducens nerve (n.VI)</vt:lpstr>
      <vt:lpstr>Abducens nerve (n.VI)</vt:lpstr>
      <vt:lpstr>SYMPTOMS OF ABDUCENS NERVE LESION </vt:lpstr>
      <vt:lpstr>Facial nerve (n.VII)</vt:lpstr>
      <vt:lpstr>Facial nerve (n.VII)</vt:lpstr>
      <vt:lpstr>Prezentace aplikace PowerPoint</vt:lpstr>
      <vt:lpstr>Symptoms of facial nerve lesion </vt:lpstr>
      <vt:lpstr>Vestibulocochlear nerve (n.VIII)</vt:lpstr>
      <vt:lpstr>Symptoms from damage to the vestibular system </vt:lpstr>
      <vt:lpstr>Symptoms from damage to the auditory system</vt:lpstr>
      <vt:lpstr>Vestibular schwannoma </vt:lpstr>
      <vt:lpstr>Vestibular schwannoma </vt:lpstr>
      <vt:lpstr>Glossopharyngeal nerve (n.IX) </vt:lpstr>
      <vt:lpstr>Glossopharyngeal nerve</vt:lpstr>
      <vt:lpstr>Vagus nerve (n.X)</vt:lpstr>
      <vt:lpstr>Drug-resistant epilepsy </vt:lpstr>
      <vt:lpstr>Accessory nerv (n.XI)</vt:lpstr>
      <vt:lpstr>Hypoglossal nerve (n.XII)</vt:lpstr>
      <vt:lpstr>Symptom of hypoglossal nerve lesion </vt:lpstr>
      <vt:lpstr>Prezentace aplikace PowerPoint</vt:lpstr>
      <vt:lpstr>Thank you for your attentioon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Peter Solár</dc:creator>
  <cp:lastModifiedBy>Peter Solár</cp:lastModifiedBy>
  <cp:revision>18</cp:revision>
  <cp:lastPrinted>1601-01-01T00:00:00Z</cp:lastPrinted>
  <dcterms:created xsi:type="dcterms:W3CDTF">2024-02-27T20:07:56Z</dcterms:created>
  <dcterms:modified xsi:type="dcterms:W3CDTF">2024-04-21T16:17:37Z</dcterms:modified>
</cp:coreProperties>
</file>