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3"/>
  </p:notesMasterIdLst>
  <p:handoutMasterIdLst>
    <p:handoutMasterId r:id="rId34"/>
  </p:handoutMasterIdLst>
  <p:sldIdLst>
    <p:sldId id="378" r:id="rId2"/>
    <p:sldId id="365" r:id="rId3"/>
    <p:sldId id="374" r:id="rId4"/>
    <p:sldId id="376" r:id="rId5"/>
    <p:sldId id="326" r:id="rId6"/>
    <p:sldId id="327" r:id="rId7"/>
    <p:sldId id="319" r:id="rId8"/>
    <p:sldId id="336" r:id="rId9"/>
    <p:sldId id="317" r:id="rId10"/>
    <p:sldId id="320" r:id="rId11"/>
    <p:sldId id="368" r:id="rId12"/>
    <p:sldId id="369" r:id="rId13"/>
    <p:sldId id="355" r:id="rId14"/>
    <p:sldId id="342" r:id="rId15"/>
    <p:sldId id="359" r:id="rId16"/>
    <p:sldId id="372" r:id="rId17"/>
    <p:sldId id="323" r:id="rId18"/>
    <p:sldId id="351" r:id="rId19"/>
    <p:sldId id="352" r:id="rId20"/>
    <p:sldId id="345" r:id="rId21"/>
    <p:sldId id="329" r:id="rId22"/>
    <p:sldId id="324" r:id="rId23"/>
    <p:sldId id="348" r:id="rId24"/>
    <p:sldId id="349" r:id="rId25"/>
    <p:sldId id="346" r:id="rId26"/>
    <p:sldId id="347" r:id="rId27"/>
    <p:sldId id="371" r:id="rId28"/>
    <p:sldId id="364" r:id="rId29"/>
    <p:sldId id="354" r:id="rId30"/>
    <p:sldId id="297" r:id="rId31"/>
    <p:sldId id="377" r:id="rId3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7">
          <p15:clr>
            <a:srgbClr val="A4A3A4"/>
          </p15:clr>
        </p15:guide>
        <p15:guide id="2" orient="horz" pos="1620">
          <p15:clr>
            <a:srgbClr val="A4A3A4"/>
          </p15:clr>
        </p15:guide>
        <p15:guide id="3" orient="horz" pos="1524">
          <p15:clr>
            <a:srgbClr val="A4A3A4"/>
          </p15:clr>
        </p15:guide>
        <p15:guide id="4" pos="2880">
          <p15:clr>
            <a:srgbClr val="A4A3A4"/>
          </p15:clr>
        </p15:guide>
        <p15:guide id="5" pos="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SHA KABAKOV" initials="" lastIdx="4" clrIdx="0"/>
  <p:cmAuthor id="7" name="James Tulsky" initials="JT [3]" lastIdx="1" clrIdx="7">
    <p:extLst/>
  </p:cmAuthor>
  <p:cmAuthor id="1" name="lisa@vitaltalk.org" initials="l" lastIdx="7" clrIdx="1">
    <p:extLst/>
  </p:cmAuthor>
  <p:cmAuthor id="2" name="lisa@vitaltalk.org" initials="l [2]" lastIdx="1" clrIdx="2">
    <p:extLst/>
  </p:cmAuthor>
  <p:cmAuthor id="3" name="Bob Arnold" initials="bma" lastIdx="1" clrIdx="3">
    <p:extLst/>
  </p:cmAuthor>
  <p:cmAuthor id="4" name="Bob Arnold" initials="bma [2]" lastIdx="1" clrIdx="4">
    <p:extLst/>
  </p:cmAuthor>
  <p:cmAuthor id="5" name="James Tulsky" initials="JT" lastIdx="1" clrIdx="5">
    <p:extLst/>
  </p:cmAuthor>
  <p:cmAuthor id="6" name="James Tulsky" initials="JT [2]"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3C"/>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642" autoAdjust="0"/>
    <p:restoredTop sz="58104" autoAdjust="0"/>
  </p:normalViewPr>
  <p:slideViewPr>
    <p:cSldViewPr showGuides="1">
      <p:cViewPr varScale="1">
        <p:scale>
          <a:sx n="55" d="100"/>
          <a:sy n="55" d="100"/>
        </p:scale>
        <p:origin x="184" y="624"/>
      </p:cViewPr>
      <p:guideLst>
        <p:guide orient="horz" pos="1057"/>
        <p:guide orient="horz" pos="1620"/>
        <p:guide orient="horz" pos="1524"/>
        <p:guide pos="2880"/>
        <p:guide pos="864"/>
      </p:guideLst>
    </p:cSldViewPr>
  </p:slideViewPr>
  <p:outlineViewPr>
    <p:cViewPr>
      <p:scale>
        <a:sx n="33" d="100"/>
        <a:sy n="33" d="100"/>
      </p:scale>
      <p:origin x="0" y="-4812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2A762EA-8D56-F144-AD97-E821495E951D}" type="datetimeFigureOut">
              <a:rPr lang="en-US" smtClean="0"/>
              <a:t>7/12/18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FB06B5-6B11-CE41-991B-76F474FA4F47}" type="slidenum">
              <a:rPr lang="en-US" smtClean="0"/>
              <a:t>‹#›</a:t>
            </a:fld>
            <a:endParaRPr lang="en-US"/>
          </a:p>
        </p:txBody>
      </p:sp>
    </p:spTree>
    <p:extLst>
      <p:ext uri="{BB962C8B-B14F-4D97-AF65-F5344CB8AC3E}">
        <p14:creationId xmlns:p14="http://schemas.microsoft.com/office/powerpoint/2010/main" val="1288788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5587AD-5EAA-8B4B-87BB-6DBE873085D7}" type="datetimeFigureOut">
              <a:rPr lang="en-US" smtClean="0"/>
              <a:t>7/12/18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6DE5B4-C3ED-9B47-845A-69031E4DEB5F}" type="slidenum">
              <a:rPr lang="en-US" smtClean="0"/>
              <a:t>‹#›</a:t>
            </a:fld>
            <a:endParaRPr lang="en-US"/>
          </a:p>
        </p:txBody>
      </p:sp>
    </p:spTree>
    <p:extLst>
      <p:ext uri="{BB962C8B-B14F-4D97-AF65-F5344CB8AC3E}">
        <p14:creationId xmlns:p14="http://schemas.microsoft.com/office/powerpoint/2010/main" val="2836853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a:t>
            </a:fld>
            <a:endParaRPr lang="en-US"/>
          </a:p>
        </p:txBody>
      </p:sp>
    </p:spTree>
    <p:extLst>
      <p:ext uri="{BB962C8B-B14F-4D97-AF65-F5344CB8AC3E}">
        <p14:creationId xmlns:p14="http://schemas.microsoft.com/office/powerpoint/2010/main" val="191712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FACILITATOR NOTES:</a:t>
            </a:r>
          </a:p>
          <a:p>
            <a:pPr defTabSz="465887">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It is also helpful to find out how much (or what kind) of information a patient wants.</a:t>
            </a:r>
            <a:endParaRPr lang="en-US" dirty="0"/>
          </a:p>
          <a:p>
            <a:endParaRPr lang="en-US" dirty="0"/>
          </a:p>
          <a:p>
            <a:r>
              <a:rPr lang="en-US" dirty="0"/>
              <a:t>Asking</a:t>
            </a:r>
            <a:r>
              <a:rPr lang="en-US" baseline="0" dirty="0"/>
              <a:t> for permission before moving forward always make a patient feel like they have more control over the conversation and is very helpful.</a:t>
            </a:r>
          </a:p>
          <a:p>
            <a:endParaRPr lang="en-US"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10</a:t>
            </a:fld>
            <a:endParaRPr lang="en-US"/>
          </a:p>
        </p:txBody>
      </p:sp>
    </p:spTree>
    <p:extLst>
      <p:ext uri="{BB962C8B-B14F-4D97-AF65-F5344CB8AC3E}">
        <p14:creationId xmlns:p14="http://schemas.microsoft.com/office/powerpoint/2010/main" val="93148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1" dirty="0"/>
              <a:t>FACILITATOR NOTES:</a:t>
            </a:r>
          </a:p>
          <a:p>
            <a:pPr defTabSz="465861">
              <a:defRPr/>
            </a:pPr>
            <a:endParaRPr lang="en-US" dirty="0"/>
          </a:p>
          <a:p>
            <a:pPr defTabSz="465861">
              <a:defRPr/>
            </a:pPr>
            <a:r>
              <a:rPr lang="en-US" dirty="0"/>
              <a:t>Walk through these bullets.  A few key points to share:</a:t>
            </a:r>
          </a:p>
          <a:p>
            <a:pPr defTabSz="465861">
              <a:defRPr/>
            </a:pPr>
            <a:endParaRPr lang="en-US" dirty="0"/>
          </a:p>
          <a:p>
            <a:pPr marL="174698" indent="-174698" defTabSz="465861">
              <a:buFont typeface="Arial"/>
              <a:buChar char="•"/>
              <a:defRPr/>
            </a:pPr>
            <a:r>
              <a:rPr lang="en-US" dirty="0"/>
              <a:t>When</a:t>
            </a:r>
            <a:r>
              <a:rPr lang="en-US" baseline="0" dirty="0"/>
              <a:t> sharing serious news, d</a:t>
            </a:r>
            <a:r>
              <a:rPr lang="en-US" dirty="0"/>
              <a:t>o not give a long lecture or huge amounts of detail. Information should be provided in short, digestible chunks.</a:t>
            </a:r>
          </a:p>
          <a:p>
            <a:pPr defTabSz="465861">
              <a:defRPr/>
            </a:pPr>
            <a:endParaRPr lang="en-US" dirty="0"/>
          </a:p>
          <a:p>
            <a:pPr marL="174698" indent="-174698" defTabSz="465861">
              <a:buFont typeface="Arial"/>
              <a:buChar char="•"/>
              <a:defRPr/>
            </a:pPr>
            <a:r>
              <a:rPr lang="en-US" dirty="0"/>
              <a:t>A rule of thumb is not to give more than two or three pieces of information at a time. </a:t>
            </a:r>
          </a:p>
          <a:p>
            <a:pPr marL="174698" indent="-174698" defTabSz="465861">
              <a:buFont typeface="Arial"/>
              <a:buChar char="•"/>
              <a:defRPr/>
            </a:pPr>
            <a:endParaRPr lang="en-US" dirty="0"/>
          </a:p>
          <a:p>
            <a:pPr marL="174698" indent="-174698" defTabSz="465861">
              <a:buFont typeface="Arial"/>
              <a:buChar char="•"/>
              <a:defRPr/>
            </a:pPr>
            <a:r>
              <a:rPr lang="en-US" dirty="0"/>
              <a:t>Use sixth grade English in communicating. Avoid medical jargon.</a:t>
            </a:r>
          </a:p>
          <a:p>
            <a:pPr marL="174698" indent="-174698" defTabSz="465861">
              <a:buFont typeface="Arial"/>
              <a:buChar char="•"/>
              <a:defRPr/>
            </a:pPr>
            <a:endParaRPr lang="en-US" dirty="0"/>
          </a:p>
          <a:p>
            <a:pPr marL="174698" indent="-174698" defTabSz="465861">
              <a:buFont typeface="Arial"/>
              <a:buChar char="•"/>
              <a:defRPr/>
            </a:pPr>
            <a:r>
              <a:rPr lang="en-US" dirty="0"/>
              <a:t>If delivering bad news, it</a:t>
            </a:r>
            <a:r>
              <a:rPr lang="en-US" baseline="0" dirty="0"/>
              <a:t> </a:t>
            </a:r>
            <a:r>
              <a:rPr lang="en-US" dirty="0"/>
              <a:t>can be quite useful to just pause after the news for as long as the patient needs.  If they are silent for over a minute or two, you may want to say something like:</a:t>
            </a:r>
          </a:p>
          <a:p>
            <a:pPr lvl="1" defTabSz="465861">
              <a:defRPr/>
            </a:pPr>
            <a:r>
              <a:rPr lang="en-US" dirty="0"/>
              <a:t>“I think I just dropped some pretty big news on you – would you like to share what you’re thinking?”</a:t>
            </a:r>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1663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b="1" dirty="0"/>
              <a:t>FACILITATOR NOTES:</a:t>
            </a:r>
          </a:p>
          <a:p>
            <a:endParaRPr lang="en-US" dirty="0"/>
          </a:p>
          <a:p>
            <a:r>
              <a:rPr lang="en-US" b="0" dirty="0"/>
              <a:t>T</a:t>
            </a:r>
            <a:r>
              <a:rPr lang="en-US" dirty="0"/>
              <a:t>his</a:t>
            </a:r>
            <a:r>
              <a:rPr lang="en-US" baseline="0" dirty="0"/>
              <a:t> is the most important point of </a:t>
            </a:r>
            <a:r>
              <a:rPr lang="en-US" baseline="0" dirty="0" smtClean="0"/>
              <a:t>GUIDE. </a:t>
            </a:r>
            <a:endParaRPr lang="en-US" baseline="0" dirty="0"/>
          </a:p>
          <a:p>
            <a:endParaRPr lang="en-US" baseline="0" dirty="0"/>
          </a:p>
          <a:p>
            <a:r>
              <a:rPr lang="en-US" baseline="0" dirty="0"/>
              <a:t>If the learners walk away with nothing else, </a:t>
            </a:r>
            <a:r>
              <a:rPr lang="en-US" b="1" baseline="0" dirty="0"/>
              <a:t>we want them to understand that emotional reactions are normal and common, and MUST be attended to by the clinician communicating the serious news. </a:t>
            </a:r>
            <a:r>
              <a:rPr lang="en-US" baseline="0" dirty="0"/>
              <a:t> </a:t>
            </a:r>
          </a:p>
          <a:p>
            <a:endParaRPr lang="en-US" baseline="0" dirty="0"/>
          </a:p>
          <a:p>
            <a:r>
              <a:rPr lang="en-US" baseline="0" dirty="0"/>
              <a:t>Key point:  It’s much better to </a:t>
            </a:r>
            <a:r>
              <a:rPr lang="en-US" i="1" baseline="0" dirty="0"/>
              <a:t>only</a:t>
            </a:r>
            <a:r>
              <a:rPr lang="en-US" baseline="0" dirty="0"/>
              <a:t> attend to the emotion, than to miss it and cover lots of other “facts.”</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6197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FACILITATOR NOTES:</a:t>
            </a:r>
          </a:p>
          <a:p>
            <a:endParaRPr lang="en-US" dirty="0"/>
          </a:p>
          <a:p>
            <a:r>
              <a:rPr lang="en-US" dirty="0"/>
              <a:t>There are two ways to respond to patients’</a:t>
            </a:r>
            <a:r>
              <a:rPr lang="en-US" baseline="0" dirty="0"/>
              <a:t> emotional reactions: Naming and Acknowledging.</a:t>
            </a:r>
          </a:p>
          <a:p>
            <a:endParaRPr lang="en-US" baseline="0" dirty="0"/>
          </a:p>
          <a:p>
            <a:r>
              <a:rPr lang="en-US" baseline="0" dirty="0"/>
              <a:t>Naming is when you state what emotion you think the patient may be experiencing.</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13</a:t>
            </a:fld>
            <a:endParaRPr lang="en-US" dirty="0"/>
          </a:p>
        </p:txBody>
      </p:sp>
    </p:spTree>
    <p:extLst>
      <p:ext uri="{BB962C8B-B14F-4D97-AF65-F5344CB8AC3E}">
        <p14:creationId xmlns:p14="http://schemas.microsoft.com/office/powerpoint/2010/main" val="9581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b="1" dirty="0"/>
              <a:t/>
            </a:r>
            <a:br>
              <a:rPr lang="en-US" b="1" dirty="0"/>
            </a:br>
            <a:r>
              <a:rPr lang="en-US" dirty="0"/>
              <a:t>Set up the video</a:t>
            </a:r>
            <a:r>
              <a:rPr lang="en-US" baseline="0" dirty="0"/>
              <a:t> carefully:</a:t>
            </a:r>
          </a:p>
          <a:p>
            <a:pPr marL="171450" indent="-171450">
              <a:buFont typeface="Arial"/>
              <a:buChar char="•"/>
            </a:pPr>
            <a:r>
              <a:rPr lang="en-US" dirty="0"/>
              <a:t>“Here is an example of a doctor responding to an angry patient</a:t>
            </a:r>
            <a:r>
              <a:rPr lang="en-US" baseline="0" dirty="0"/>
              <a:t>.”</a:t>
            </a:r>
          </a:p>
          <a:p>
            <a:pPr marL="171450" indent="-171450">
              <a:buFont typeface="Arial"/>
              <a:buChar char="•"/>
            </a:pPr>
            <a:r>
              <a:rPr lang="en-US" baseline="0" dirty="0"/>
              <a:t>“Pay close attention to the words used, and we’ll discuss what you saw at the end.”</a:t>
            </a:r>
          </a:p>
          <a:p>
            <a:r>
              <a:rPr lang="en-US" baseline="0" dirty="0"/>
              <a:t/>
            </a:r>
            <a:br>
              <a:rPr lang="en-US" baseline="0" dirty="0"/>
            </a:br>
            <a:endParaRPr lang="en-US" baseline="0" dirty="0"/>
          </a:p>
          <a:p>
            <a:r>
              <a:rPr lang="en-US" dirty="0"/>
              <a:t>After the video, turn to</a:t>
            </a:r>
            <a:r>
              <a:rPr lang="en-US" baseline="0" dirty="0"/>
              <a:t> the audience and ask:</a:t>
            </a:r>
          </a:p>
          <a:p>
            <a:r>
              <a:rPr lang="en-US" baseline="0" dirty="0"/>
              <a:t/>
            </a:r>
            <a:br>
              <a:rPr lang="en-US" baseline="0" dirty="0"/>
            </a:br>
            <a:endParaRPr lang="en-US" baseline="0" dirty="0"/>
          </a:p>
          <a:p>
            <a:pPr marL="174708" indent="-174708">
              <a:buFont typeface="Arial"/>
              <a:buChar char="•"/>
            </a:pPr>
            <a:r>
              <a:rPr lang="en-US" b="1" dirty="0"/>
              <a:t>What specifically did the doctor do that you liked?</a:t>
            </a:r>
          </a:p>
          <a:p>
            <a:pPr marL="0" indent="0">
              <a:buFont typeface="Arial"/>
              <a:buNone/>
            </a:pPr>
            <a:r>
              <a:rPr lang="en-US" dirty="0"/>
              <a:t/>
            </a:r>
            <a:br>
              <a:rPr lang="en-US" dirty="0"/>
            </a:br>
            <a:endParaRPr lang="en-US" dirty="0"/>
          </a:p>
          <a:p>
            <a:pPr marL="0" indent="0">
              <a:buFont typeface="Arial"/>
              <a:buNone/>
            </a:pPr>
            <a:r>
              <a:rPr lang="en-US" dirty="0"/>
              <a:t>Or…</a:t>
            </a:r>
          </a:p>
          <a:p>
            <a:pPr marL="0" indent="0">
              <a:buFont typeface="Arial"/>
              <a:buNone/>
            </a:pPr>
            <a:r>
              <a:rPr lang="en-US" b="1" dirty="0"/>
              <a:t/>
            </a:r>
            <a:br>
              <a:rPr lang="en-US" b="1" dirty="0"/>
            </a:br>
            <a:endParaRPr lang="en-US" b="1" dirty="0"/>
          </a:p>
          <a:p>
            <a:pPr marL="174708" indent="-174708">
              <a:buFont typeface="Arial"/>
              <a:buChar char="•"/>
            </a:pPr>
            <a:r>
              <a:rPr lang="en-US" b="1" dirty="0"/>
              <a:t>What</a:t>
            </a:r>
            <a:r>
              <a:rPr lang="en-US" b="1" baseline="0" dirty="0"/>
              <a:t> did the doctor say?</a:t>
            </a:r>
            <a:r>
              <a:rPr lang="en-US" dirty="0"/>
              <a:t/>
            </a:r>
            <a:br>
              <a:rPr lang="en-US" dirty="0"/>
            </a:br>
            <a:endParaRPr lang="en-US" dirty="0"/>
          </a:p>
          <a:p>
            <a:r>
              <a:rPr lang="en-US" dirty="0"/>
              <a:t>Make</a:t>
            </a:r>
            <a:r>
              <a:rPr lang="en-US" baseline="0" dirty="0"/>
              <a:t> sure that they catch all the things that happen here:</a:t>
            </a:r>
          </a:p>
          <a:p>
            <a:pPr marL="171450" indent="-171450">
              <a:buFont typeface="Arial" charset="0"/>
              <a:buChar char="•"/>
            </a:pPr>
            <a:r>
              <a:rPr lang="en-US" baseline="0" dirty="0"/>
              <a:t>Ask for specific words that were used</a:t>
            </a:r>
          </a:p>
          <a:p>
            <a:pPr marL="174708" indent="-174708">
              <a:buFont typeface="Arial"/>
              <a:buChar char="•"/>
            </a:pPr>
            <a:r>
              <a:rPr lang="en-US" baseline="0" dirty="0"/>
              <a:t>Doctor names the emotion, including patient’s lack of trust</a:t>
            </a:r>
          </a:p>
          <a:p>
            <a:pPr marL="174708" indent="-174708">
              <a:buFont typeface="Arial"/>
              <a:buChar char="•"/>
            </a:pPr>
            <a:r>
              <a:rPr lang="en-US" baseline="0" dirty="0"/>
              <a:t>Doctor does not get defensive, but rolls with the pushback</a:t>
            </a:r>
          </a:p>
          <a:p>
            <a:pPr marL="0" indent="0">
              <a:buFont typeface="Arial"/>
              <a:buNone/>
            </a:pPr>
            <a:r>
              <a:rPr lang="en-US" baseline="0" dirty="0"/>
              <a:t/>
            </a:r>
            <a:br>
              <a:rPr lang="en-US" baseline="0" dirty="0"/>
            </a:br>
            <a:endParaRPr lang="en-US" baseline="0" dirty="0"/>
          </a:p>
          <a:p>
            <a:pPr marL="0" indent="0">
              <a:buFont typeface="Arial"/>
              <a:buNone/>
            </a:pPr>
            <a:r>
              <a:rPr lang="en-US" baseline="0" dirty="0"/>
              <a:t>You may also want to ask:  “What was the effect of what the doctor said on the patient?”</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14</a:t>
            </a:fld>
            <a:endParaRPr lang="en-US" dirty="0"/>
          </a:p>
        </p:txBody>
      </p:sp>
    </p:spTree>
    <p:extLst>
      <p:ext uri="{BB962C8B-B14F-4D97-AF65-F5344CB8AC3E}">
        <p14:creationId xmlns:p14="http://schemas.microsoft.com/office/powerpoint/2010/main" val="318520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b="1" dirty="0"/>
              <a:t/>
            </a:r>
            <a:br>
              <a:rPr lang="en-US" b="1" dirty="0"/>
            </a:br>
            <a:r>
              <a:rPr lang="en-US" baseline="0" dirty="0"/>
              <a:t>Acknowledging is anything you say that makes it clear you recognize the patient is having an emotional reaction.</a:t>
            </a:r>
          </a:p>
        </p:txBody>
      </p:sp>
      <p:sp>
        <p:nvSpPr>
          <p:cNvPr id="4" name="Slide Number Placeholder 3"/>
          <p:cNvSpPr>
            <a:spLocks noGrp="1"/>
          </p:cNvSpPr>
          <p:nvPr>
            <p:ph type="sldNum" sz="quarter" idx="10"/>
          </p:nvPr>
        </p:nvSpPr>
        <p:spPr/>
        <p:txBody>
          <a:bodyPr/>
          <a:lstStyle/>
          <a:p>
            <a:fld id="{4B6DE5B4-C3ED-9B47-845A-69031E4DEB5F}" type="slidenum">
              <a:rPr lang="en-US" smtClean="0"/>
              <a:t>15</a:t>
            </a:fld>
            <a:endParaRPr lang="en-US" dirty="0"/>
          </a:p>
        </p:txBody>
      </p:sp>
    </p:spTree>
    <p:extLst>
      <p:ext uri="{BB962C8B-B14F-4D97-AF65-F5344CB8AC3E}">
        <p14:creationId xmlns:p14="http://schemas.microsoft.com/office/powerpoint/2010/main" val="95816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FACILITATOR NOTES:</a:t>
            </a:r>
            <a:br>
              <a:rPr lang="en-US" b="1" baseline="0" dirty="0"/>
            </a:br>
            <a:endParaRPr lang="en-US" b="1" baseline="0" dirty="0"/>
          </a:p>
          <a:p>
            <a:r>
              <a:rPr lang="en-US" dirty="0"/>
              <a:t>Set up the video briefly (</a:t>
            </a:r>
            <a:r>
              <a:rPr lang="en-US" dirty="0" err="1"/>
              <a:t>e.g</a:t>
            </a:r>
            <a:r>
              <a:rPr lang="en-US" dirty="0"/>
              <a:t>, “In this video, the doctor is talking to a mother of a teenager</a:t>
            </a:r>
            <a:r>
              <a:rPr lang="en-US" baseline="0" dirty="0"/>
              <a:t> who’s been in a critical bicycle accident.  </a:t>
            </a:r>
            <a:r>
              <a:rPr lang="en-US" dirty="0"/>
              <a:t>It presents an example of a doctor acknowledging</a:t>
            </a:r>
            <a:r>
              <a:rPr lang="en-US" baseline="0" dirty="0"/>
              <a:t> the mother’s emotion. Pay close attention to the words said, and we’ll discuss what you saw at the end”).</a:t>
            </a:r>
          </a:p>
          <a:p>
            <a:endParaRPr lang="en-US" baseline="0" dirty="0"/>
          </a:p>
          <a:p>
            <a:r>
              <a:rPr lang="en-US" dirty="0"/>
              <a:t>After the video, turn to</a:t>
            </a:r>
            <a:r>
              <a:rPr lang="en-US" baseline="0" dirty="0"/>
              <a:t> the audience and ask:</a:t>
            </a:r>
          </a:p>
          <a:p>
            <a:endParaRPr lang="en-US" baseline="0" dirty="0"/>
          </a:p>
          <a:p>
            <a:pPr marL="174708" indent="-174708">
              <a:buFont typeface="Arial"/>
              <a:buChar char="•"/>
            </a:pPr>
            <a:r>
              <a:rPr lang="en-US" b="1" dirty="0"/>
              <a:t>What specifically did the doctor do that you liked?</a:t>
            </a:r>
            <a:r>
              <a:rPr lang="en-US" dirty="0"/>
              <a:t/>
            </a:r>
            <a:br>
              <a:rPr lang="en-US" dirty="0"/>
            </a:br>
            <a:endParaRPr lang="en-US" dirty="0"/>
          </a:p>
          <a:p>
            <a:pPr marL="0" indent="0">
              <a:buFont typeface="Arial"/>
              <a:buNone/>
            </a:pPr>
            <a:r>
              <a:rPr lang="en-US" dirty="0"/>
              <a:t>or</a:t>
            </a:r>
            <a:br>
              <a:rPr lang="en-US" dirty="0"/>
            </a:br>
            <a:endParaRPr lang="en-US" dirty="0"/>
          </a:p>
          <a:p>
            <a:pPr marL="174708" indent="-174708">
              <a:buFont typeface="Arial"/>
              <a:buChar char="•"/>
            </a:pPr>
            <a:r>
              <a:rPr lang="en-US" b="1" dirty="0"/>
              <a:t>What</a:t>
            </a:r>
            <a:r>
              <a:rPr lang="en-US" b="1" baseline="0" dirty="0"/>
              <a:t> words did the doctor say?</a:t>
            </a:r>
            <a:r>
              <a:rPr lang="en-US" dirty="0"/>
              <a:t/>
            </a:r>
            <a:br>
              <a:rPr lang="en-US" dirty="0"/>
            </a:br>
            <a:endParaRPr lang="en-US" dirty="0"/>
          </a:p>
          <a:p>
            <a:r>
              <a:rPr lang="en-US" dirty="0"/>
              <a:t>Make</a:t>
            </a:r>
            <a:r>
              <a:rPr lang="en-US" baseline="0" dirty="0"/>
              <a:t> sure that they catch all the things that happen here:</a:t>
            </a:r>
          </a:p>
          <a:p>
            <a:pPr marL="174708" indent="-174708">
              <a:buFont typeface="Arial"/>
              <a:buChar char="•"/>
            </a:pPr>
            <a:r>
              <a:rPr lang="en-US" baseline="0" dirty="0"/>
              <a:t>Doctor says “I can’t even imagine…”</a:t>
            </a:r>
          </a:p>
          <a:p>
            <a:pPr marL="174708" indent="-174708">
              <a:buFont typeface="Arial"/>
              <a:buChar char="•"/>
            </a:pPr>
            <a:r>
              <a:rPr lang="en-US" baseline="0" dirty="0"/>
              <a:t>Doctor does not engage in the miracle talk.  Just empathizes with mother’s pain.</a:t>
            </a:r>
          </a:p>
          <a:p>
            <a:endParaRPr lang="en-US" baseline="0" dirty="0"/>
          </a:p>
          <a:p>
            <a:r>
              <a:rPr lang="en-US" dirty="0"/>
              <a:t>Video attribute: </a:t>
            </a:r>
          </a:p>
          <a:p>
            <a:r>
              <a:rPr lang="en-US" dirty="0"/>
              <a:t>Emanuel LL, von </a:t>
            </a:r>
            <a:r>
              <a:rPr lang="en-US" dirty="0" err="1"/>
              <a:t>Gunten</a:t>
            </a:r>
            <a:r>
              <a:rPr lang="en-US" dirty="0"/>
              <a:t> CF, Ferris FD, Hauser, J. eds. The Education in Palliative and End-of-life Care (EPEC) Curriculum: © The EPEC Program, 1999-2011.</a:t>
            </a:r>
          </a:p>
          <a:p>
            <a:r>
              <a:rPr lang="en-US" b="1" baseline="0" dirty="0"/>
              <a:t/>
            </a:r>
            <a:br>
              <a:rPr lang="en-US" b="1" baseline="0" dirty="0"/>
            </a:br>
            <a:endParaRPr lang="en-US" b="1"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16</a:t>
            </a:fld>
            <a:endParaRPr lang="en-US" dirty="0"/>
          </a:p>
        </p:txBody>
      </p:sp>
    </p:spTree>
    <p:extLst>
      <p:ext uri="{BB962C8B-B14F-4D97-AF65-F5344CB8AC3E}">
        <p14:creationId xmlns:p14="http://schemas.microsoft.com/office/powerpoint/2010/main" val="199064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Note the language used in the last bullet point.  Instead of asking patient to repeat back what you said (which can sound patronizing), the language on the slide can be more effective.  It puts the onus on the clinician if the patient doesn’t understand.</a:t>
            </a:r>
          </a:p>
        </p:txBody>
      </p:sp>
      <p:sp>
        <p:nvSpPr>
          <p:cNvPr id="4" name="Slide Number Placeholder 3"/>
          <p:cNvSpPr>
            <a:spLocks noGrp="1"/>
          </p:cNvSpPr>
          <p:nvPr>
            <p:ph type="sldNum" sz="quarter" idx="10"/>
          </p:nvPr>
        </p:nvSpPr>
        <p:spPr/>
        <p:txBody>
          <a:bodyPr/>
          <a:lstStyle/>
          <a:p>
            <a:fld id="{4B6DE5B4-C3ED-9B47-845A-69031E4DEB5F}" type="slidenum">
              <a:rPr lang="en-US" smtClean="0"/>
              <a:t>17</a:t>
            </a:fld>
            <a:endParaRPr lang="en-US" dirty="0"/>
          </a:p>
        </p:txBody>
      </p:sp>
    </p:spTree>
    <p:extLst>
      <p:ext uri="{BB962C8B-B14F-4D97-AF65-F5344CB8AC3E}">
        <p14:creationId xmlns:p14="http://schemas.microsoft.com/office/powerpoint/2010/main" val="336259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r>
              <a:rPr lang="en-US" b="1" baseline="0" dirty="0"/>
              <a:t/>
            </a:r>
            <a:br>
              <a:rPr lang="en-US" b="1" baseline="0" dirty="0"/>
            </a:br>
            <a:r>
              <a:rPr lang="en-US" dirty="0"/>
              <a:t>Set up the video briefly (e.g., “Here is an example of a doctor telling</a:t>
            </a:r>
            <a:r>
              <a:rPr lang="en-US" baseline="0" dirty="0"/>
              <a:t> a prostate cancer patient that his PSA has increased.  You’ll see him start out the conversation by </a:t>
            </a:r>
            <a:r>
              <a:rPr lang="en-US" dirty="0"/>
              <a:t>assessing understanding</a:t>
            </a:r>
            <a:r>
              <a:rPr lang="en-US" baseline="0" dirty="0"/>
              <a:t> before giving the news, and then checking in later.  The middle part of the conversation is left out of the clip.  Pay close attention and we’ll discuss what you saw after we’ve watched.”)</a:t>
            </a:r>
          </a:p>
          <a:p>
            <a:r>
              <a:rPr lang="en-US" baseline="0" dirty="0"/>
              <a:t/>
            </a:r>
            <a:br>
              <a:rPr lang="en-US" baseline="0" dirty="0"/>
            </a:br>
            <a:endParaRPr lang="en-US" baseline="0" dirty="0"/>
          </a:p>
          <a:p>
            <a:r>
              <a:rPr lang="en-US" dirty="0"/>
              <a:t>After the video, turn to</a:t>
            </a:r>
            <a:r>
              <a:rPr lang="en-US" baseline="0" dirty="0"/>
              <a:t> the audience and ask:</a:t>
            </a:r>
          </a:p>
          <a:p>
            <a:r>
              <a:rPr lang="en-US" baseline="0" dirty="0"/>
              <a:t/>
            </a:r>
            <a:br>
              <a:rPr lang="en-US" baseline="0" dirty="0"/>
            </a:br>
            <a:endParaRPr lang="en-US" baseline="0" dirty="0"/>
          </a:p>
          <a:p>
            <a:pPr marL="174708" indent="-174708">
              <a:buFont typeface="Arial"/>
              <a:buChar char="•"/>
            </a:pPr>
            <a:r>
              <a:rPr lang="en-US" b="1" dirty="0"/>
              <a:t>What specifically did the doctor do that you liked?</a:t>
            </a:r>
            <a:r>
              <a:rPr lang="en-US" dirty="0"/>
              <a:t/>
            </a:r>
            <a:br>
              <a:rPr lang="en-US" dirty="0"/>
            </a:br>
            <a:endParaRPr lang="en-US" dirty="0"/>
          </a:p>
          <a:p>
            <a:pPr marL="0" indent="0">
              <a:buFont typeface="Arial"/>
              <a:buNone/>
            </a:pPr>
            <a:r>
              <a:rPr lang="en-US" dirty="0"/>
              <a:t>Or…</a:t>
            </a:r>
            <a:br>
              <a:rPr lang="en-US" dirty="0"/>
            </a:br>
            <a:endParaRPr lang="en-US" dirty="0"/>
          </a:p>
          <a:p>
            <a:pPr marL="174708" indent="-174708">
              <a:buFont typeface="Arial"/>
              <a:buChar char="•"/>
            </a:pPr>
            <a:r>
              <a:rPr lang="en-US" b="1" dirty="0"/>
              <a:t>What words did the doctor use?</a:t>
            </a:r>
            <a:r>
              <a:rPr lang="en-US" dirty="0"/>
              <a:t/>
            </a:r>
            <a:br>
              <a:rPr lang="en-US" dirty="0"/>
            </a:br>
            <a:endParaRPr lang="en-US" dirty="0"/>
          </a:p>
          <a:p>
            <a:r>
              <a:rPr lang="en-US" dirty="0"/>
              <a:t>Make</a:t>
            </a:r>
            <a:r>
              <a:rPr lang="en-US" baseline="0" dirty="0"/>
              <a:t> sure that they catch all the things that happen here:</a:t>
            </a:r>
          </a:p>
          <a:p>
            <a:pPr marL="174708" indent="-174708">
              <a:buFont typeface="Arial"/>
              <a:buChar char="•"/>
            </a:pPr>
            <a:r>
              <a:rPr lang="en-US" baseline="0" dirty="0"/>
              <a:t>Doctor asks understanding</a:t>
            </a:r>
          </a:p>
          <a:p>
            <a:pPr marL="174708" indent="-174708">
              <a:buFont typeface="Arial"/>
              <a:buChar char="•"/>
            </a:pPr>
            <a:r>
              <a:rPr lang="en-US" baseline="0" dirty="0"/>
              <a:t>Doctor gives information and at end of discussion, checks understanding</a:t>
            </a:r>
            <a:endParaRPr lang="en-US" dirty="0"/>
          </a:p>
          <a:p>
            <a:r>
              <a:rPr lang="en-US" b="1" baseline="0" dirty="0"/>
              <a:t/>
            </a:r>
            <a:br>
              <a:rPr lang="en-US" b="1" baseline="0" dirty="0"/>
            </a:br>
            <a:endParaRPr lang="en-US" b="1"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18</a:t>
            </a:fld>
            <a:endParaRPr lang="en-US" dirty="0"/>
          </a:p>
        </p:txBody>
      </p:sp>
    </p:spTree>
    <p:extLst>
      <p:ext uri="{BB962C8B-B14F-4D97-AF65-F5344CB8AC3E}">
        <p14:creationId xmlns:p14="http://schemas.microsoft.com/office/powerpoint/2010/main" val="2962727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endParaRPr lang="en-US" b="1" dirty="0"/>
          </a:p>
          <a:p>
            <a:r>
              <a:rPr lang="en-US" dirty="0"/>
              <a:t>Tell</a:t>
            </a:r>
            <a:r>
              <a:rPr lang="en-US" baseline="0" dirty="0"/>
              <a:t> the group: “Now that you’ve heard and seen what these skills look like, let’s practice them”</a:t>
            </a:r>
          </a:p>
          <a:p>
            <a:endParaRPr lang="en-US" baseline="0" dirty="0"/>
          </a:p>
          <a:p>
            <a:r>
              <a:rPr lang="en-US" baseline="0" dirty="0"/>
              <a:t>Ask the group, “How do athletes or musicians practice?”</a:t>
            </a:r>
          </a:p>
          <a:p>
            <a:endParaRPr lang="en-US" baseline="0" dirty="0"/>
          </a:p>
          <a:p>
            <a:r>
              <a:rPr lang="en-US" baseline="0" dirty="0"/>
              <a:t>Facilitate the responses, and then (if they haven’t gotten there on their own), talk about drills.  Something like,</a:t>
            </a:r>
          </a:p>
          <a:p>
            <a:endParaRPr lang="en-US" baseline="0" dirty="0"/>
          </a:p>
          <a:p>
            <a:r>
              <a:rPr lang="en-US" baseline="0" dirty="0"/>
              <a:t>“Even the world’s best athletes or musicians do drills every day.  Basketball players practice shot after shot and pass after pass.  Professional musicians play 30-60 minutes of scales every day – even though they know them by heart.  Drills build and retain muscle memory, and also allow us to learn new things”</a:t>
            </a:r>
          </a:p>
          <a:p>
            <a:endParaRPr lang="en-US" baseline="0" dirty="0"/>
          </a:p>
          <a:p>
            <a:r>
              <a:rPr lang="en-US" baseline="0" dirty="0"/>
              <a:t>We’re going to practice using the words we’ve been talking about, and we’re going to make it really easy for you by giving you exact words to say.  </a:t>
            </a:r>
          </a:p>
          <a:p>
            <a:endParaRPr lang="en-US" baseline="0" dirty="0"/>
          </a:p>
          <a:p>
            <a:r>
              <a:rPr lang="en-US" baseline="0" dirty="0"/>
              <a:t>It may seem easy, or even silly, but it’s just like a great basketball player practicing layups” (or choose another similar analogy that you’re comfortable with).</a:t>
            </a:r>
          </a:p>
          <a:p>
            <a:endParaRPr lang="en-US"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19</a:t>
            </a:fld>
            <a:endParaRPr lang="en-US" dirty="0"/>
          </a:p>
        </p:txBody>
      </p:sp>
    </p:spTree>
    <p:extLst>
      <p:ext uri="{BB962C8B-B14F-4D97-AF65-F5344CB8AC3E}">
        <p14:creationId xmlns:p14="http://schemas.microsoft.com/office/powerpoint/2010/main" val="351420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a:t>
            </a:fld>
            <a:endParaRPr lang="en-US"/>
          </a:p>
        </p:txBody>
      </p:sp>
    </p:spTree>
    <p:extLst>
      <p:ext uri="{BB962C8B-B14F-4D97-AF65-F5344CB8AC3E}">
        <p14:creationId xmlns:p14="http://schemas.microsoft.com/office/powerpoint/2010/main" val="151943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FACILITATOR NOTES:</a:t>
            </a:r>
          </a:p>
          <a:p>
            <a:endParaRPr lang="en-US" b="1" baseline="0" dirty="0"/>
          </a:p>
          <a:p>
            <a:r>
              <a:rPr lang="en-US" dirty="0"/>
              <a:t>Walk</a:t>
            </a:r>
            <a:r>
              <a:rPr lang="en-US" baseline="0" dirty="0"/>
              <a:t> the group through the drill instructions.  At the end, ask if there are any questions and make sure there is complete clarity in the room about how to do this.</a:t>
            </a:r>
          </a:p>
          <a:p>
            <a:endParaRPr lang="en-US" baseline="0" dirty="0"/>
          </a:p>
          <a:p>
            <a:pPr lvl="1"/>
            <a:r>
              <a:rPr lang="en-US" baseline="0" dirty="0"/>
              <a:t>Ask the group to divide into pairs.</a:t>
            </a:r>
          </a:p>
          <a:p>
            <a:endParaRPr lang="en-US" baseline="0" dirty="0"/>
          </a:p>
          <a:p>
            <a:pPr lvl="1"/>
            <a:r>
              <a:rPr lang="en-US" baseline="0" dirty="0"/>
              <a:t>Read the first two drills out loud – or, better yet – have two learners in the audience read them out loud for you using the slides.    </a:t>
            </a:r>
          </a:p>
          <a:p>
            <a:r>
              <a:rPr lang="en-US" baseline="0" dirty="0"/>
              <a:t>	</a:t>
            </a:r>
          </a:p>
          <a:p>
            <a:pPr lvl="1"/>
            <a:r>
              <a:rPr lang="en-US" baseline="0" dirty="0"/>
              <a:t>Then, have the people that just demonstrated, switch roles and do the two drills again.</a:t>
            </a:r>
          </a:p>
          <a:p>
            <a:endParaRPr lang="en-US" baseline="0" dirty="0"/>
          </a:p>
          <a:p>
            <a:pPr lvl="1"/>
            <a:r>
              <a:rPr lang="en-US" baseline="0" dirty="0"/>
              <a:t>Then, explain that after these two drills, you’ll debrief.</a:t>
            </a:r>
          </a:p>
          <a:p>
            <a:endParaRPr lang="en-US" baseline="0" dirty="0"/>
          </a:p>
          <a:p>
            <a:pPr lvl="1"/>
            <a:r>
              <a:rPr lang="en-US" baseline="0" dirty="0"/>
              <a:t>Hand out the drill sheets and have the pairs practice together using their drill sheets, reminding them to switch roles after they complete one round.</a:t>
            </a:r>
          </a:p>
        </p:txBody>
      </p:sp>
      <p:sp>
        <p:nvSpPr>
          <p:cNvPr id="4" name="Slide Number Placeholder 3"/>
          <p:cNvSpPr>
            <a:spLocks noGrp="1"/>
          </p:cNvSpPr>
          <p:nvPr>
            <p:ph type="sldNum" sz="quarter" idx="10"/>
          </p:nvPr>
        </p:nvSpPr>
        <p:spPr/>
        <p:txBody>
          <a:bodyPr/>
          <a:lstStyle/>
          <a:p>
            <a:fld id="{4B6DE5B4-C3ED-9B47-845A-69031E4DEB5F}" type="slidenum">
              <a:rPr lang="en-US" smtClean="0"/>
              <a:t>20</a:t>
            </a:fld>
            <a:endParaRPr lang="en-US" dirty="0"/>
          </a:p>
        </p:txBody>
      </p:sp>
    </p:spTree>
    <p:extLst>
      <p:ext uri="{BB962C8B-B14F-4D97-AF65-F5344CB8AC3E}">
        <p14:creationId xmlns:p14="http://schemas.microsoft.com/office/powerpoint/2010/main" val="172806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These first two drills are for the </a:t>
            </a:r>
            <a:r>
              <a:rPr lang="en-US" b="0" baseline="0" dirty="0" smtClean="0"/>
              <a:t>Understand </a:t>
            </a:r>
            <a:r>
              <a:rPr lang="en-US" b="0" baseline="0" dirty="0"/>
              <a:t>and </a:t>
            </a:r>
            <a:r>
              <a:rPr lang="en-US" b="0" baseline="0" dirty="0" smtClean="0"/>
              <a:t>Inform </a:t>
            </a:r>
            <a:r>
              <a:rPr lang="en-US" b="0" baseline="0" dirty="0"/>
              <a:t>of </a:t>
            </a:r>
            <a:r>
              <a:rPr lang="en-US" b="0" baseline="0" dirty="0" smtClean="0"/>
              <a:t>GUIDE.</a:t>
            </a:r>
            <a:endParaRPr lang="en-US" b="0" baseline="0" dirty="0"/>
          </a:p>
          <a:p>
            <a:endParaRPr lang="en-US" b="0" baseline="0" dirty="0"/>
          </a:p>
          <a:p>
            <a:r>
              <a:rPr lang="en-US" b="0" baseline="0" dirty="0"/>
              <a:t>Read the drill out loud.  Or, better yet, ask two people in the group to read it out loud for the group.</a:t>
            </a:r>
          </a:p>
        </p:txBody>
      </p:sp>
      <p:sp>
        <p:nvSpPr>
          <p:cNvPr id="4" name="Slide Number Placeholder 3"/>
          <p:cNvSpPr>
            <a:spLocks noGrp="1"/>
          </p:cNvSpPr>
          <p:nvPr>
            <p:ph type="sldNum" sz="quarter" idx="10"/>
          </p:nvPr>
        </p:nvSpPr>
        <p:spPr/>
        <p:txBody>
          <a:bodyPr/>
          <a:lstStyle/>
          <a:p>
            <a:fld id="{4B6DE5B4-C3ED-9B47-845A-69031E4DEB5F}" type="slidenum">
              <a:rPr lang="en-US" smtClean="0"/>
              <a:t>21</a:t>
            </a:fld>
            <a:endParaRPr lang="en-US" dirty="0"/>
          </a:p>
        </p:txBody>
      </p:sp>
    </p:spTree>
    <p:extLst>
      <p:ext uri="{BB962C8B-B14F-4D97-AF65-F5344CB8AC3E}">
        <p14:creationId xmlns:p14="http://schemas.microsoft.com/office/powerpoint/2010/main" val="366487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Either read or have the two learners read out loud this drill as well.</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22</a:t>
            </a:fld>
            <a:endParaRPr lang="en-US" dirty="0"/>
          </a:p>
        </p:txBody>
      </p:sp>
    </p:spTree>
    <p:extLst>
      <p:ext uri="{BB962C8B-B14F-4D97-AF65-F5344CB8AC3E}">
        <p14:creationId xmlns:p14="http://schemas.microsoft.com/office/powerpoint/2010/main" val="1923323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Ask them to switch roles and show again.</a:t>
            </a:r>
          </a:p>
          <a:p>
            <a:endParaRPr lang="en-US" b="0" baseline="0" dirty="0"/>
          </a:p>
          <a:p>
            <a:endParaRPr lang="en-US" b="0" baseline="0" dirty="0"/>
          </a:p>
          <a:p>
            <a:r>
              <a:rPr lang="en-US" b="0" baseline="0" dirty="0"/>
              <a:t>When done demonstrating the drill…..go back to slide 21 (drill instructions) and ask everyone to do the two drills in their groups of two using the drill sheets. </a:t>
            </a:r>
          </a:p>
          <a:p>
            <a:endParaRPr lang="en-US" b="0" baseline="0" dirty="0"/>
          </a:p>
          <a:p>
            <a:r>
              <a:rPr lang="en-US" b="0" baseline="0" dirty="0"/>
              <a:t>Walk around the room and observe how they are doing, and when it looks like everyone has completed both drills, call for the switch.</a:t>
            </a:r>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23</a:t>
            </a:fld>
            <a:endParaRPr lang="en-US"/>
          </a:p>
        </p:txBody>
      </p:sp>
    </p:spTree>
    <p:extLst>
      <p:ext uri="{BB962C8B-B14F-4D97-AF65-F5344CB8AC3E}">
        <p14:creationId xmlns:p14="http://schemas.microsoft.com/office/powerpoint/2010/main" val="1715713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Once the pairs have run through the drills, ask each of the dyads to answer these questions just to each other.  Give them 2-3 minutes to run through this exercise.</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24</a:t>
            </a:fld>
            <a:endParaRPr lang="en-US"/>
          </a:p>
        </p:txBody>
      </p:sp>
    </p:spTree>
    <p:extLst>
      <p:ext uri="{BB962C8B-B14F-4D97-AF65-F5344CB8AC3E}">
        <p14:creationId xmlns:p14="http://schemas.microsoft.com/office/powerpoint/2010/main" val="3904324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Now demonstrate the next two drills by reading them out loud, or having two learners read them out loud. </a:t>
            </a:r>
          </a:p>
          <a:p>
            <a:endParaRPr lang="en-US" b="0" baseline="0" dirty="0"/>
          </a:p>
          <a:p>
            <a:r>
              <a:rPr lang="en-US" b="0" baseline="0" dirty="0"/>
              <a:t>Both drills are for responding to emotion – one by using Naming, the other by Acknowledging.</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25</a:t>
            </a:fld>
            <a:endParaRPr lang="en-US" dirty="0"/>
          </a:p>
        </p:txBody>
      </p:sp>
    </p:spTree>
    <p:extLst>
      <p:ext uri="{BB962C8B-B14F-4D97-AF65-F5344CB8AC3E}">
        <p14:creationId xmlns:p14="http://schemas.microsoft.com/office/powerpoint/2010/main" val="3981264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Demonstrate this drill, or have two audience members demonstrate.</a:t>
            </a:r>
          </a:p>
        </p:txBody>
      </p:sp>
      <p:sp>
        <p:nvSpPr>
          <p:cNvPr id="4" name="Slide Number Placeholder 3"/>
          <p:cNvSpPr>
            <a:spLocks noGrp="1"/>
          </p:cNvSpPr>
          <p:nvPr>
            <p:ph type="sldNum" sz="quarter" idx="10"/>
          </p:nvPr>
        </p:nvSpPr>
        <p:spPr/>
        <p:txBody>
          <a:bodyPr/>
          <a:lstStyle/>
          <a:p>
            <a:fld id="{4B6DE5B4-C3ED-9B47-845A-69031E4DEB5F}" type="slidenum">
              <a:rPr lang="en-US" smtClean="0"/>
              <a:t>26</a:t>
            </a:fld>
            <a:endParaRPr lang="en-US"/>
          </a:p>
        </p:txBody>
      </p:sp>
    </p:spTree>
    <p:extLst>
      <p:ext uri="{BB962C8B-B14F-4D97-AF65-F5344CB8AC3E}">
        <p14:creationId xmlns:p14="http://schemas.microsoft.com/office/powerpoint/2010/main" val="4220641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Ask demonstrators to switch roles, after the demonstration, have the pairs practice together using the drill sheets, reminding them to switch roles.</a:t>
            </a:r>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27</a:t>
            </a:fld>
            <a:endParaRPr lang="en-US"/>
          </a:p>
        </p:txBody>
      </p:sp>
    </p:spTree>
    <p:extLst>
      <p:ext uri="{BB962C8B-B14F-4D97-AF65-F5344CB8AC3E}">
        <p14:creationId xmlns:p14="http://schemas.microsoft.com/office/powerpoint/2010/main" val="1715713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0" baseline="0" dirty="0"/>
          </a:p>
          <a:p>
            <a:r>
              <a:rPr lang="en-US" b="0" baseline="0" dirty="0"/>
              <a:t>Once the pairs have run through the drills, Ask them to talk with their partners and answer the three questions:</a:t>
            </a:r>
          </a:p>
          <a:p>
            <a:pPr marL="690143" lvl="1" indent="-232943">
              <a:buFont typeface="+mj-lt"/>
              <a:buAutoNum type="arabicPeriod"/>
            </a:pPr>
            <a:r>
              <a:rPr lang="en-US" b="0" baseline="0" dirty="0"/>
              <a:t>How did it feel to say the words?</a:t>
            </a:r>
          </a:p>
          <a:p>
            <a:pPr marL="690143" lvl="1" indent="-232943">
              <a:buFont typeface="+mj-lt"/>
              <a:buAutoNum type="arabicPeriod"/>
            </a:pPr>
            <a:r>
              <a:rPr lang="en-US" b="0" baseline="0" dirty="0"/>
              <a:t>One thing the clinician noticed</a:t>
            </a:r>
          </a:p>
          <a:p>
            <a:pPr marL="690143" lvl="1" indent="-232943">
              <a:buFont typeface="+mj-lt"/>
              <a:buAutoNum type="arabicPeriod"/>
            </a:pPr>
            <a:r>
              <a:rPr lang="en-US" b="0" baseline="0" dirty="0"/>
              <a:t>One thing the patient noticed</a:t>
            </a:r>
          </a:p>
          <a:p>
            <a:pPr marL="0" indent="0">
              <a:buFont typeface="+mj-lt"/>
              <a:buNone/>
            </a:pPr>
            <a:endParaRPr lang="en-US" dirty="0"/>
          </a:p>
          <a:p>
            <a:r>
              <a:rPr lang="en-US" b="0" baseline="0" dirty="0"/>
              <a:t>Then lead a group discussion about their reactions to practicing these words.</a:t>
            </a:r>
          </a:p>
          <a:p>
            <a:pPr marL="232943" indent="-232943">
              <a:buFont typeface="+mj-lt"/>
              <a:buAutoNum type="arabicPeriod"/>
            </a:pPr>
            <a:endParaRPr lang="en-US" b="0"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28</a:t>
            </a:fld>
            <a:endParaRPr lang="en-US"/>
          </a:p>
        </p:txBody>
      </p:sp>
    </p:spTree>
    <p:extLst>
      <p:ext uri="{BB962C8B-B14F-4D97-AF65-F5344CB8AC3E}">
        <p14:creationId xmlns:p14="http://schemas.microsoft.com/office/powerpoint/2010/main" val="361463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b="1" dirty="0"/>
              <a:t/>
            </a:r>
            <a:br>
              <a:rPr lang="en-US" b="1" dirty="0"/>
            </a:br>
            <a:r>
              <a:rPr lang="en-US" b="0" dirty="0"/>
              <a:t>This is the debrief</a:t>
            </a:r>
            <a:r>
              <a:rPr lang="en-US" b="0" baseline="0" dirty="0"/>
              <a:t> where deeper learning takes place.  </a:t>
            </a:r>
          </a:p>
          <a:p>
            <a:endParaRPr lang="en-US" b="1" baseline="0" dirty="0"/>
          </a:p>
          <a:p>
            <a:r>
              <a:rPr lang="en-US" b="0" dirty="0"/>
              <a:t>Ask everyone to write about</a:t>
            </a:r>
            <a:r>
              <a:rPr lang="en-US" b="0" baseline="0" dirty="0"/>
              <a:t> each of these questions for 1-2 minutes.</a:t>
            </a:r>
          </a:p>
          <a:p>
            <a:endParaRPr lang="en-US" b="0" baseline="0" dirty="0"/>
          </a:p>
          <a:p>
            <a:r>
              <a:rPr lang="en-US" b="0" dirty="0"/>
              <a:t>Then, </a:t>
            </a:r>
            <a:r>
              <a:rPr lang="en-US" b="0" baseline="0" dirty="0"/>
              <a:t>lead a group discussion asking people to volunteer something they wrote in response to one of these questions.</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D631D8D1-C18F-AA47-9186-AF4D9656BC78}" type="slidenum">
              <a:rPr lang="en-US" smtClean="0"/>
              <a:t>29</a:t>
            </a:fld>
            <a:endParaRPr lang="en-US" dirty="0"/>
          </a:p>
        </p:txBody>
      </p:sp>
    </p:spTree>
    <p:extLst>
      <p:ext uri="{BB962C8B-B14F-4D97-AF65-F5344CB8AC3E}">
        <p14:creationId xmlns:p14="http://schemas.microsoft.com/office/powerpoint/2010/main" val="107534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endParaRPr lang="en-US" b="1" dirty="0"/>
          </a:p>
          <a:p>
            <a:r>
              <a:rPr lang="en-US" dirty="0"/>
              <a:t>“Today’s session is the first in a series of training sessions that </a:t>
            </a:r>
            <a:r>
              <a:rPr lang="en-US" baseline="0" dirty="0"/>
              <a:t>we will do over the next XX weeks (months).” (Modify if you are doing all the training sessions at once.)</a:t>
            </a:r>
          </a:p>
          <a:p>
            <a:r>
              <a:rPr lang="en-US" baseline="0" dirty="0"/>
              <a:t>“We’re going to start by focusing on how to deliver serious news to patients and their families.”</a:t>
            </a:r>
          </a:p>
          <a:p>
            <a:endParaRPr lang="en-US" baseline="0" dirty="0"/>
          </a:p>
          <a:p>
            <a:r>
              <a:rPr lang="en-US" baseline="0" dirty="0"/>
              <a:t>Raise the question to the group (and facilitate a few responses):</a:t>
            </a:r>
          </a:p>
          <a:p>
            <a:pPr marL="174708" indent="-174708">
              <a:buFont typeface="Arial"/>
              <a:buChar char="•"/>
            </a:pPr>
            <a:r>
              <a:rPr lang="en-US" baseline="0" dirty="0"/>
              <a:t>“Why do we call it serious news?”</a:t>
            </a:r>
          </a:p>
          <a:p>
            <a:endParaRPr lang="en-US" baseline="0" dirty="0"/>
          </a:p>
          <a:p>
            <a:r>
              <a:rPr lang="en-US" baseline="0" dirty="0"/>
              <a:t>After the responses, emphasize the following point:</a:t>
            </a:r>
          </a:p>
          <a:p>
            <a:endParaRPr lang="en-US" baseline="0" dirty="0"/>
          </a:p>
          <a:p>
            <a:pPr marL="174708" indent="-174708">
              <a:buFont typeface="Arial"/>
              <a:buChar char="•"/>
            </a:pPr>
            <a:r>
              <a:rPr lang="en-US" baseline="0" dirty="0"/>
              <a:t>To call it “bad news” implies only one outcome and one way of looking at it.  There is lots of different kinds of news that patients receive, and it is not always perceived as universally bad. </a:t>
            </a:r>
          </a:p>
          <a:p>
            <a:pPr marL="174708" indent="-174708">
              <a:buFont typeface="Arial"/>
              <a:buChar char="•"/>
            </a:pPr>
            <a:r>
              <a:rPr lang="en-US" baseline="0" dirty="0"/>
              <a:t>Serious news is a more global term for any news that has important repercussions, one way or the other.</a:t>
            </a:r>
          </a:p>
          <a:p>
            <a:endParaRPr lang="en-US" dirty="0"/>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3</a:t>
            </a:fld>
            <a:endParaRPr lang="en-US" dirty="0"/>
          </a:p>
        </p:txBody>
      </p:sp>
    </p:spTree>
    <p:extLst>
      <p:ext uri="{BB962C8B-B14F-4D97-AF65-F5344CB8AC3E}">
        <p14:creationId xmlns:p14="http://schemas.microsoft.com/office/powerpoint/2010/main" val="86763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b="0" baseline="0" dirty="0"/>
              <a:t>Summarize very quickly and then ask everyone to write down on a piece of paper the one thing they’re going to try out this week, and keep that paper in their wallet/purse/pocket.</a:t>
            </a:r>
          </a:p>
          <a:p>
            <a:endParaRPr lang="en-US" b="0" baseline="0" dirty="0"/>
          </a:p>
          <a:p>
            <a:r>
              <a:rPr lang="en-US" b="0" baseline="0" dirty="0"/>
              <a:t>Then thank the group, express appreciation for their willingness to practice and engage, and close the session.</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30</a:t>
            </a:fld>
            <a:endParaRPr lang="en-US" dirty="0"/>
          </a:p>
        </p:txBody>
      </p:sp>
    </p:spTree>
    <p:extLst>
      <p:ext uri="{BB962C8B-B14F-4D97-AF65-F5344CB8AC3E}">
        <p14:creationId xmlns:p14="http://schemas.microsoft.com/office/powerpoint/2010/main" val="1530761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1D8D1-C18F-AA47-9186-AF4D9656BC78}" type="slidenum">
              <a:rPr lang="en-US" smtClean="0"/>
              <a:t>31</a:t>
            </a:fld>
            <a:endParaRPr lang="en-US"/>
          </a:p>
        </p:txBody>
      </p:sp>
    </p:spTree>
    <p:extLst>
      <p:ext uri="{BB962C8B-B14F-4D97-AF65-F5344CB8AC3E}">
        <p14:creationId xmlns:p14="http://schemas.microsoft.com/office/powerpoint/2010/main" val="59505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endParaRPr lang="en-US" b="1" dirty="0"/>
          </a:p>
          <a:p>
            <a:r>
              <a:rPr lang="en-US" dirty="0"/>
              <a:t>One</a:t>
            </a:r>
            <a:r>
              <a:rPr lang="en-US" baseline="0" dirty="0"/>
              <a:t> of the hard parts about any difficult conversation is not knowing how to get from “here” to “there.”  We will provide you with a step by step “Talking Map” that provides you a guide to get there.  It’s called </a:t>
            </a:r>
            <a:r>
              <a:rPr lang="en-US" baseline="0" dirty="0" smtClean="0"/>
              <a:t>GUIDE, </a:t>
            </a:r>
            <a:r>
              <a:rPr lang="en-US" baseline="0" dirty="0"/>
              <a:t>which is an acronym for the </a:t>
            </a:r>
            <a:r>
              <a:rPr lang="en-US" baseline="0" dirty="0" smtClean="0"/>
              <a:t>five </a:t>
            </a:r>
            <a:r>
              <a:rPr lang="en-US" baseline="0" dirty="0"/>
              <a:t>steps.  </a:t>
            </a:r>
          </a:p>
          <a:p>
            <a:endParaRPr lang="en-US" baseline="0" dirty="0"/>
          </a:p>
          <a:p>
            <a:r>
              <a:rPr lang="en-US" baseline="0" dirty="0"/>
              <a:t>One of the other tough parts is responding to the inevitable emotion that emerges in these conversations.  So, we will also learn two tools that will help you respond.</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4</a:t>
            </a:fld>
            <a:endParaRPr lang="en-US" dirty="0"/>
          </a:p>
        </p:txBody>
      </p:sp>
    </p:spTree>
    <p:extLst>
      <p:ext uri="{BB962C8B-B14F-4D97-AF65-F5344CB8AC3E}">
        <p14:creationId xmlns:p14="http://schemas.microsoft.com/office/powerpoint/2010/main" val="15402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endParaRPr lang="en-US" b="1" dirty="0"/>
          </a:p>
          <a:p>
            <a:r>
              <a:rPr lang="en-US" dirty="0"/>
              <a:t>One</a:t>
            </a:r>
            <a:r>
              <a:rPr lang="en-US" baseline="0" dirty="0"/>
              <a:t> of the hard parts about any difficult conversation is not knowing how to get from “here” to “there.”  We will provide you with a step by step “Talking Map” that provides you a guide to get there.  It’s called </a:t>
            </a:r>
            <a:r>
              <a:rPr lang="en-US" baseline="0" dirty="0" smtClean="0"/>
              <a:t>GUIDE, </a:t>
            </a:r>
            <a:r>
              <a:rPr lang="en-US" baseline="0" dirty="0"/>
              <a:t>which is an acronym for the </a:t>
            </a:r>
            <a:r>
              <a:rPr lang="en-US" baseline="0" dirty="0" smtClean="0"/>
              <a:t>five </a:t>
            </a:r>
            <a:r>
              <a:rPr lang="en-US" baseline="0" dirty="0"/>
              <a:t>steps.  </a:t>
            </a:r>
          </a:p>
          <a:p>
            <a:endParaRPr lang="en-US" baseline="0" dirty="0"/>
          </a:p>
          <a:p>
            <a:r>
              <a:rPr lang="en-US" baseline="0" dirty="0"/>
              <a:t>One of the other tough parts is responding to the inevitable emotion that emerges in these conversations.  So, we will also learn two tools that will help you respond.</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5</a:t>
            </a:fld>
            <a:endParaRPr lang="en-US" dirty="0"/>
          </a:p>
        </p:txBody>
      </p:sp>
    </p:spTree>
    <p:extLst>
      <p:ext uri="{BB962C8B-B14F-4D97-AF65-F5344CB8AC3E}">
        <p14:creationId xmlns:p14="http://schemas.microsoft.com/office/powerpoint/2010/main" val="351420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r>
              <a:rPr lang="en-US" b="1" baseline="0" dirty="0"/>
              <a:t> NOTES:</a:t>
            </a:r>
          </a:p>
          <a:p>
            <a:endParaRPr lang="en-US" b="1" baseline="0" dirty="0"/>
          </a:p>
          <a:p>
            <a:r>
              <a:rPr lang="en-US" dirty="0"/>
              <a:t>This</a:t>
            </a:r>
            <a:r>
              <a:rPr lang="en-US" baseline="0" dirty="0"/>
              <a:t> session will take less than an hour (MAKE SURE TO FINISH ON TIME!)</a:t>
            </a:r>
          </a:p>
          <a:p>
            <a:endParaRPr lang="en-US" baseline="0" dirty="0"/>
          </a:p>
          <a:p>
            <a:r>
              <a:rPr lang="en-US" baseline="0" dirty="0"/>
              <a:t>We will start with a brief “mini-lecture” in which I define and outline the skills that we’ll learn.</a:t>
            </a:r>
          </a:p>
          <a:p>
            <a:endParaRPr lang="en-US" baseline="0" dirty="0"/>
          </a:p>
          <a:p>
            <a:r>
              <a:rPr lang="en-US" baseline="0" dirty="0"/>
              <a:t>I’ll then show you several videos that give you examples of what these look like in action.</a:t>
            </a:r>
          </a:p>
          <a:p>
            <a:endParaRPr lang="en-US" baseline="0" dirty="0"/>
          </a:p>
          <a:p>
            <a:r>
              <a:rPr lang="en-US" baseline="0" dirty="0"/>
              <a:t>However, learning communication is like learning to improve at a sport, or a musical instrument.  You only get better with practice, and we’ll have a chance to do that, in a very easy and not-scary way.</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6</a:t>
            </a:fld>
            <a:endParaRPr lang="en-US" dirty="0"/>
          </a:p>
        </p:txBody>
      </p:sp>
    </p:spTree>
    <p:extLst>
      <p:ext uri="{BB962C8B-B14F-4D97-AF65-F5344CB8AC3E}">
        <p14:creationId xmlns:p14="http://schemas.microsoft.com/office/powerpoint/2010/main" val="351420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Changed title to GUIDE from SPIKES</a:t>
            </a:r>
          </a:p>
          <a:p>
            <a:r>
              <a:rPr lang="en-US" b="1" dirty="0"/>
              <a:t>FACILITATOR NOTES:</a:t>
            </a:r>
          </a:p>
          <a:p>
            <a:endParaRPr lang="en-US" b="0" dirty="0"/>
          </a:p>
          <a:p>
            <a:r>
              <a:rPr lang="en-US" b="0" dirty="0" smtClean="0"/>
              <a:t>GUIDE</a:t>
            </a:r>
            <a:r>
              <a:rPr lang="en-US" b="0" baseline="0" dirty="0" smtClean="0"/>
              <a:t> </a:t>
            </a:r>
            <a:r>
              <a:rPr lang="en-US" b="0" baseline="0" dirty="0"/>
              <a:t>is a talking map for delivering serious news.  It is comprised of </a:t>
            </a:r>
            <a:r>
              <a:rPr lang="en-US" b="0" baseline="0" dirty="0" smtClean="0"/>
              <a:t>5 </a:t>
            </a:r>
            <a:r>
              <a:rPr lang="en-US" b="0" baseline="0" dirty="0"/>
              <a:t>steps, each named with the first letter of this acronym.  These are </a:t>
            </a:r>
            <a:r>
              <a:rPr lang="en-US" b="0" baseline="0" dirty="0" smtClean="0"/>
              <a:t>get ready, understand, inform, demonstrate empathy, and equip the patient.  </a:t>
            </a:r>
            <a:r>
              <a:rPr lang="en-US" b="0" baseline="0" dirty="0"/>
              <a:t>We’ll go through each of these steps one by one in the next few slides.</a:t>
            </a:r>
            <a:endParaRPr lang="en-US" b="0" dirty="0"/>
          </a:p>
        </p:txBody>
      </p:sp>
      <p:sp>
        <p:nvSpPr>
          <p:cNvPr id="4" name="Slide Number Placeholder 3"/>
          <p:cNvSpPr>
            <a:spLocks noGrp="1"/>
          </p:cNvSpPr>
          <p:nvPr>
            <p:ph type="sldNum" sz="quarter" idx="10"/>
          </p:nvPr>
        </p:nvSpPr>
        <p:spPr/>
        <p:txBody>
          <a:bodyPr/>
          <a:lstStyle/>
          <a:p>
            <a:fld id="{4B6DE5B4-C3ED-9B47-845A-69031E4DEB5F}" type="slidenum">
              <a:rPr lang="en-US" smtClean="0"/>
              <a:t>7</a:t>
            </a:fld>
            <a:endParaRPr lang="en-US"/>
          </a:p>
        </p:txBody>
      </p:sp>
    </p:spTree>
    <p:extLst>
      <p:ext uri="{BB962C8B-B14F-4D97-AF65-F5344CB8AC3E}">
        <p14:creationId xmlns:p14="http://schemas.microsoft.com/office/powerpoint/2010/main" val="194428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FACILITATOR NOTES:</a:t>
            </a:r>
          </a:p>
          <a:p>
            <a:pPr defTabSz="465887">
              <a:defRPr/>
            </a:pPr>
            <a:endParaRPr lang="en-US" b="1" dirty="0"/>
          </a:p>
          <a:p>
            <a:r>
              <a:rPr lang="en-US" dirty="0"/>
              <a:t>Walk the audience through each of these bullets.</a:t>
            </a:r>
          </a:p>
        </p:txBody>
      </p:sp>
      <p:sp>
        <p:nvSpPr>
          <p:cNvPr id="4" name="Slide Number Placeholder 3"/>
          <p:cNvSpPr>
            <a:spLocks noGrp="1"/>
          </p:cNvSpPr>
          <p:nvPr>
            <p:ph type="sldNum" sz="quarter" idx="10"/>
          </p:nvPr>
        </p:nvSpPr>
        <p:spPr/>
        <p:txBody>
          <a:bodyPr/>
          <a:lstStyle/>
          <a:p>
            <a:fld id="{4B6DE5B4-C3ED-9B47-845A-69031E4DEB5F}" type="slidenum">
              <a:rPr lang="en-US" smtClean="0"/>
              <a:t>8</a:t>
            </a:fld>
            <a:endParaRPr lang="en-US"/>
          </a:p>
        </p:txBody>
      </p:sp>
    </p:spTree>
    <p:extLst>
      <p:ext uri="{BB962C8B-B14F-4D97-AF65-F5344CB8AC3E}">
        <p14:creationId xmlns:p14="http://schemas.microsoft.com/office/powerpoint/2010/main" val="54696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FACILITATOR NOTES:</a:t>
            </a:r>
          </a:p>
          <a:p>
            <a:pPr defTabSz="465887">
              <a:defRPr/>
            </a:pPr>
            <a:endParaRPr lang="en-US" b="1" dirty="0"/>
          </a:p>
          <a:p>
            <a:r>
              <a:rPr lang="en-US" dirty="0"/>
              <a:t>Emphasize </a:t>
            </a:r>
            <a:r>
              <a:rPr lang="en-US" baseline="0" dirty="0"/>
              <a:t>to the audience that they should ALWAYS learn what the patient knows before giving information.  </a:t>
            </a:r>
          </a:p>
          <a:p>
            <a:endParaRPr lang="en-US" baseline="0" dirty="0"/>
          </a:p>
          <a:p>
            <a:r>
              <a:rPr lang="en-US" baseline="0" dirty="0"/>
              <a:t>You may want to run through some of the reasons why this is useful. </a:t>
            </a:r>
          </a:p>
          <a:p>
            <a:r>
              <a:rPr lang="en-US" baseline="0" dirty="0"/>
              <a:t>	For example, if they already know what you’re going to tell them, you can save a lot of time.  </a:t>
            </a:r>
          </a:p>
          <a:p>
            <a:r>
              <a:rPr lang="en-US" baseline="0" dirty="0"/>
              <a:t>	Or, if you find out that they have a VERY different understanding of things, what you are sharing will be more of a shock.</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9</a:t>
            </a:fld>
            <a:endParaRPr lang="en-US" dirty="0"/>
          </a:p>
        </p:txBody>
      </p:sp>
    </p:spTree>
    <p:extLst>
      <p:ext uri="{BB962C8B-B14F-4D97-AF65-F5344CB8AC3E}">
        <p14:creationId xmlns:p14="http://schemas.microsoft.com/office/powerpoint/2010/main" val="96275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B7742188-C24B-4844-BCA7-0B9F1B76E402}"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83864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26983139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637886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0502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23181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60248"/>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35521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4350" y="963121"/>
            <a:ext cx="3840480" cy="5943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421815"/>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693920" y="960120"/>
            <a:ext cx="3840480" cy="5943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808037"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
        <p:nvSpPr>
          <p:cNvPr id="16" name="Text Placeholder 4"/>
          <p:cNvSpPr>
            <a:spLocks noGrp="1"/>
          </p:cNvSpPr>
          <p:nvPr>
            <p:ph type="body" sz="quarter" idx="12"/>
          </p:nvPr>
        </p:nvSpPr>
        <p:spPr>
          <a:xfrm>
            <a:off x="4611465"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
        <p:nvSpPr>
          <p:cNvPr id="3" name="TextBox 2"/>
          <p:cNvSpPr txBox="1"/>
          <p:nvPr userDrawn="1"/>
        </p:nvSpPr>
        <p:spPr>
          <a:xfrm>
            <a:off x="3547872" y="-20116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416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95300"/>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19740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8590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723900" y="465963"/>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464423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950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5135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ED8E-80FF-F44F-A52D-CB7511249DF9}" type="slidenum">
              <a:rPr lang="en-US" smtClean="0"/>
              <a:t>‹#›</a:t>
            </a:fld>
            <a:endParaRPr lang="en-US"/>
          </a:p>
        </p:txBody>
      </p:sp>
    </p:spTree>
    <p:extLst>
      <p:ext uri="{BB962C8B-B14F-4D97-AF65-F5344CB8AC3E}">
        <p14:creationId xmlns:p14="http://schemas.microsoft.com/office/powerpoint/2010/main" val="199867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24088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283874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257334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73815640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2188-C24B-4844-BCA7-0B9F1B76E402}"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816028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2188-C24B-4844-BCA7-0B9F1B76E402}" type="datetimeFigureOut">
              <a:rPr lang="en-US" smtClean="0"/>
              <a:t>7/12/18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62547622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2188-C24B-4844-BCA7-0B9F1B76E402}" type="datetimeFigureOut">
              <a:rPr lang="en-US" smtClean="0"/>
              <a:t>7/12/18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4465287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t>7/12/18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500636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1572346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2031157844"/>
      </p:ext>
    </p:extLst>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t>7/12/18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t>‹#›</a:t>
            </a:fld>
            <a:endParaRPr lang="en-US"/>
          </a:p>
        </p:txBody>
      </p:sp>
    </p:spTree>
    <p:extLst>
      <p:ext uri="{BB962C8B-B14F-4D97-AF65-F5344CB8AC3E}">
        <p14:creationId xmlns:p14="http://schemas.microsoft.com/office/powerpoint/2010/main" val="8923494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51" r:id="rId18"/>
    <p:sldLayoutId id="2147483649" r:id="rId19"/>
    <p:sldLayoutId id="2147483663" r:id="rId20"/>
    <p:sldLayoutId id="2147483660" r:id="rId21"/>
    <p:sldLayoutId id="2147483654" r:id="rId22"/>
  </p:sldLayoutIdLst>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4.xml"/><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6.xml"/><Relationship Id="rId5"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8.xml"/><Relationship Id="rId5" Type="http://schemas.openxmlformats.org/officeDocument/2006/relationships/image" Target="../media/image9.png"/><Relationship Id="rId1" Type="http://schemas.microsoft.com/office/2007/relationships/media" Target="../media/media3.mp4"/><Relationship Id="rId2" Type="http://schemas.openxmlformats.org/officeDocument/2006/relationships/video" Target="../media/media3.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57150"/>
            <a:ext cx="3505200" cy="1177747"/>
          </a:xfrm>
        </p:spPr>
      </p:pic>
      <p:sp>
        <p:nvSpPr>
          <p:cNvPr id="4" name="Slide Number Placeholder 3"/>
          <p:cNvSpPr>
            <a:spLocks noGrp="1"/>
          </p:cNvSpPr>
          <p:nvPr>
            <p:ph type="sldNum" sz="quarter" idx="12"/>
          </p:nvPr>
        </p:nvSpPr>
        <p:spPr/>
        <p:txBody>
          <a:bodyPr/>
          <a:lstStyle/>
          <a:p>
            <a:fld id="{B4BBED8E-80FF-F44F-A52D-CB7511249DF9}" type="slidenum">
              <a:rPr lang="en-US" smtClean="0"/>
              <a:t>1</a:t>
            </a:fld>
            <a:endParaRPr lang="en-US"/>
          </a:p>
        </p:txBody>
      </p:sp>
      <p:sp>
        <p:nvSpPr>
          <p:cNvPr id="8" name="Rectangle 7"/>
          <p:cNvSpPr/>
          <p:nvPr/>
        </p:nvSpPr>
        <p:spPr>
          <a:xfrm>
            <a:off x="0" y="1289600"/>
            <a:ext cx="9144000" cy="38539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2419350"/>
            <a:ext cx="8534400" cy="1015663"/>
          </a:xfrm>
          <a:prstGeom prst="rect">
            <a:avLst/>
          </a:prstGeom>
          <a:noFill/>
        </p:spPr>
        <p:txBody>
          <a:bodyPr wrap="square" rtlCol="0">
            <a:spAutoFit/>
          </a:bodyPr>
          <a:lstStyle/>
          <a:p>
            <a:pPr algn="ctr"/>
            <a:r>
              <a:rPr lang="en-US" sz="6000" dirty="0" smtClean="0">
                <a:solidFill>
                  <a:schemeClr val="bg1"/>
                </a:solidFill>
                <a:latin typeface="Franklin Gothic Medium" charset="0"/>
                <a:ea typeface="Franklin Gothic Medium" charset="0"/>
                <a:cs typeface="Franklin Gothic Medium" charset="0"/>
              </a:rPr>
              <a:t>Delivering Serious News</a:t>
            </a:r>
            <a:endParaRPr lang="en-US" sz="6000" dirty="0">
              <a:solidFill>
                <a:schemeClr val="bg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501898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2743200"/>
          </a:xfrm>
        </p:spPr>
        <p:txBody>
          <a:bodyPr/>
          <a:lstStyle/>
          <a:p>
            <a:r>
              <a:rPr lang="en-US" sz="2400" dirty="0"/>
              <a:t>How much information does the patient want? </a:t>
            </a:r>
          </a:p>
          <a:p>
            <a:r>
              <a:rPr lang="en-US" sz="2400" dirty="0"/>
              <a:t>Ask permission</a:t>
            </a:r>
          </a:p>
          <a:p>
            <a:pPr lvl="1"/>
            <a:r>
              <a:rPr lang="en-US" sz="2400" dirty="0">
                <a:solidFill>
                  <a:schemeClr val="tx1"/>
                </a:solidFill>
              </a:rPr>
              <a:t>“Is now a good time to talk?”</a:t>
            </a:r>
          </a:p>
          <a:p>
            <a:r>
              <a:rPr lang="en-US" sz="2400" dirty="0"/>
              <a:t>Use a soft start</a:t>
            </a:r>
          </a:p>
          <a:p>
            <a:pPr lvl="1"/>
            <a:r>
              <a:rPr lang="en-US" sz="2400" dirty="0"/>
              <a:t>“The test did not come back as we were hoping”</a:t>
            </a:r>
          </a:p>
          <a:p>
            <a:pPr marL="0" indent="0">
              <a:buNone/>
            </a:pPr>
            <a:endParaRPr lang="en-US" sz="2400" dirty="0"/>
          </a:p>
          <a:p>
            <a:pPr lvl="1"/>
            <a:endParaRPr lang="en-US" sz="2400" dirty="0">
              <a:solidFill>
                <a:schemeClr val="tx1"/>
              </a:solidFill>
            </a:endParaRPr>
          </a:p>
        </p:txBody>
      </p:sp>
      <p:sp>
        <p:nvSpPr>
          <p:cNvPr id="3" name="Title 2"/>
          <p:cNvSpPr>
            <a:spLocks noGrp="1"/>
          </p:cNvSpPr>
          <p:nvPr>
            <p:ph type="title"/>
          </p:nvPr>
        </p:nvSpPr>
        <p:spPr/>
        <p:txBody>
          <a:bodyPr/>
          <a:lstStyle/>
          <a:p>
            <a:r>
              <a:rPr lang="en-US" dirty="0"/>
              <a:t>GUIDE: </a:t>
            </a:r>
            <a:r>
              <a:rPr lang="en-US" b="1" dirty="0"/>
              <a:t>I</a:t>
            </a:r>
            <a:r>
              <a:rPr lang="en-US" dirty="0"/>
              <a:t>nform</a:t>
            </a:r>
          </a:p>
        </p:txBody>
      </p:sp>
    </p:spTree>
    <p:extLst>
      <p:ext uri="{BB962C8B-B14F-4D97-AF65-F5344CB8AC3E}">
        <p14:creationId xmlns:p14="http://schemas.microsoft.com/office/powerpoint/2010/main" val="23117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3657600"/>
          </a:xfrm>
        </p:spPr>
        <p:txBody>
          <a:bodyPr/>
          <a:lstStyle/>
          <a:p>
            <a:r>
              <a:rPr lang="en-US" sz="2400" dirty="0"/>
              <a:t>Get to the point with a one - sentence headline.</a:t>
            </a:r>
          </a:p>
          <a:p>
            <a:pPr lvl="1"/>
            <a:r>
              <a:rPr lang="en-US" sz="2400" dirty="0">
                <a:solidFill>
                  <a:schemeClr val="tx1"/>
                </a:solidFill>
              </a:rPr>
              <a:t>Short, discrete chunks</a:t>
            </a:r>
          </a:p>
          <a:p>
            <a:pPr lvl="1"/>
            <a:r>
              <a:rPr lang="en-US" sz="2400" dirty="0">
                <a:solidFill>
                  <a:schemeClr val="tx1"/>
                </a:solidFill>
              </a:rPr>
              <a:t>“The CT scan shows that the cancer has gotten worse”</a:t>
            </a:r>
          </a:p>
          <a:p>
            <a:r>
              <a:rPr lang="en-US" sz="2400" dirty="0"/>
              <a:t>Leave silence so your patient can take it in</a:t>
            </a:r>
          </a:p>
          <a:p>
            <a:pPr lvl="1"/>
            <a:r>
              <a:rPr lang="en-US" dirty="0">
                <a:solidFill>
                  <a:schemeClr val="tx1"/>
                </a:solidFill>
              </a:rPr>
              <a:t>Pause after giving information</a:t>
            </a:r>
          </a:p>
          <a:p>
            <a:pPr lvl="1"/>
            <a:r>
              <a:rPr lang="en-US" dirty="0"/>
              <a:t>You may need to give more details, but first make sure your patient takes in the headline. </a:t>
            </a:r>
            <a:endParaRPr lang="en-US" dirty="0">
              <a:solidFill>
                <a:schemeClr val="tx1"/>
              </a:solidFill>
            </a:endParaRPr>
          </a:p>
        </p:txBody>
      </p:sp>
      <p:sp>
        <p:nvSpPr>
          <p:cNvPr id="3" name="Title 2"/>
          <p:cNvSpPr>
            <a:spLocks noGrp="1"/>
          </p:cNvSpPr>
          <p:nvPr>
            <p:ph type="title"/>
          </p:nvPr>
        </p:nvSpPr>
        <p:spPr/>
        <p:txBody>
          <a:bodyPr/>
          <a:lstStyle/>
          <a:p>
            <a:r>
              <a:rPr lang="en-US" dirty="0"/>
              <a:t>GUIDE: Inform</a:t>
            </a:r>
          </a:p>
        </p:txBody>
      </p:sp>
    </p:spTree>
    <p:extLst>
      <p:ext uri="{BB962C8B-B14F-4D97-AF65-F5344CB8AC3E}">
        <p14:creationId xmlns:p14="http://schemas.microsoft.com/office/powerpoint/2010/main" val="22348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3657600"/>
          </a:xfrm>
        </p:spPr>
        <p:txBody>
          <a:bodyPr/>
          <a:lstStyle/>
          <a:p>
            <a:r>
              <a:rPr lang="en-US" sz="2400" dirty="0"/>
              <a:t>Expect the patient’s first response to be emotion.</a:t>
            </a:r>
          </a:p>
          <a:p>
            <a:r>
              <a:rPr lang="en-US" sz="2400" dirty="0"/>
              <a:t>Attend to that emotion BEFORE moving on</a:t>
            </a:r>
          </a:p>
          <a:p>
            <a:r>
              <a:rPr lang="en-US" sz="2400" dirty="0"/>
              <a:t>Tools to show that you see the emotion:</a:t>
            </a:r>
          </a:p>
          <a:p>
            <a:pPr lvl="1"/>
            <a:r>
              <a:rPr lang="en-US" sz="2400" dirty="0">
                <a:solidFill>
                  <a:schemeClr val="tx1"/>
                </a:solidFill>
              </a:rPr>
              <a:t>Naming</a:t>
            </a:r>
          </a:p>
          <a:p>
            <a:pPr lvl="1"/>
            <a:r>
              <a:rPr lang="en-US" sz="2400" dirty="0">
                <a:solidFill>
                  <a:schemeClr val="tx1"/>
                </a:solidFill>
              </a:rPr>
              <a:t>Acknowledging</a:t>
            </a:r>
          </a:p>
          <a:p>
            <a:endParaRPr lang="en-US" dirty="0"/>
          </a:p>
        </p:txBody>
      </p:sp>
      <p:sp>
        <p:nvSpPr>
          <p:cNvPr id="3" name="Title 2"/>
          <p:cNvSpPr>
            <a:spLocks noGrp="1"/>
          </p:cNvSpPr>
          <p:nvPr>
            <p:ph type="title"/>
          </p:nvPr>
        </p:nvSpPr>
        <p:spPr/>
        <p:txBody>
          <a:bodyPr/>
          <a:lstStyle/>
          <a:p>
            <a:r>
              <a:rPr lang="en-US" dirty="0"/>
              <a:t>GUIDE: </a:t>
            </a:r>
            <a:r>
              <a:rPr lang="en-US" b="1" dirty="0"/>
              <a:t>Demonstrate Empathy</a:t>
            </a:r>
            <a:endParaRPr lang="en-US" dirty="0"/>
          </a:p>
        </p:txBody>
      </p:sp>
    </p:spTree>
    <p:extLst>
      <p:ext uri="{BB962C8B-B14F-4D97-AF65-F5344CB8AC3E}">
        <p14:creationId xmlns:p14="http://schemas.microsoft.com/office/powerpoint/2010/main" val="228656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752600" y="1276350"/>
            <a:ext cx="6553200" cy="3657600"/>
          </a:xfrm>
        </p:spPr>
        <p:txBody>
          <a:bodyPr/>
          <a:lstStyle/>
          <a:p>
            <a:r>
              <a:rPr lang="en-US" sz="2400" dirty="0"/>
              <a:t>Naming emotions helps patients…</a:t>
            </a:r>
          </a:p>
          <a:p>
            <a:pPr lvl="1"/>
            <a:r>
              <a:rPr lang="en-US" sz="2400" dirty="0">
                <a:solidFill>
                  <a:schemeClr val="tx1"/>
                </a:solidFill>
              </a:rPr>
              <a:t>Know they’ve been heard</a:t>
            </a:r>
          </a:p>
          <a:p>
            <a:pPr lvl="1"/>
            <a:r>
              <a:rPr lang="en-US" sz="2400" dirty="0">
                <a:solidFill>
                  <a:schemeClr val="tx1"/>
                </a:solidFill>
              </a:rPr>
              <a:t>Identify what they are feeling </a:t>
            </a:r>
          </a:p>
          <a:p>
            <a:pPr lvl="1"/>
            <a:endParaRPr lang="en-US" sz="2400" dirty="0">
              <a:solidFill>
                <a:schemeClr val="tx1"/>
              </a:solidFill>
            </a:endParaRPr>
          </a:p>
          <a:p>
            <a:r>
              <a:rPr lang="en-US" sz="2400" dirty="0"/>
              <a:t>Best done as a suggestion or humble question</a:t>
            </a:r>
          </a:p>
          <a:p>
            <a:pPr lvl="1"/>
            <a:r>
              <a:rPr lang="en-US" sz="2400" dirty="0">
                <a:solidFill>
                  <a:schemeClr val="tx1"/>
                </a:solidFill>
              </a:rPr>
              <a:t>“Some people would be angry”</a:t>
            </a:r>
          </a:p>
          <a:p>
            <a:pPr lvl="1"/>
            <a:r>
              <a:rPr lang="en-US" sz="2400" dirty="0">
                <a:solidFill>
                  <a:schemeClr val="tx1"/>
                </a:solidFill>
              </a:rPr>
              <a:t>“I’m wondering if you’re feeling sad.“</a:t>
            </a:r>
          </a:p>
        </p:txBody>
      </p:sp>
      <p:sp>
        <p:nvSpPr>
          <p:cNvPr id="3" name="Title 2"/>
          <p:cNvSpPr>
            <a:spLocks noGrp="1"/>
          </p:cNvSpPr>
          <p:nvPr>
            <p:ph type="title"/>
          </p:nvPr>
        </p:nvSpPr>
        <p:spPr/>
        <p:txBody>
          <a:bodyPr/>
          <a:lstStyle/>
          <a:p>
            <a:r>
              <a:rPr lang="en-US" dirty="0"/>
              <a:t>Naming Emotion </a:t>
            </a:r>
          </a:p>
        </p:txBody>
      </p:sp>
    </p:spTree>
    <p:extLst>
      <p:ext uri="{BB962C8B-B14F-4D97-AF65-F5344CB8AC3E}">
        <p14:creationId xmlns:p14="http://schemas.microsoft.com/office/powerpoint/2010/main" val="28274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1_Video 1_Responding to Emotion" descr="Video for showing naming an emotion." title="Naming Emotio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7600" y="514350"/>
            <a:ext cx="6925734" cy="3895725"/>
          </a:xfrm>
          <a:prstGeom prst="rect">
            <a:avLst/>
          </a:prstGeom>
        </p:spPr>
      </p:pic>
    </p:spTree>
    <p:extLst>
      <p:ext uri="{BB962C8B-B14F-4D97-AF65-F5344CB8AC3E}">
        <p14:creationId xmlns:p14="http://schemas.microsoft.com/office/powerpoint/2010/main" val="85013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828800" y="1428750"/>
            <a:ext cx="6553200" cy="3657600"/>
          </a:xfrm>
        </p:spPr>
        <p:txBody>
          <a:bodyPr/>
          <a:lstStyle/>
          <a:p>
            <a:r>
              <a:rPr lang="en-US" sz="2400" dirty="0"/>
              <a:t>A statement that </a:t>
            </a:r>
            <a:r>
              <a:rPr lang="en-US" sz="2400" dirty="0">
                <a:ea typeface="ＭＳ Ｐゴシック" pitchFamily="-111" charset="-128"/>
              </a:rPr>
              <a:t>conveys the clinician is trying to understand what the patient is going through</a:t>
            </a:r>
          </a:p>
          <a:p>
            <a:pPr lvl="1"/>
            <a:r>
              <a:rPr lang="en-US" sz="2200" dirty="0">
                <a:solidFill>
                  <a:schemeClr val="tx1"/>
                </a:solidFill>
                <a:ea typeface="ＭＳ Ｐゴシック" pitchFamily="-111" charset="-128"/>
              </a:rPr>
              <a:t>“It must be hard” </a:t>
            </a:r>
          </a:p>
          <a:p>
            <a:r>
              <a:rPr lang="en-US" sz="2400" dirty="0">
                <a:ea typeface="ＭＳ Ｐゴシック" pitchFamily="-111" charset="-128"/>
              </a:rPr>
              <a:t>You can’t truly understand patient experience, but you can show that you’re trying</a:t>
            </a:r>
          </a:p>
          <a:p>
            <a:r>
              <a:rPr lang="en-US" sz="2400" b="1" dirty="0">
                <a:ea typeface="ＭＳ Ｐゴシック" pitchFamily="-111" charset="-128"/>
              </a:rPr>
              <a:t>Don’t</a:t>
            </a:r>
            <a:r>
              <a:rPr lang="en-US" sz="2400" dirty="0">
                <a:ea typeface="ＭＳ Ｐゴシック" pitchFamily="-111" charset="-128"/>
              </a:rPr>
              <a:t> say:</a:t>
            </a:r>
          </a:p>
          <a:p>
            <a:pPr lvl="1"/>
            <a:r>
              <a:rPr lang="en-US" sz="2200" dirty="0">
                <a:solidFill>
                  <a:schemeClr val="tx1"/>
                </a:solidFill>
                <a:ea typeface="ＭＳ Ｐゴシック" pitchFamily="-111" charset="-128"/>
              </a:rPr>
              <a:t>“I understand exactly what you’re feeling” </a:t>
            </a:r>
          </a:p>
          <a:p>
            <a:pPr lvl="1"/>
            <a:endParaRPr lang="en-US" sz="2000" dirty="0">
              <a:ea typeface="ＭＳ Ｐゴシック" pitchFamily="-111" charset="-128"/>
            </a:endParaRPr>
          </a:p>
          <a:p>
            <a:endParaRPr lang="en-US" sz="2400" dirty="0"/>
          </a:p>
          <a:p>
            <a:pPr lvl="1"/>
            <a:endParaRPr lang="en-US" dirty="0"/>
          </a:p>
          <a:p>
            <a:endParaRPr lang="en-US" dirty="0"/>
          </a:p>
          <a:p>
            <a:pPr lvl="1"/>
            <a:endParaRPr lang="en-US" dirty="0"/>
          </a:p>
        </p:txBody>
      </p:sp>
      <p:sp>
        <p:nvSpPr>
          <p:cNvPr id="3" name="Title 2"/>
          <p:cNvSpPr>
            <a:spLocks noGrp="1"/>
          </p:cNvSpPr>
          <p:nvPr>
            <p:ph type="title"/>
          </p:nvPr>
        </p:nvSpPr>
        <p:spPr/>
        <p:txBody>
          <a:bodyPr/>
          <a:lstStyle/>
          <a:p>
            <a:r>
              <a:rPr lang="en-US" dirty="0"/>
              <a:t>Acknowledging Emotion </a:t>
            </a:r>
          </a:p>
        </p:txBody>
      </p:sp>
      <p:cxnSp>
        <p:nvCxnSpPr>
          <p:cNvPr id="4" name="Straight Connector 3">
            <a:extLst>
              <a:ext uri="{FF2B5EF4-FFF2-40B4-BE49-F238E27FC236}">
                <a16:creationId xmlns="" xmlns:a16="http://schemas.microsoft.com/office/drawing/2014/main" id="{1A53138D-216D-DC44-9733-A9BCEE325E84}"/>
              </a:ext>
            </a:extLst>
          </p:cNvPr>
          <p:cNvCxnSpPr/>
          <p:nvPr/>
        </p:nvCxnSpPr>
        <p:spPr>
          <a:xfrm flipH="1">
            <a:off x="2590800" y="4400550"/>
            <a:ext cx="5029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04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_1_video_2_Understand" descr="Video demonstrating Acknowledging Emotion." title="Acknowledging E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270802"/>
            <a:ext cx="6248400" cy="4581436"/>
          </a:xfrm>
          <a:prstGeom prst="rect">
            <a:avLst/>
          </a:prstGeom>
        </p:spPr>
      </p:pic>
    </p:spTree>
    <p:extLst>
      <p:ext uri="{BB962C8B-B14F-4D97-AF65-F5344CB8AC3E}">
        <p14:creationId xmlns:p14="http://schemas.microsoft.com/office/powerpoint/2010/main" val="132346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dirty="0"/>
              <a:t>Make a plan for next steps</a:t>
            </a:r>
          </a:p>
          <a:p>
            <a:r>
              <a:rPr lang="en-US" sz="2400" dirty="0"/>
              <a:t>Be as concrete as possible</a:t>
            </a:r>
          </a:p>
          <a:p>
            <a:pPr lvl="1"/>
            <a:r>
              <a:rPr lang="en-US" sz="2200" dirty="0">
                <a:solidFill>
                  <a:schemeClr val="tx1"/>
                </a:solidFill>
              </a:rPr>
              <a:t>“We’ll get a CT scan on Tuesday, and I’ll see you the next day so we can discuss options” </a:t>
            </a:r>
          </a:p>
          <a:p>
            <a:r>
              <a:rPr lang="en-US" sz="2400" dirty="0"/>
              <a:t>Confirm that you and patient are on same page</a:t>
            </a:r>
          </a:p>
          <a:p>
            <a:pPr lvl="1"/>
            <a:r>
              <a:rPr lang="en-US" sz="2200" dirty="0">
                <a:solidFill>
                  <a:schemeClr val="tx1"/>
                </a:solidFill>
              </a:rPr>
              <a:t>“To make sure I explained things well, could you tell me in your own words what you now understand?”</a:t>
            </a:r>
          </a:p>
        </p:txBody>
      </p:sp>
      <p:sp>
        <p:nvSpPr>
          <p:cNvPr id="3" name="Title 2"/>
          <p:cNvSpPr>
            <a:spLocks noGrp="1"/>
          </p:cNvSpPr>
          <p:nvPr>
            <p:ph type="title"/>
          </p:nvPr>
        </p:nvSpPr>
        <p:spPr>
          <a:xfrm>
            <a:off x="1752600" y="438150"/>
            <a:ext cx="7391400" cy="857250"/>
          </a:xfrm>
        </p:spPr>
        <p:txBody>
          <a:bodyPr/>
          <a:lstStyle/>
          <a:p>
            <a:r>
              <a:rPr lang="en-US" dirty="0"/>
              <a:t>GUIDE: </a:t>
            </a:r>
            <a:r>
              <a:rPr lang="en-US" b="1" dirty="0"/>
              <a:t>Equip</a:t>
            </a:r>
            <a:endParaRPr lang="en-US" dirty="0"/>
          </a:p>
        </p:txBody>
      </p:sp>
    </p:spTree>
    <p:extLst>
      <p:ext uri="{BB962C8B-B14F-4D97-AF65-F5344CB8AC3E}">
        <p14:creationId xmlns:p14="http://schemas.microsoft.com/office/powerpoint/2010/main" val="23117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1_Video 4 _ Ask-Tell-Ask-SD" descr="Video showing how to use the skill: Ask tell Ask" title="Ask tell As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790575"/>
            <a:ext cx="6705600" cy="3771900"/>
          </a:xfrm>
          <a:prstGeom prst="rect">
            <a:avLst/>
          </a:prstGeom>
        </p:spPr>
      </p:pic>
    </p:spTree>
    <p:extLst>
      <p:ext uri="{BB962C8B-B14F-4D97-AF65-F5344CB8AC3E}">
        <p14:creationId xmlns:p14="http://schemas.microsoft.com/office/powerpoint/2010/main" val="247439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361950"/>
            <a:ext cx="6629400" cy="1102519"/>
          </a:xfrm>
        </p:spPr>
        <p:txBody>
          <a:bodyPr>
            <a:normAutofit fontScale="90000"/>
          </a:bodyPr>
          <a:lstStyle/>
          <a:p>
            <a:r>
              <a:rPr lang="en-US" dirty="0"/>
              <a:t/>
            </a:r>
            <a:br>
              <a:rPr lang="en-US" dirty="0"/>
            </a:br>
            <a:r>
              <a:rPr lang="en-US" sz="4000" i="1" dirty="0"/>
              <a:t>Time to Practice!!</a:t>
            </a:r>
          </a:p>
        </p:txBody>
      </p:sp>
    </p:spTree>
    <p:extLst>
      <p:ext uri="{BB962C8B-B14F-4D97-AF65-F5344CB8AC3E}">
        <p14:creationId xmlns:p14="http://schemas.microsoft.com/office/powerpoint/2010/main" val="2451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BBED8E-80FF-F44F-A52D-CB7511249DF9}" type="slidenum">
              <a:rPr lang="en-US" smtClean="0"/>
              <a:t>2</a:t>
            </a:fld>
            <a:endParaRPr lang="en-US"/>
          </a:p>
        </p:txBody>
      </p:sp>
      <p:pic>
        <p:nvPicPr>
          <p:cNvPr id="5" name="Picture Placeholder 4" title="Picture of Patient and Clinician"/>
          <p:cNvPicPr>
            <a:picLocks noChangeAspect="1"/>
          </p:cNvPicPr>
          <p:nvPr/>
        </p:nvPicPr>
        <p:blipFill>
          <a:blip r:embed="rId3" cstate="print">
            <a:extLst>
              <a:ext uri="{28A0092B-C50C-407E-A947-70E740481C1C}">
                <a14:useLocalDpi xmlns:a14="http://schemas.microsoft.com/office/drawing/2010/main" val="0"/>
              </a:ext>
            </a:extLst>
          </a:blip>
          <a:srcRect t="349" b="349"/>
          <a:stretch>
            <a:fillRect/>
          </a:stretch>
        </p:blipFill>
        <p:spPr>
          <a:xfrm>
            <a:off x="1390650" y="0"/>
            <a:ext cx="7772400" cy="5143500"/>
          </a:xfrm>
          <a:prstGeom prst="rect">
            <a:avLst/>
          </a:prstGeom>
        </p:spPr>
      </p:pic>
      <p:sp>
        <p:nvSpPr>
          <p:cNvPr id="6" name="Rectangle 5"/>
          <p:cNvSpPr/>
          <p:nvPr/>
        </p:nvSpPr>
        <p:spPr>
          <a:xfrm>
            <a:off x="76200" y="342068"/>
            <a:ext cx="1314450" cy="1292662"/>
          </a:xfrm>
          <a:prstGeom prst="rect">
            <a:avLst/>
          </a:prstGeom>
        </p:spPr>
        <p:txBody>
          <a:bodyPr wrap="square">
            <a:spAutoFit/>
          </a:bodyPr>
          <a:lstStyle/>
          <a:p>
            <a:r>
              <a:rPr lang="en-US" sz="2000" i="1" dirty="0"/>
              <a:t>Delivering</a:t>
            </a:r>
          </a:p>
          <a:p>
            <a:r>
              <a:rPr lang="en-US" sz="2000" i="1" dirty="0"/>
              <a:t>Serious News</a:t>
            </a:r>
          </a:p>
          <a:p>
            <a:endParaRPr lang="en-US" i="1" dirty="0">
              <a:solidFill>
                <a:schemeClr val="accent1"/>
              </a:solidFill>
            </a:endParaRPr>
          </a:p>
        </p:txBody>
      </p:sp>
    </p:spTree>
    <p:extLst>
      <p:ext uri="{BB962C8B-B14F-4D97-AF65-F5344CB8AC3E}">
        <p14:creationId xmlns:p14="http://schemas.microsoft.com/office/powerpoint/2010/main" val="3734737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5824"/>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1828800" y="1159329"/>
            <a:ext cx="6934200" cy="3657600"/>
          </a:xfrm>
        </p:spPr>
        <p:txBody>
          <a:bodyPr>
            <a:normAutofit/>
          </a:bodyPr>
          <a:lstStyle/>
          <a:p>
            <a:r>
              <a:rPr lang="en-US" sz="2400" dirty="0"/>
              <a:t>Review drill as a group</a:t>
            </a:r>
          </a:p>
          <a:p>
            <a:r>
              <a:rPr lang="en-US" sz="2400" dirty="0"/>
              <a:t>Divide into pairs to practice the drill</a:t>
            </a:r>
          </a:p>
          <a:p>
            <a:r>
              <a:rPr lang="en-US" sz="2400" dirty="0"/>
              <a:t>Practice </a:t>
            </a:r>
            <a:r>
              <a:rPr lang="en-US" sz="2400" b="1" dirty="0"/>
              <a:t>two</a:t>
            </a:r>
            <a:r>
              <a:rPr lang="en-US" sz="2400" dirty="0"/>
              <a:t> drill scripts (person with bigger feet is the clinician first, small feet is the patient)</a:t>
            </a:r>
          </a:p>
          <a:p>
            <a:r>
              <a:rPr lang="en-US" sz="2400" dirty="0"/>
              <a:t>Switch roles</a:t>
            </a:r>
          </a:p>
          <a:p>
            <a:r>
              <a:rPr lang="en-US" sz="2400" dirty="0"/>
              <a:t>Debrief with one another</a:t>
            </a:r>
          </a:p>
          <a:p>
            <a:pPr lvl="1"/>
            <a:r>
              <a:rPr lang="en-US" sz="2400" dirty="0">
                <a:solidFill>
                  <a:schemeClr val="tx1"/>
                </a:solidFill>
              </a:rPr>
              <a:t>How did it feel to say the words?</a:t>
            </a:r>
            <a:endParaRPr lang="en-US" sz="2400" dirty="0"/>
          </a:p>
          <a:p>
            <a:pPr lvl="1"/>
            <a:endParaRPr lang="en-US" dirty="0"/>
          </a:p>
          <a:p>
            <a:pPr lvl="1"/>
            <a:endParaRPr lang="en-US" dirty="0"/>
          </a:p>
          <a:p>
            <a:endParaRPr lang="en-US" dirty="0"/>
          </a:p>
        </p:txBody>
      </p:sp>
      <p:sp>
        <p:nvSpPr>
          <p:cNvPr id="3" name="Title 2"/>
          <p:cNvSpPr>
            <a:spLocks noGrp="1"/>
          </p:cNvSpPr>
          <p:nvPr>
            <p:ph type="title"/>
          </p:nvPr>
        </p:nvSpPr>
        <p:spPr>
          <a:xfrm>
            <a:off x="1600200" y="490903"/>
            <a:ext cx="3429000" cy="428625"/>
          </a:xfrm>
        </p:spPr>
        <p:txBody>
          <a:bodyPr/>
          <a:lstStyle/>
          <a:p>
            <a:r>
              <a:rPr lang="en-US" dirty="0"/>
              <a:t>Drill Instructions</a:t>
            </a:r>
          </a:p>
        </p:txBody>
      </p:sp>
    </p:spTree>
    <p:extLst>
      <p:ext uri="{BB962C8B-B14F-4D97-AF65-F5344CB8AC3E}">
        <p14:creationId xmlns:p14="http://schemas.microsoft.com/office/powerpoint/2010/main" val="294306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56498"/>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524000" y="444674"/>
            <a:ext cx="6629400" cy="415243"/>
          </a:xfrm>
        </p:spPr>
        <p:txBody>
          <a:bodyPr/>
          <a:lstStyle/>
          <a:p>
            <a:r>
              <a:rPr lang="en-US" dirty="0"/>
              <a:t>Drill A: Understand what the patient knows</a:t>
            </a:r>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Clinician</a:t>
            </a:r>
          </a:p>
        </p:txBody>
      </p:sp>
      <p:sp>
        <p:nvSpPr>
          <p:cNvPr id="4" name="Text Placeholder 3"/>
          <p:cNvSpPr>
            <a:spLocks noGrp="1"/>
          </p:cNvSpPr>
          <p:nvPr>
            <p:ph type="body" sz="quarter" idx="12"/>
          </p:nvPr>
        </p:nvSpPr>
        <p:spPr/>
        <p:txBody>
          <a:bodyPr/>
          <a:lstStyle/>
          <a:p>
            <a:r>
              <a:rPr lang="en-US" dirty="0">
                <a:latin typeface="Franklin Gothic Medium" charset="0"/>
                <a:ea typeface="Franklin Gothic Medium" charset="0"/>
                <a:cs typeface="Franklin Gothic Medium" charset="0"/>
              </a:rPr>
              <a:t>Patient</a:t>
            </a:r>
          </a:p>
        </p:txBody>
      </p:sp>
      <p:pic>
        <p:nvPicPr>
          <p:cNvPr id="5"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092" y="1593552"/>
            <a:ext cx="1072895" cy="1054398"/>
          </a:xfrm>
          <a:prstGeom prst="rect">
            <a:avLst/>
          </a:prstGeom>
        </p:spPr>
      </p:pic>
      <p:pic>
        <p:nvPicPr>
          <p:cNvPr id="6" name="Picture 5"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436" y="1568957"/>
            <a:ext cx="1042219" cy="1027843"/>
          </a:xfrm>
          <a:prstGeom prst="rect">
            <a:avLst/>
          </a:prstGeom>
        </p:spPr>
      </p:pic>
      <p:sp>
        <p:nvSpPr>
          <p:cNvPr id="7" name="TextBox 6"/>
          <p:cNvSpPr txBox="1"/>
          <p:nvPr/>
        </p:nvSpPr>
        <p:spPr>
          <a:xfrm>
            <a:off x="4724400" y="2800350"/>
            <a:ext cx="4038600" cy="2190182"/>
          </a:xfrm>
          <a:prstGeom prst="rect">
            <a:avLst/>
          </a:prstGeom>
          <a:noFill/>
        </p:spPr>
        <p:txBody>
          <a:bodyPr wrap="square" lIns="0" tIns="0" rIns="0" bIns="0" rtlCol="0">
            <a:noAutofit/>
          </a:bodyPr>
          <a:lstStyle/>
          <a:p>
            <a:pPr>
              <a:spcBef>
                <a:spcPts val="600"/>
              </a:spcBef>
            </a:pPr>
            <a:r>
              <a:rPr lang="en-US" sz="2200" kern="0" dirty="0">
                <a:latin typeface="Franklin Gothic Book" charset="0"/>
                <a:ea typeface="Franklin Gothic Book" charset="0"/>
                <a:cs typeface="Franklin Gothic Book" charset="0"/>
                <a:sym typeface="Calibri"/>
              </a:rPr>
              <a:t>No one’s really told me anything.</a:t>
            </a:r>
          </a:p>
          <a:p>
            <a:pPr>
              <a:spcBef>
                <a:spcPts val="600"/>
              </a:spcBef>
            </a:pPr>
            <a:endParaRPr lang="en-US" sz="2200" kern="0" dirty="0">
              <a:latin typeface="Franklin Gothic Book" charset="0"/>
              <a:ea typeface="Franklin Gothic Book" charset="0"/>
              <a:cs typeface="Franklin Gothic Book" charset="0"/>
              <a:sym typeface="Calibri"/>
            </a:endParaRPr>
          </a:p>
          <a:p>
            <a:pPr>
              <a:spcBef>
                <a:spcPts val="600"/>
              </a:spcBef>
            </a:pPr>
            <a:r>
              <a:rPr lang="en-US" sz="2200" kern="0" dirty="0">
                <a:latin typeface="Franklin Gothic Book" charset="0"/>
                <a:ea typeface="Franklin Gothic Book" charset="0"/>
                <a:cs typeface="Franklin Gothic Book" charset="0"/>
                <a:sym typeface="Calibri"/>
              </a:rPr>
              <a:t>Yes, that would be really helpful.</a:t>
            </a:r>
          </a:p>
        </p:txBody>
      </p:sp>
      <p:sp>
        <p:nvSpPr>
          <p:cNvPr id="12" name="Rectangle 11"/>
          <p:cNvSpPr/>
          <p:nvPr/>
        </p:nvSpPr>
        <p:spPr>
          <a:xfrm>
            <a:off x="929640" y="2784824"/>
            <a:ext cx="3489960" cy="1920526"/>
          </a:xfrm>
          <a:prstGeom prst="rect">
            <a:avLst/>
          </a:prstGeom>
        </p:spPr>
        <p:txBody>
          <a:bodyPr wrap="square">
            <a:spAutoFit/>
          </a:bodyPr>
          <a:lstStyle/>
          <a:p>
            <a:pPr>
              <a:lnSpc>
                <a:spcPct val="90000"/>
              </a:lnSpc>
            </a:pPr>
            <a:r>
              <a:rPr lang="en-US" sz="2200" dirty="0">
                <a:latin typeface="Franklin Gothic Book" charset="0"/>
                <a:ea typeface="Franklin Gothic Book" charset="0"/>
                <a:cs typeface="Franklin Gothic Book" charset="0"/>
              </a:rPr>
              <a:t>What’s your understanding of what’s going on with your illness?</a:t>
            </a:r>
          </a:p>
          <a:p>
            <a:pPr>
              <a:lnSpc>
                <a:spcPct val="90000"/>
              </a:lnSpc>
            </a:pPr>
            <a:endParaRPr lang="en-US" sz="2200" dirty="0">
              <a:latin typeface="Franklin Gothic Book" charset="0"/>
              <a:ea typeface="Franklin Gothic Book" charset="0"/>
              <a:cs typeface="Franklin Gothic Book" charset="0"/>
            </a:endParaRPr>
          </a:p>
          <a:p>
            <a:pPr>
              <a:lnSpc>
                <a:spcPct val="90000"/>
              </a:lnSpc>
            </a:pPr>
            <a:r>
              <a:rPr lang="en-US" sz="2200" dirty="0">
                <a:latin typeface="Franklin Gothic Book" charset="0"/>
                <a:ea typeface="Franklin Gothic Book" charset="0"/>
                <a:cs typeface="Franklin Gothic Book" charset="0"/>
              </a:rPr>
              <a:t>Would you like me to share what I know?</a:t>
            </a:r>
          </a:p>
        </p:txBody>
      </p:sp>
    </p:spTree>
    <p:extLst>
      <p:ext uri="{BB962C8B-B14F-4D97-AF65-F5344CB8AC3E}">
        <p14:creationId xmlns:p14="http://schemas.microsoft.com/office/powerpoint/2010/main" val="91843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57356"/>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Clinician</a:t>
            </a:r>
          </a:p>
        </p:txBody>
      </p:sp>
      <p:sp>
        <p:nvSpPr>
          <p:cNvPr id="4" name="Text Placeholder 3"/>
          <p:cNvSpPr>
            <a:spLocks noGrp="1"/>
          </p:cNvSpPr>
          <p:nvPr>
            <p:ph type="body" sz="quarter" idx="12"/>
          </p:nvPr>
        </p:nvSpPr>
        <p:spPr/>
        <p:txBody>
          <a:bodyPr/>
          <a:lstStyle/>
          <a:p>
            <a:r>
              <a:rPr lang="en-US" dirty="0">
                <a:latin typeface="Franklin Gothic Medium" charset="0"/>
                <a:ea typeface="Franklin Gothic Medium" charset="0"/>
                <a:cs typeface="Franklin Gothic Medium" charset="0"/>
              </a:rPr>
              <a:t>Patient</a:t>
            </a:r>
          </a:p>
        </p:txBody>
      </p:sp>
      <p:pic>
        <p:nvPicPr>
          <p:cNvPr id="5"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302" y="1589473"/>
            <a:ext cx="1072896" cy="1054398"/>
          </a:xfrm>
          <a:prstGeom prst="rect">
            <a:avLst/>
          </a:prstGeom>
        </p:spPr>
      </p:pic>
      <p:pic>
        <p:nvPicPr>
          <p:cNvPr id="6" name="Picture 5"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8146" y="1567898"/>
            <a:ext cx="1066800" cy="1052085"/>
          </a:xfrm>
          <a:prstGeom prst="rect">
            <a:avLst/>
          </a:prstGeom>
        </p:spPr>
      </p:pic>
      <p:sp>
        <p:nvSpPr>
          <p:cNvPr id="7" name="TextBox 6"/>
          <p:cNvSpPr txBox="1"/>
          <p:nvPr/>
        </p:nvSpPr>
        <p:spPr>
          <a:xfrm>
            <a:off x="4876800" y="2670073"/>
            <a:ext cx="3574828" cy="2286000"/>
          </a:xfrm>
          <a:prstGeom prst="rect">
            <a:avLst/>
          </a:prstGeom>
          <a:noFill/>
        </p:spPr>
        <p:txBody>
          <a:bodyPr wrap="square" lIns="0" tIns="0" rIns="0" bIns="0" rtlCol="0">
            <a:noAutofit/>
          </a:bodyPr>
          <a:lstStyle/>
          <a:p>
            <a:pPr>
              <a:lnSpc>
                <a:spcPct val="80000"/>
              </a:lnSpc>
            </a:pPr>
            <a:r>
              <a:rPr lang="en-US" sz="2200" kern="0" dirty="0">
                <a:latin typeface="Franklin Gothic Book" charset="0"/>
                <a:ea typeface="Franklin Gothic Book" charset="0"/>
                <a:cs typeface="Franklin Gothic Book" charset="0"/>
                <a:sym typeface="Calibri"/>
              </a:rPr>
              <a:t>I suppose as good as any. What is it? </a:t>
            </a:r>
          </a:p>
          <a:p>
            <a:pPr>
              <a:lnSpc>
                <a:spcPct val="80000"/>
              </a:lnSpc>
            </a:pPr>
            <a:endParaRPr lang="en-US" sz="2200" kern="0" dirty="0">
              <a:latin typeface="Franklin Gothic Book" charset="0"/>
              <a:ea typeface="Franklin Gothic Book" charset="0"/>
              <a:cs typeface="Franklin Gothic Book" charset="0"/>
              <a:sym typeface="Calibri"/>
            </a:endParaRPr>
          </a:p>
          <a:p>
            <a:pPr>
              <a:lnSpc>
                <a:spcPct val="80000"/>
              </a:lnSpc>
            </a:pPr>
            <a:r>
              <a:rPr lang="en-US" sz="2200" kern="0" dirty="0">
                <a:latin typeface="Franklin Gothic Book" charset="0"/>
                <a:ea typeface="Franklin Gothic Book" charset="0"/>
                <a:cs typeface="Franklin Gothic Book" charset="0"/>
                <a:sym typeface="Calibri"/>
              </a:rPr>
              <a:t>In my liver AND my lung? How can that be? </a:t>
            </a:r>
          </a:p>
          <a:p>
            <a:pPr>
              <a:lnSpc>
                <a:spcPct val="80000"/>
              </a:lnSpc>
            </a:pPr>
            <a:endParaRPr lang="en-US" sz="2200" kern="0" dirty="0">
              <a:latin typeface="Franklin Gothic Book" charset="0"/>
              <a:ea typeface="Franklin Gothic Book" charset="0"/>
              <a:cs typeface="Franklin Gothic Book" charset="0"/>
              <a:sym typeface="Calibri"/>
            </a:endParaRPr>
          </a:p>
          <a:p>
            <a:pPr>
              <a:lnSpc>
                <a:spcPct val="80000"/>
              </a:lnSpc>
            </a:pPr>
            <a:endParaRPr lang="en-US" sz="2200" kern="0" dirty="0">
              <a:latin typeface="Franklin Gothic Book" charset="0"/>
              <a:ea typeface="Franklin Gothic Book" charset="0"/>
              <a:cs typeface="Franklin Gothic Book" charset="0"/>
              <a:sym typeface="Calibri"/>
            </a:endParaRPr>
          </a:p>
          <a:p>
            <a:pPr>
              <a:lnSpc>
                <a:spcPct val="80000"/>
              </a:lnSpc>
            </a:pPr>
            <a:r>
              <a:rPr lang="en-US" sz="2200" kern="0" dirty="0">
                <a:latin typeface="Franklin Gothic Book" charset="0"/>
                <a:ea typeface="Franklin Gothic Book" charset="0"/>
                <a:cs typeface="Franklin Gothic Book" charset="0"/>
                <a:sym typeface="Calibri"/>
              </a:rPr>
              <a:t>I just can’t believe this. </a:t>
            </a:r>
          </a:p>
        </p:txBody>
      </p:sp>
      <p:sp>
        <p:nvSpPr>
          <p:cNvPr id="12" name="Rectangle 11"/>
          <p:cNvSpPr/>
          <p:nvPr/>
        </p:nvSpPr>
        <p:spPr>
          <a:xfrm>
            <a:off x="808036" y="2674870"/>
            <a:ext cx="3803429" cy="2259080"/>
          </a:xfrm>
          <a:prstGeom prst="rect">
            <a:avLst/>
          </a:prstGeom>
        </p:spPr>
        <p:txBody>
          <a:bodyPr wrap="square">
            <a:spAutoFit/>
          </a:bodyPr>
          <a:lstStyle/>
          <a:p>
            <a:pPr>
              <a:lnSpc>
                <a:spcPct val="80000"/>
              </a:lnSpc>
            </a:pPr>
            <a:r>
              <a:rPr lang="en-US" sz="2200" dirty="0">
                <a:latin typeface="Franklin Gothic Book" charset="0"/>
                <a:ea typeface="Franklin Gothic Book" charset="0"/>
                <a:cs typeface="Franklin Gothic Book" charset="0"/>
              </a:rPr>
              <a:t>Is now an okay time to talk about the tests? </a:t>
            </a:r>
          </a:p>
          <a:p>
            <a:pPr>
              <a:lnSpc>
                <a:spcPct val="80000"/>
              </a:lnSpc>
            </a:pPr>
            <a:endParaRPr lang="en-US" sz="2200" dirty="0">
              <a:latin typeface="Franklin Gothic Book" charset="0"/>
              <a:ea typeface="Franklin Gothic Book" charset="0"/>
              <a:cs typeface="Franklin Gothic Book" charset="0"/>
            </a:endParaRPr>
          </a:p>
          <a:p>
            <a:pPr>
              <a:lnSpc>
                <a:spcPct val="80000"/>
              </a:lnSpc>
            </a:pPr>
            <a:r>
              <a:rPr lang="en-US" sz="2200" dirty="0">
                <a:latin typeface="Franklin Gothic Book" charset="0"/>
                <a:ea typeface="Franklin Gothic Book" charset="0"/>
                <a:cs typeface="Franklin Gothic Book" charset="0"/>
              </a:rPr>
              <a:t>I’m afraid I have serious news.  The cancer has come back in your liver and lung.  </a:t>
            </a:r>
          </a:p>
          <a:p>
            <a:pPr>
              <a:lnSpc>
                <a:spcPct val="80000"/>
              </a:lnSpc>
            </a:pPr>
            <a:endParaRPr lang="en-US" sz="2200" dirty="0">
              <a:latin typeface="Franklin Gothic Book" charset="0"/>
              <a:ea typeface="Franklin Gothic Book" charset="0"/>
              <a:cs typeface="Franklin Gothic Book" charset="0"/>
            </a:endParaRPr>
          </a:p>
          <a:p>
            <a:pPr>
              <a:lnSpc>
                <a:spcPct val="80000"/>
              </a:lnSpc>
            </a:pPr>
            <a:r>
              <a:rPr lang="en-US" sz="2200" dirty="0">
                <a:latin typeface="Franklin Gothic Book" charset="0"/>
                <a:ea typeface="Franklin Gothic Book" charset="0"/>
                <a:cs typeface="Franklin Gothic Book" charset="0"/>
              </a:rPr>
              <a:t>I know this is quite a shock.</a:t>
            </a:r>
          </a:p>
        </p:txBody>
      </p:sp>
      <p:sp>
        <p:nvSpPr>
          <p:cNvPr id="13" name="Title 8"/>
          <p:cNvSpPr>
            <a:spLocks noGrp="1"/>
          </p:cNvSpPr>
          <p:nvPr>
            <p:ph type="title"/>
          </p:nvPr>
        </p:nvSpPr>
        <p:spPr>
          <a:xfrm>
            <a:off x="1524000" y="433556"/>
            <a:ext cx="4724400" cy="537994"/>
          </a:xfrm>
        </p:spPr>
        <p:txBody>
          <a:bodyPr/>
          <a:lstStyle/>
          <a:p>
            <a:r>
              <a:rPr lang="en-US" dirty="0"/>
              <a:t>Drill A: Give a headline</a:t>
            </a:r>
          </a:p>
        </p:txBody>
      </p:sp>
    </p:spTree>
    <p:extLst>
      <p:ext uri="{BB962C8B-B14F-4D97-AF65-F5344CB8AC3E}">
        <p14:creationId xmlns:p14="http://schemas.microsoft.com/office/powerpoint/2010/main" val="92845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4203"/>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Patient</a:t>
            </a:r>
          </a:p>
        </p:txBody>
      </p:sp>
      <p:sp>
        <p:nvSpPr>
          <p:cNvPr id="4" name="Text Placeholder 3"/>
          <p:cNvSpPr>
            <a:spLocks noGrp="1"/>
          </p:cNvSpPr>
          <p:nvPr>
            <p:ph type="body" sz="quarter" idx="12"/>
          </p:nvPr>
        </p:nvSpPr>
        <p:spPr>
          <a:xfrm>
            <a:off x="4648200" y="1004781"/>
            <a:ext cx="3840163" cy="521017"/>
          </a:xfrm>
        </p:spPr>
        <p:txBody>
          <a:bodyPr/>
          <a:lstStyle/>
          <a:p>
            <a:r>
              <a:rPr lang="en-US" dirty="0">
                <a:latin typeface="Franklin Gothic Medium" charset="0"/>
                <a:ea typeface="Franklin Gothic Medium" charset="0"/>
                <a:cs typeface="Franklin Gothic Medium" charset="0"/>
              </a:rPr>
              <a:t>Clinician</a:t>
            </a:r>
          </a:p>
        </p:txBody>
      </p:sp>
      <p:pic>
        <p:nvPicPr>
          <p:cNvPr id="5"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881" y="1620743"/>
            <a:ext cx="1066800" cy="1048407"/>
          </a:xfrm>
          <a:prstGeom prst="rect">
            <a:avLst/>
          </a:prstGeom>
        </p:spPr>
      </p:pic>
      <p:pic>
        <p:nvPicPr>
          <p:cNvPr id="6" name="Picture 5"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955" y="1614208"/>
            <a:ext cx="1076325" cy="1061479"/>
          </a:xfrm>
          <a:prstGeom prst="rect">
            <a:avLst/>
          </a:prstGeom>
        </p:spPr>
      </p:pic>
      <p:sp>
        <p:nvSpPr>
          <p:cNvPr id="10" name="Title 8"/>
          <p:cNvSpPr>
            <a:spLocks noGrp="1"/>
          </p:cNvSpPr>
          <p:nvPr>
            <p:ph type="title"/>
          </p:nvPr>
        </p:nvSpPr>
        <p:spPr>
          <a:xfrm>
            <a:off x="1524000" y="444674"/>
            <a:ext cx="4267200" cy="427523"/>
          </a:xfrm>
        </p:spPr>
        <p:txBody>
          <a:bodyPr/>
          <a:lstStyle/>
          <a:p>
            <a:r>
              <a:rPr lang="en-US"/>
              <a:t>Drill Instructions: </a:t>
            </a:r>
            <a:r>
              <a:rPr lang="en-US" dirty="0"/>
              <a:t>Swap Roles</a:t>
            </a:r>
          </a:p>
        </p:txBody>
      </p:sp>
    </p:spTree>
    <p:extLst>
      <p:ext uri="{BB962C8B-B14F-4D97-AF65-F5344CB8AC3E}">
        <p14:creationId xmlns:p14="http://schemas.microsoft.com/office/powerpoint/2010/main" val="3161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5824"/>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1905000" y="1188720"/>
            <a:ext cx="6553200" cy="2678430"/>
          </a:xfrm>
        </p:spPr>
        <p:txBody>
          <a:bodyPr>
            <a:normAutofit/>
          </a:bodyPr>
          <a:lstStyle/>
          <a:p>
            <a:pPr lvl="1"/>
            <a:endParaRPr lang="en-US" dirty="0"/>
          </a:p>
          <a:p>
            <a:r>
              <a:rPr lang="en-US" sz="2400" dirty="0"/>
              <a:t>How did it feel to say the words?</a:t>
            </a:r>
          </a:p>
          <a:p>
            <a:r>
              <a:rPr lang="en-US" sz="2400" dirty="0">
                <a:solidFill>
                  <a:schemeClr val="tx1"/>
                </a:solidFill>
              </a:rPr>
              <a:t>One thing clinician noticed</a:t>
            </a:r>
          </a:p>
          <a:p>
            <a:r>
              <a:rPr lang="en-US" sz="2400" dirty="0">
                <a:solidFill>
                  <a:schemeClr val="tx1"/>
                </a:solidFill>
              </a:rPr>
              <a:t>One thing patient noticed</a:t>
            </a:r>
          </a:p>
        </p:txBody>
      </p:sp>
      <p:sp>
        <p:nvSpPr>
          <p:cNvPr id="3" name="Title 2"/>
          <p:cNvSpPr>
            <a:spLocks noGrp="1"/>
          </p:cNvSpPr>
          <p:nvPr>
            <p:ph type="title"/>
          </p:nvPr>
        </p:nvSpPr>
        <p:spPr>
          <a:xfrm>
            <a:off x="1485900" y="415824"/>
            <a:ext cx="7391400" cy="537994"/>
          </a:xfrm>
        </p:spPr>
        <p:txBody>
          <a:bodyPr anchor="ctr"/>
          <a:lstStyle/>
          <a:p>
            <a:r>
              <a:rPr lang="en-US" dirty="0"/>
              <a:t>Drill: Debrief</a:t>
            </a:r>
          </a:p>
        </p:txBody>
      </p:sp>
    </p:spTree>
    <p:extLst>
      <p:ext uri="{BB962C8B-B14F-4D97-AF65-F5344CB8AC3E}">
        <p14:creationId xmlns:p14="http://schemas.microsoft.com/office/powerpoint/2010/main" val="15391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56573"/>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411540" y="374479"/>
            <a:ext cx="7199059" cy="510519"/>
          </a:xfrm>
        </p:spPr>
        <p:txBody>
          <a:bodyPr anchor="ctr"/>
          <a:lstStyle/>
          <a:p>
            <a:r>
              <a:rPr lang="en-US" dirty="0"/>
              <a:t>Drill B: Demonstrate empathy (naming statement)</a:t>
            </a:r>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Patient</a:t>
            </a:r>
          </a:p>
        </p:txBody>
      </p:sp>
      <p:sp>
        <p:nvSpPr>
          <p:cNvPr id="4" name="Text Placeholder 3"/>
          <p:cNvSpPr>
            <a:spLocks noGrp="1"/>
          </p:cNvSpPr>
          <p:nvPr>
            <p:ph type="body" sz="quarter" idx="12"/>
          </p:nvPr>
        </p:nvSpPr>
        <p:spPr/>
        <p:txBody>
          <a:bodyPr/>
          <a:lstStyle/>
          <a:p>
            <a:r>
              <a:rPr lang="en-US" dirty="0">
                <a:latin typeface="Franklin Gothic Medium" charset="0"/>
                <a:ea typeface="Franklin Gothic Medium" charset="0"/>
                <a:cs typeface="Franklin Gothic Medium" charset="0"/>
              </a:rPr>
              <a:t>Clinician</a:t>
            </a:r>
          </a:p>
        </p:txBody>
      </p:sp>
      <p:sp>
        <p:nvSpPr>
          <p:cNvPr id="7" name="TextBox 6"/>
          <p:cNvSpPr txBox="1"/>
          <p:nvPr/>
        </p:nvSpPr>
        <p:spPr>
          <a:xfrm>
            <a:off x="4953000" y="2647950"/>
            <a:ext cx="3810000" cy="1755648"/>
          </a:xfrm>
          <a:prstGeom prst="rect">
            <a:avLst/>
          </a:prstGeom>
          <a:noFill/>
        </p:spPr>
        <p:txBody>
          <a:bodyPr wrap="square" lIns="0" tIns="0" rIns="0" bIns="0" rtlCol="0">
            <a:noAutofit/>
          </a:bodyPr>
          <a:lstStyle/>
          <a:p>
            <a:pPr>
              <a:lnSpc>
                <a:spcPts val="2400"/>
              </a:lnSpc>
            </a:pPr>
            <a:r>
              <a:rPr lang="en-US" sz="2200" dirty="0">
                <a:latin typeface="Franklin Gothic Book" charset="0"/>
                <a:ea typeface="Franklin Gothic Book" charset="0"/>
                <a:cs typeface="Franklin Gothic Book" charset="0"/>
              </a:rPr>
              <a:t>It sounds like you’re feeling overwhelmed.</a:t>
            </a:r>
          </a:p>
        </p:txBody>
      </p:sp>
      <p:sp>
        <p:nvSpPr>
          <p:cNvPr id="8" name="Content Placeholder 13"/>
          <p:cNvSpPr txBox="1">
            <a:spLocks/>
          </p:cNvSpPr>
          <p:nvPr/>
        </p:nvSpPr>
        <p:spPr>
          <a:xfrm>
            <a:off x="808036" y="2654421"/>
            <a:ext cx="4068763" cy="22795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Bef>
                <a:spcPts val="0"/>
              </a:spcBef>
              <a:buFont typeface="Arial" panose="020B0604020202020204" pitchFamily="34" charset="0"/>
              <a:buNone/>
            </a:pPr>
            <a:r>
              <a:rPr lang="en-US" sz="2200" dirty="0">
                <a:latin typeface="Franklin Gothic Book" charset="0"/>
                <a:ea typeface="Franklin Gothic Book" charset="0"/>
                <a:cs typeface="Franklin Gothic Book" charset="0"/>
              </a:rPr>
              <a:t>I’ve just been going to all these doctors appointments and getting all these tests, and I don’t know…</a:t>
            </a:r>
          </a:p>
          <a:p>
            <a:pPr marL="0" indent="0">
              <a:lnSpc>
                <a:spcPts val="2400"/>
              </a:lnSpc>
              <a:spcBef>
                <a:spcPts val="0"/>
              </a:spcBef>
              <a:buFont typeface="Arial" panose="020B0604020202020204" pitchFamily="34" charset="0"/>
              <a:buNone/>
            </a:pPr>
            <a:endParaRPr lang="en-US" sz="2200" dirty="0">
              <a:latin typeface="Franklin Gothic Book" charset="0"/>
              <a:ea typeface="Franklin Gothic Book" charset="0"/>
              <a:cs typeface="Franklin Gothic Book" charset="0"/>
            </a:endParaRPr>
          </a:p>
          <a:p>
            <a:pPr marL="0" indent="0">
              <a:lnSpc>
                <a:spcPts val="2400"/>
              </a:lnSpc>
              <a:spcBef>
                <a:spcPts val="0"/>
              </a:spcBef>
              <a:buFont typeface="Arial" panose="020B0604020202020204" pitchFamily="34" charset="0"/>
              <a:buNone/>
            </a:pPr>
            <a:r>
              <a:rPr lang="en-US" sz="2200" dirty="0">
                <a:latin typeface="Franklin Gothic Book" charset="0"/>
                <a:ea typeface="Franklin Gothic Book" charset="0"/>
                <a:cs typeface="Franklin Gothic Book" charset="0"/>
              </a:rPr>
              <a:t>Yes, exactly, so much is going on and I don</a:t>
            </a:r>
            <a:r>
              <a:rPr lang="fr-FR" sz="2200" dirty="0">
                <a:latin typeface="Franklin Gothic Book" charset="0"/>
                <a:ea typeface="Franklin Gothic Book" charset="0"/>
                <a:cs typeface="Franklin Gothic Book" charset="0"/>
              </a:rPr>
              <a:t>’</a:t>
            </a:r>
            <a:r>
              <a:rPr lang="en-US" sz="2200" dirty="0">
                <a:latin typeface="Franklin Gothic Book" charset="0"/>
                <a:ea typeface="Franklin Gothic Book" charset="0"/>
                <a:cs typeface="Franklin Gothic Book" charset="0"/>
              </a:rPr>
              <a:t>t know what to do…</a:t>
            </a:r>
          </a:p>
        </p:txBody>
      </p:sp>
      <p:pic>
        <p:nvPicPr>
          <p:cNvPr id="11"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141" y="1578675"/>
            <a:ext cx="1066800" cy="1048407"/>
          </a:xfrm>
          <a:prstGeom prst="rect">
            <a:avLst/>
          </a:prstGeom>
        </p:spPr>
      </p:pic>
      <p:pic>
        <p:nvPicPr>
          <p:cNvPr id="12" name="Picture 11"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898" y="1593475"/>
            <a:ext cx="1076325" cy="1061479"/>
          </a:xfrm>
          <a:prstGeom prst="rect">
            <a:avLst/>
          </a:prstGeom>
        </p:spPr>
      </p:pic>
    </p:spTree>
    <p:extLst>
      <p:ext uri="{BB962C8B-B14F-4D97-AF65-F5344CB8AC3E}">
        <p14:creationId xmlns:p14="http://schemas.microsoft.com/office/powerpoint/2010/main" val="184427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2023"/>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371600" y="358975"/>
            <a:ext cx="7315200" cy="532923"/>
          </a:xfrm>
        </p:spPr>
        <p:txBody>
          <a:bodyPr anchor="ctr"/>
          <a:lstStyle/>
          <a:p>
            <a:r>
              <a:rPr lang="en-US" dirty="0"/>
              <a:t>Drill B: Demonstrate empathy (acknowledge)</a:t>
            </a:r>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Patient</a:t>
            </a:r>
          </a:p>
        </p:txBody>
      </p:sp>
      <p:sp>
        <p:nvSpPr>
          <p:cNvPr id="4" name="Text Placeholder 3"/>
          <p:cNvSpPr>
            <a:spLocks noGrp="1"/>
          </p:cNvSpPr>
          <p:nvPr>
            <p:ph type="body" sz="quarter" idx="12"/>
          </p:nvPr>
        </p:nvSpPr>
        <p:spPr/>
        <p:txBody>
          <a:bodyPr/>
          <a:lstStyle/>
          <a:p>
            <a:r>
              <a:rPr lang="en-US" dirty="0">
                <a:latin typeface="Franklin Gothic Medium" charset="0"/>
                <a:ea typeface="Franklin Gothic Medium" charset="0"/>
                <a:cs typeface="Franklin Gothic Medium" charset="0"/>
              </a:rPr>
              <a:t>Clinician</a:t>
            </a:r>
          </a:p>
        </p:txBody>
      </p:sp>
      <p:pic>
        <p:nvPicPr>
          <p:cNvPr id="5"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141" y="1578675"/>
            <a:ext cx="1066800" cy="1048407"/>
          </a:xfrm>
          <a:prstGeom prst="rect">
            <a:avLst/>
          </a:prstGeom>
        </p:spPr>
      </p:pic>
      <p:pic>
        <p:nvPicPr>
          <p:cNvPr id="6" name="Picture 5"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898" y="1593475"/>
            <a:ext cx="1076325" cy="1061479"/>
          </a:xfrm>
          <a:prstGeom prst="rect">
            <a:avLst/>
          </a:prstGeom>
        </p:spPr>
      </p:pic>
      <p:sp>
        <p:nvSpPr>
          <p:cNvPr id="7" name="TextBox 6"/>
          <p:cNvSpPr txBox="1"/>
          <p:nvPr/>
        </p:nvSpPr>
        <p:spPr>
          <a:xfrm>
            <a:off x="4846320" y="2797302"/>
            <a:ext cx="3840480" cy="1755648"/>
          </a:xfrm>
          <a:prstGeom prst="rect">
            <a:avLst/>
          </a:prstGeom>
          <a:noFill/>
        </p:spPr>
        <p:txBody>
          <a:bodyPr wrap="square" lIns="0" tIns="0" rIns="0" bIns="0" rtlCol="0">
            <a:noAutofit/>
          </a:bodyPr>
          <a:lstStyle/>
          <a:p>
            <a:pPr>
              <a:lnSpc>
                <a:spcPts val="2400"/>
              </a:lnSpc>
            </a:pPr>
            <a:r>
              <a:rPr lang="en-US" sz="2200" dirty="0">
                <a:latin typeface="Franklin Gothic Book" charset="0"/>
                <a:ea typeface="Franklin Gothic Book" charset="0"/>
                <a:cs typeface="Franklin Gothic Book" charset="0"/>
              </a:rPr>
              <a:t>I can’t even imagine what it’s like for you to be going through this. </a:t>
            </a:r>
          </a:p>
        </p:txBody>
      </p:sp>
      <p:sp>
        <p:nvSpPr>
          <p:cNvPr id="8" name="Content Placeholder 13"/>
          <p:cNvSpPr txBox="1">
            <a:spLocks/>
          </p:cNvSpPr>
          <p:nvPr/>
        </p:nvSpPr>
        <p:spPr>
          <a:xfrm>
            <a:off x="857821" y="2750432"/>
            <a:ext cx="3485579" cy="22597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Bef>
                <a:spcPts val="0"/>
              </a:spcBef>
              <a:buFont typeface="Arial" panose="020B0604020202020204" pitchFamily="34" charset="0"/>
              <a:buNone/>
            </a:pPr>
            <a:r>
              <a:rPr lang="en-US" sz="2200" dirty="0">
                <a:latin typeface="Franklin Gothic Book" charset="0"/>
                <a:ea typeface="Franklin Gothic Book" charset="0"/>
                <a:cs typeface="Franklin Gothic Book" charset="0"/>
              </a:rPr>
              <a:t>No one’s really telling me what’s going on.  Is this treatment working or not?</a:t>
            </a:r>
          </a:p>
          <a:p>
            <a:pPr marL="0" indent="0">
              <a:lnSpc>
                <a:spcPts val="2400"/>
              </a:lnSpc>
              <a:spcBef>
                <a:spcPts val="0"/>
              </a:spcBef>
              <a:buFont typeface="Arial" panose="020B0604020202020204" pitchFamily="34" charset="0"/>
              <a:buNone/>
            </a:pPr>
            <a:endParaRPr lang="en-US" sz="2200" dirty="0">
              <a:latin typeface="Franklin Gothic Book" charset="0"/>
              <a:ea typeface="Franklin Gothic Book" charset="0"/>
              <a:cs typeface="Franklin Gothic Book" charset="0"/>
            </a:endParaRPr>
          </a:p>
          <a:p>
            <a:pPr marL="0" indent="0">
              <a:lnSpc>
                <a:spcPts val="2400"/>
              </a:lnSpc>
              <a:spcBef>
                <a:spcPts val="0"/>
              </a:spcBef>
              <a:buFont typeface="Arial" panose="020B0604020202020204" pitchFamily="34" charset="0"/>
              <a:buNone/>
            </a:pPr>
            <a:r>
              <a:rPr lang="en-US" sz="2200" dirty="0">
                <a:latin typeface="Franklin Gothic Book" charset="0"/>
                <a:ea typeface="Franklin Gothic Book" charset="0"/>
                <a:cs typeface="Franklin Gothic Book" charset="0"/>
              </a:rPr>
              <a:t>It’s just so scary.  I’m really worried. </a:t>
            </a:r>
          </a:p>
        </p:txBody>
      </p:sp>
    </p:spTree>
    <p:extLst>
      <p:ext uri="{BB962C8B-B14F-4D97-AF65-F5344CB8AC3E}">
        <p14:creationId xmlns:p14="http://schemas.microsoft.com/office/powerpoint/2010/main" val="38253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54022"/>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371600" y="354023"/>
            <a:ext cx="7040958" cy="537993"/>
          </a:xfrm>
        </p:spPr>
        <p:txBody>
          <a:bodyPr anchor="ctr"/>
          <a:lstStyle/>
          <a:p>
            <a:r>
              <a:rPr lang="en-US" dirty="0"/>
              <a:t>Drill Instructions:  Swap Roles</a:t>
            </a:r>
          </a:p>
        </p:txBody>
      </p:sp>
      <p:sp>
        <p:nvSpPr>
          <p:cNvPr id="3" name="Text Placeholder 2"/>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Clinician</a:t>
            </a:r>
          </a:p>
        </p:txBody>
      </p:sp>
      <p:sp>
        <p:nvSpPr>
          <p:cNvPr id="4" name="Text Placeholder 3"/>
          <p:cNvSpPr>
            <a:spLocks noGrp="1"/>
          </p:cNvSpPr>
          <p:nvPr>
            <p:ph type="body" sz="quarter" idx="12"/>
          </p:nvPr>
        </p:nvSpPr>
        <p:spPr>
          <a:xfrm>
            <a:off x="4785518" y="1005987"/>
            <a:ext cx="3840163" cy="521017"/>
          </a:xfrm>
        </p:spPr>
        <p:txBody>
          <a:bodyPr/>
          <a:lstStyle/>
          <a:p>
            <a:r>
              <a:rPr lang="en-US" dirty="0">
                <a:latin typeface="Franklin Gothic Medium" charset="0"/>
                <a:ea typeface="Franklin Gothic Medium" charset="0"/>
                <a:cs typeface="Franklin Gothic Medium" charset="0"/>
              </a:rPr>
              <a:t>Patient</a:t>
            </a:r>
          </a:p>
        </p:txBody>
      </p:sp>
      <p:pic>
        <p:nvPicPr>
          <p:cNvPr id="5" name="Content Placeholder 7" title="Clinician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622583"/>
            <a:ext cx="1066800" cy="1048407"/>
          </a:xfrm>
          <a:prstGeom prst="rect">
            <a:avLst/>
          </a:prstGeom>
        </p:spPr>
      </p:pic>
      <p:pic>
        <p:nvPicPr>
          <p:cNvPr id="6" name="Picture 5" title="Patient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586471"/>
            <a:ext cx="1076325" cy="1061479"/>
          </a:xfrm>
          <a:prstGeom prst="rect">
            <a:avLst/>
          </a:prstGeom>
        </p:spPr>
      </p:pic>
    </p:spTree>
    <p:extLst>
      <p:ext uri="{BB962C8B-B14F-4D97-AF65-F5344CB8AC3E}">
        <p14:creationId xmlns:p14="http://schemas.microsoft.com/office/powerpoint/2010/main" val="353476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012"/>
            <a:ext cx="9144000" cy="53799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1905000" y="1188720"/>
            <a:ext cx="6553200" cy="2678430"/>
          </a:xfrm>
        </p:spPr>
        <p:txBody>
          <a:bodyPr>
            <a:normAutofit/>
          </a:bodyPr>
          <a:lstStyle/>
          <a:p>
            <a:pPr lvl="1"/>
            <a:endParaRPr lang="en-US" dirty="0"/>
          </a:p>
          <a:p>
            <a:r>
              <a:rPr lang="en-US" sz="2400" dirty="0"/>
              <a:t>How did it feel to say the words?</a:t>
            </a:r>
          </a:p>
          <a:p>
            <a:r>
              <a:rPr lang="en-US" sz="2400" dirty="0">
                <a:solidFill>
                  <a:schemeClr val="tx1"/>
                </a:solidFill>
              </a:rPr>
              <a:t>One thing clinician noticed</a:t>
            </a:r>
          </a:p>
          <a:p>
            <a:r>
              <a:rPr lang="en-US" sz="2400" dirty="0">
                <a:solidFill>
                  <a:schemeClr val="tx1"/>
                </a:solidFill>
              </a:rPr>
              <a:t>One thing patient noticed</a:t>
            </a:r>
          </a:p>
          <a:p>
            <a:endParaRPr lang="en-US" dirty="0"/>
          </a:p>
        </p:txBody>
      </p:sp>
      <p:sp>
        <p:nvSpPr>
          <p:cNvPr id="3" name="Title 2"/>
          <p:cNvSpPr>
            <a:spLocks noGrp="1"/>
          </p:cNvSpPr>
          <p:nvPr>
            <p:ph type="title"/>
          </p:nvPr>
        </p:nvSpPr>
        <p:spPr>
          <a:xfrm>
            <a:off x="1371600" y="348012"/>
            <a:ext cx="7117080" cy="537994"/>
          </a:xfrm>
        </p:spPr>
        <p:txBody>
          <a:bodyPr anchor="ctr"/>
          <a:lstStyle/>
          <a:p>
            <a:r>
              <a:rPr lang="en-US" dirty="0"/>
              <a:t>Drill: Debrief 2</a:t>
            </a:r>
          </a:p>
        </p:txBody>
      </p:sp>
    </p:spTree>
    <p:extLst>
      <p:ext uri="{BB962C8B-B14F-4D97-AF65-F5344CB8AC3E}">
        <p14:creationId xmlns:p14="http://schemas.microsoft.com/office/powerpoint/2010/main" val="283776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sted-image.png" title="Pencil clipart"/>
          <p:cNvPicPr/>
          <p:nvPr/>
        </p:nvPicPr>
        <p:blipFill>
          <a:blip r:embed="rId3">
            <a:extLst/>
          </a:blip>
          <a:stretch>
            <a:fillRect/>
          </a:stretch>
        </p:blipFill>
        <p:spPr>
          <a:xfrm>
            <a:off x="3449041" y="209550"/>
            <a:ext cx="2245917" cy="1524000"/>
          </a:xfrm>
          <a:prstGeom prst="rect">
            <a:avLst/>
          </a:prstGeom>
          <a:ln w="12700">
            <a:miter lim="400000"/>
          </a:ln>
        </p:spPr>
      </p:pic>
      <p:sp>
        <p:nvSpPr>
          <p:cNvPr id="2" name="Title 1"/>
          <p:cNvSpPr>
            <a:spLocks noGrp="1"/>
          </p:cNvSpPr>
          <p:nvPr>
            <p:ph type="ctrTitle"/>
          </p:nvPr>
        </p:nvSpPr>
        <p:spPr>
          <a:xfrm>
            <a:off x="685800" y="1809750"/>
            <a:ext cx="7772400" cy="2590800"/>
          </a:xfrm>
        </p:spPr>
        <p:txBody>
          <a:bodyPr anchor="t">
            <a:noAutofit/>
          </a:bodyPr>
          <a:lstStyle/>
          <a:p>
            <a:pPr>
              <a:lnSpc>
                <a:spcPct val="100000"/>
              </a:lnSpc>
            </a:pPr>
            <a:r>
              <a:rPr lang="en-US" sz="3600" dirty="0"/>
              <a:t>What surprised you?</a:t>
            </a:r>
            <a:r>
              <a:rPr lang="en-US" sz="1800" dirty="0"/>
              <a:t/>
            </a:r>
            <a:br>
              <a:rPr lang="en-US" sz="1800" dirty="0"/>
            </a:br>
            <a:r>
              <a:rPr lang="en-US" sz="1800" dirty="0"/>
              <a:t/>
            </a:r>
            <a:br>
              <a:rPr lang="en-US" sz="1800" dirty="0"/>
            </a:br>
            <a:r>
              <a:rPr lang="en-US" sz="3600" dirty="0"/>
              <a:t>What do you want to take forward?</a:t>
            </a:r>
            <a:r>
              <a:rPr lang="en-US" sz="1800" dirty="0"/>
              <a:t/>
            </a:r>
            <a:br>
              <a:rPr lang="en-US" sz="1800" dirty="0"/>
            </a:br>
            <a:r>
              <a:rPr lang="en-US" sz="1800" dirty="0"/>
              <a:t/>
            </a:r>
            <a:br>
              <a:rPr lang="en-US" sz="1800" dirty="0"/>
            </a:br>
            <a:r>
              <a:rPr lang="en-US" sz="3600" dirty="0"/>
              <a:t>Anywhere you might get stuck? </a:t>
            </a:r>
          </a:p>
        </p:txBody>
      </p:sp>
    </p:spTree>
    <p:extLst>
      <p:ext uri="{BB962C8B-B14F-4D97-AF65-F5344CB8AC3E}">
        <p14:creationId xmlns:p14="http://schemas.microsoft.com/office/powerpoint/2010/main" val="42174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 y="97631"/>
            <a:ext cx="9168384" cy="1102519"/>
          </a:xfrm>
        </p:spPr>
        <p:txBody>
          <a:bodyPr>
            <a:normAutofit fontScale="90000"/>
          </a:bodyPr>
          <a:lstStyle/>
          <a:p>
            <a:r>
              <a:rPr lang="en-US" dirty="0"/>
              <a:t/>
            </a:r>
            <a:br>
              <a:rPr lang="en-US" dirty="0"/>
            </a:br>
            <a:r>
              <a:rPr lang="en-US" sz="4000" dirty="0"/>
              <a:t>Serious Illness </a:t>
            </a:r>
            <a:br>
              <a:rPr lang="en-US" sz="4000" dirty="0"/>
            </a:br>
            <a:r>
              <a:rPr lang="en-US" sz="4000" dirty="0"/>
              <a:t>Communication Skills Training </a:t>
            </a:r>
            <a:endParaRPr lang="en-US" sz="4400" i="1" dirty="0"/>
          </a:p>
        </p:txBody>
      </p:sp>
      <p:sp>
        <p:nvSpPr>
          <p:cNvPr id="3" name="Subtitle 2"/>
          <p:cNvSpPr>
            <a:spLocks noGrp="1"/>
          </p:cNvSpPr>
          <p:nvPr>
            <p:ph type="subTitle" idx="1"/>
          </p:nvPr>
        </p:nvSpPr>
        <p:spPr>
          <a:xfrm>
            <a:off x="1066800" y="1428750"/>
            <a:ext cx="6934200" cy="3124200"/>
          </a:xfrm>
        </p:spPr>
        <p:txBody>
          <a:bodyPr>
            <a:normAutofit/>
          </a:bodyPr>
          <a:lstStyle/>
          <a:p>
            <a:pPr marL="457200" indent="-457200" algn="l">
              <a:lnSpc>
                <a:spcPct val="100000"/>
              </a:lnSpc>
              <a:buFont typeface="Arial" charset="0"/>
              <a:buChar char="•"/>
            </a:pPr>
            <a:r>
              <a:rPr lang="en-US" sz="2800" dirty="0">
                <a:solidFill>
                  <a:schemeClr val="accent1">
                    <a:lumMod val="50000"/>
                  </a:schemeClr>
                </a:solidFill>
              </a:rPr>
              <a:t>Delivering Serious News</a:t>
            </a:r>
          </a:p>
          <a:p>
            <a:pPr marL="800100" lvl="1" indent="-457200" algn="l">
              <a:lnSpc>
                <a:spcPct val="100000"/>
              </a:lnSpc>
              <a:buFont typeface="Arial" charset="0"/>
              <a:buChar char="•"/>
            </a:pPr>
            <a:r>
              <a:rPr lang="en-US" sz="2400" dirty="0"/>
              <a:t>GUIDE</a:t>
            </a:r>
          </a:p>
          <a:p>
            <a:pPr marL="457200" indent="-457200" algn="l">
              <a:lnSpc>
                <a:spcPct val="100000"/>
              </a:lnSpc>
              <a:buFont typeface="Arial" charset="0"/>
              <a:buChar char="•"/>
            </a:pPr>
            <a:r>
              <a:rPr lang="en-US" sz="2800" dirty="0">
                <a:solidFill>
                  <a:schemeClr val="accent1">
                    <a:lumMod val="50000"/>
                  </a:schemeClr>
                </a:solidFill>
              </a:rPr>
              <a:t>Conducting Goals of Care Conversations</a:t>
            </a:r>
          </a:p>
          <a:p>
            <a:pPr marL="800100" lvl="1" indent="-457200" algn="l">
              <a:lnSpc>
                <a:spcPct val="100000"/>
              </a:lnSpc>
              <a:buFont typeface="Arial" charset="0"/>
              <a:buChar char="•"/>
            </a:pPr>
            <a:r>
              <a:rPr lang="en-US" sz="2200" dirty="0"/>
              <a:t>Part 1 - Reframing: We’re in a Different Place</a:t>
            </a:r>
            <a:endParaRPr lang="en-US" sz="2800" dirty="0"/>
          </a:p>
          <a:p>
            <a:pPr marL="800100" lvl="1" indent="-457200" algn="l">
              <a:lnSpc>
                <a:spcPct val="100000"/>
              </a:lnSpc>
              <a:buFont typeface="Arial" charset="0"/>
              <a:buChar char="•"/>
            </a:pPr>
            <a:r>
              <a:rPr lang="en-US" sz="2200" dirty="0"/>
              <a:t>Part 2 - Mapping the Future: Clarifying Priorities</a:t>
            </a:r>
          </a:p>
          <a:p>
            <a:pPr marL="800100" lvl="1" indent="-457200" algn="l">
              <a:lnSpc>
                <a:spcPct val="100000"/>
              </a:lnSpc>
              <a:buFont typeface="Arial" charset="0"/>
              <a:buChar char="•"/>
            </a:pPr>
            <a:r>
              <a:rPr lang="en-US" sz="2200" dirty="0"/>
              <a:t>Part 3 - Aligning with Patient Values</a:t>
            </a:r>
          </a:p>
          <a:p>
            <a:pPr marL="800100" lvl="1" indent="-457200" algn="l">
              <a:lnSpc>
                <a:spcPct val="100000"/>
              </a:lnSpc>
              <a:buFont typeface="Arial" charset="0"/>
              <a:buChar char="•"/>
            </a:pPr>
            <a:r>
              <a:rPr lang="en-US" sz="2200" dirty="0"/>
              <a:t>Part 4 - Discussing Life-Sustaining Treatments</a:t>
            </a:r>
          </a:p>
          <a:p>
            <a:pPr>
              <a:lnSpc>
                <a:spcPct val="100000"/>
              </a:lnSpc>
            </a:pPr>
            <a:endParaRPr lang="en-US" dirty="0"/>
          </a:p>
          <a:p>
            <a:pPr>
              <a:lnSpc>
                <a:spcPct val="100000"/>
              </a:lnSpc>
            </a:pPr>
            <a:endParaRPr lang="en-US" dirty="0"/>
          </a:p>
          <a:p>
            <a:pPr>
              <a:lnSpc>
                <a:spcPct val="100000"/>
              </a:lnSpc>
            </a:pPr>
            <a:endParaRPr lang="en-US" dirty="0"/>
          </a:p>
        </p:txBody>
      </p:sp>
      <p:sp>
        <p:nvSpPr>
          <p:cNvPr id="4" name="Rectangle 3"/>
          <p:cNvSpPr/>
          <p:nvPr/>
        </p:nvSpPr>
        <p:spPr>
          <a:xfrm>
            <a:off x="1447800" y="1450731"/>
            <a:ext cx="3962400" cy="5334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2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28800" y="1276350"/>
            <a:ext cx="6553200" cy="3657600"/>
          </a:xfrm>
        </p:spPr>
        <p:txBody>
          <a:bodyPr/>
          <a:lstStyle/>
          <a:p>
            <a:r>
              <a:rPr lang="en-US" sz="2400" dirty="0"/>
              <a:t>GUIDE:  A ‘Talking Map’ for delivering serious news</a:t>
            </a:r>
          </a:p>
          <a:p>
            <a:r>
              <a:rPr lang="en-US" sz="2400" dirty="0"/>
              <a:t>Responding to patient emotion </a:t>
            </a:r>
          </a:p>
          <a:p>
            <a:pPr lvl="1"/>
            <a:r>
              <a:rPr lang="en-US" sz="2400" dirty="0">
                <a:solidFill>
                  <a:schemeClr val="tx1"/>
                </a:solidFill>
              </a:rPr>
              <a:t>Name</a:t>
            </a:r>
          </a:p>
          <a:p>
            <a:pPr lvl="1"/>
            <a:r>
              <a:rPr lang="en-US" sz="2400" dirty="0">
                <a:solidFill>
                  <a:schemeClr val="tx1"/>
                </a:solidFill>
              </a:rPr>
              <a:t>Acknowledge</a:t>
            </a:r>
          </a:p>
          <a:p>
            <a:endParaRPr lang="en-US" sz="2400" dirty="0"/>
          </a:p>
          <a:p>
            <a:r>
              <a:rPr lang="en-US" sz="2400" dirty="0"/>
              <a:t>What’s one thing you’re going to try this week? </a:t>
            </a:r>
          </a:p>
        </p:txBody>
      </p:sp>
      <p:sp>
        <p:nvSpPr>
          <p:cNvPr id="3" name="Title 2"/>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19668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FFFF"/>
                </a:solidFill>
              </a:rPr>
              <a:t>Goals of Care Conversations </a:t>
            </a:r>
          </a:p>
        </p:txBody>
      </p:sp>
      <p:sp>
        <p:nvSpPr>
          <p:cNvPr id="3" name="Content Placeholder 2"/>
          <p:cNvSpPr>
            <a:spLocks noGrp="1"/>
          </p:cNvSpPr>
          <p:nvPr>
            <p:ph idx="1"/>
          </p:nvPr>
        </p:nvSpPr>
        <p:spPr>
          <a:xfrm>
            <a:off x="609600" y="733935"/>
            <a:ext cx="7848600" cy="3394472"/>
          </a:xfrm>
        </p:spPr>
        <p:txBody>
          <a:bodyPr>
            <a:normAutofit/>
          </a:bodyPr>
          <a:lstStyle/>
          <a:p>
            <a:pPr marL="0" indent="0">
              <a:buNone/>
            </a:pPr>
            <a:endParaRPr lang="en-US" dirty="0"/>
          </a:p>
          <a:p>
            <a:pPr marL="0" indent="0" algn="ctr">
              <a:lnSpc>
                <a:spcPct val="120000"/>
              </a:lnSpc>
              <a:buNone/>
            </a:pPr>
            <a:r>
              <a:rPr lang="en-US" sz="2300" dirty="0"/>
              <a:t>Delivering Serious News and Goals of Care Conversations training   materials were developed and made available for public use through U.S. Department of Veterans Affairs contracts with VitalTalk</a:t>
            </a:r>
          </a:p>
          <a:p>
            <a:pPr marL="0" indent="0" algn="ctr">
              <a:buNone/>
            </a:pPr>
            <a:r>
              <a:rPr lang="en-US" sz="2300" dirty="0"/>
              <a:t>[Orders VA777-14-P-0400 and VA777-16-C-0015]. </a:t>
            </a:r>
            <a:endParaRPr lang="en-US" sz="2300" dirty="0" smtClean="0"/>
          </a:p>
          <a:p>
            <a:pPr marL="0" indent="0" algn="ctr">
              <a:buNone/>
            </a:pPr>
            <a:endParaRPr lang="en-US" sz="2300" dirty="0"/>
          </a:p>
          <a:p>
            <a:pPr marL="0" indent="0">
              <a:buNone/>
            </a:pPr>
            <a:endParaRPr lang="en-US" sz="2300" dirty="0"/>
          </a:p>
          <a:p>
            <a:pPr marL="0" indent="0">
              <a:buNone/>
            </a:pPr>
            <a:endParaRPr lang="en-US" dirty="0"/>
          </a:p>
        </p:txBody>
      </p:sp>
      <p:pic>
        <p:nvPicPr>
          <p:cNvPr id="7" name="Picture 6" descr="vital talk picture.PNG"/>
          <p:cNvPicPr>
            <a:picLocks noChangeAspect="1"/>
          </p:cNvPicPr>
          <p:nvPr/>
        </p:nvPicPr>
        <p:blipFill>
          <a:blip r:embed="rId3"/>
          <a:stretch>
            <a:fillRect/>
          </a:stretch>
        </p:blipFill>
        <p:spPr>
          <a:xfrm>
            <a:off x="990600" y="4207952"/>
            <a:ext cx="2104069" cy="7259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248150"/>
            <a:ext cx="3352800" cy="658586"/>
          </a:xfrm>
          <a:prstGeom prst="rect">
            <a:avLst/>
          </a:prstGeom>
        </p:spPr>
      </p:pic>
    </p:spTree>
    <p:extLst>
      <p:ext uri="{BB962C8B-B14F-4D97-AF65-F5344CB8AC3E}">
        <p14:creationId xmlns:p14="http://schemas.microsoft.com/office/powerpoint/2010/main" val="29911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1031"/>
            <a:ext cx="9220200" cy="1102519"/>
          </a:xfrm>
        </p:spPr>
        <p:txBody>
          <a:bodyPr>
            <a:normAutofit fontScale="90000"/>
          </a:bodyPr>
          <a:lstStyle/>
          <a:p>
            <a:r>
              <a:rPr lang="en-US" dirty="0"/>
              <a:t/>
            </a:r>
            <a:br>
              <a:rPr lang="en-US" dirty="0"/>
            </a:br>
            <a:r>
              <a:rPr lang="en-US" sz="3600" dirty="0"/>
              <a:t/>
            </a:r>
            <a:br>
              <a:rPr lang="en-US" sz="3600" dirty="0"/>
            </a:br>
            <a:r>
              <a:rPr lang="en-US" sz="4000" i="1" dirty="0"/>
              <a:t>Why is Delivering Serious News Hard? </a:t>
            </a:r>
          </a:p>
        </p:txBody>
      </p:sp>
      <p:sp>
        <p:nvSpPr>
          <p:cNvPr id="3" name="Subtitle 2"/>
          <p:cNvSpPr>
            <a:spLocks noGrp="1"/>
          </p:cNvSpPr>
          <p:nvPr>
            <p:ph type="subTitle" idx="1"/>
          </p:nvPr>
        </p:nvSpPr>
        <p:spPr>
          <a:xfrm>
            <a:off x="1466850" y="1733550"/>
            <a:ext cx="6286500" cy="1828800"/>
          </a:xfrm>
        </p:spPr>
        <p:txBody>
          <a:bodyPr>
            <a:normAutofit fontScale="92500" lnSpcReduction="20000"/>
          </a:bodyPr>
          <a:lstStyle/>
          <a:p>
            <a:endParaRPr lang="en-US" sz="2400" dirty="0"/>
          </a:p>
          <a:p>
            <a:pPr marL="457200" indent="-457200" algn="l">
              <a:lnSpc>
                <a:spcPct val="100000"/>
              </a:lnSpc>
              <a:buFont typeface="Wingdings" charset="2"/>
              <a:buChar char="ü"/>
            </a:pPr>
            <a:r>
              <a:rPr lang="en-US" sz="2600" dirty="0"/>
              <a:t>We feel sad ourselves</a:t>
            </a:r>
          </a:p>
          <a:p>
            <a:pPr marL="457200" indent="-457200" algn="l">
              <a:lnSpc>
                <a:spcPct val="100000"/>
              </a:lnSpc>
              <a:buFont typeface="Wingdings" charset="2"/>
              <a:buChar char="ü"/>
            </a:pPr>
            <a:r>
              <a:rPr lang="en-US" sz="2600" dirty="0"/>
              <a:t>We don</a:t>
            </a:r>
            <a:r>
              <a:rPr lang="fr-FR" sz="2600" dirty="0"/>
              <a:t>’</a:t>
            </a:r>
            <a:r>
              <a:rPr lang="en-US" sz="2600" dirty="0"/>
              <a:t>t know the right words to say</a:t>
            </a:r>
          </a:p>
          <a:p>
            <a:pPr marL="457200" indent="-457200" algn="l">
              <a:lnSpc>
                <a:spcPct val="100000"/>
              </a:lnSpc>
              <a:buFont typeface="Wingdings" charset="2"/>
              <a:buChar char="ü"/>
            </a:pPr>
            <a:r>
              <a:rPr lang="en-US" sz="2600" dirty="0"/>
              <a:t>Emotions are strong and we don</a:t>
            </a:r>
            <a:r>
              <a:rPr lang="fr-FR" sz="2600" dirty="0"/>
              <a:t>’</a:t>
            </a:r>
            <a:r>
              <a:rPr lang="en-US" sz="2600" dirty="0"/>
              <a:t>t know how to respond </a:t>
            </a:r>
          </a:p>
          <a:p>
            <a:pPr marL="457200" indent="-457200">
              <a:lnSpc>
                <a:spcPct val="100000"/>
              </a:lnSpc>
              <a:buFont typeface="Wingdings" charset="2"/>
              <a:buAutoNum type="arabicPlain"/>
            </a:pPr>
            <a:endParaRPr lang="en-US" sz="2400" dirty="0"/>
          </a:p>
          <a:p>
            <a:endParaRPr lang="en-US" sz="2400" dirty="0"/>
          </a:p>
          <a:p>
            <a:endParaRPr lang="en-US" dirty="0"/>
          </a:p>
          <a:p>
            <a:endParaRPr lang="en-US" dirty="0"/>
          </a:p>
          <a:p>
            <a:endParaRPr lang="en-US" dirty="0"/>
          </a:p>
        </p:txBody>
      </p:sp>
    </p:spTree>
    <p:extLst>
      <p:ext uri="{BB962C8B-B14F-4D97-AF65-F5344CB8AC3E}">
        <p14:creationId xmlns:p14="http://schemas.microsoft.com/office/powerpoint/2010/main" val="137497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1031"/>
            <a:ext cx="9220200" cy="1102519"/>
          </a:xfrm>
        </p:spPr>
        <p:txBody>
          <a:bodyPr>
            <a:normAutofit fontScale="90000"/>
          </a:bodyPr>
          <a:lstStyle/>
          <a:p>
            <a:r>
              <a:rPr lang="en-US" dirty="0"/>
              <a:t/>
            </a:r>
            <a:br>
              <a:rPr lang="en-US" dirty="0"/>
            </a:br>
            <a:r>
              <a:rPr lang="en-US" sz="4000" i="1" dirty="0"/>
              <a:t>What We Will Learn</a:t>
            </a:r>
          </a:p>
        </p:txBody>
      </p:sp>
      <p:sp>
        <p:nvSpPr>
          <p:cNvPr id="3" name="Subtitle 2"/>
          <p:cNvSpPr>
            <a:spLocks noGrp="1"/>
          </p:cNvSpPr>
          <p:nvPr>
            <p:ph type="subTitle" idx="1"/>
          </p:nvPr>
        </p:nvSpPr>
        <p:spPr>
          <a:xfrm>
            <a:off x="1466850" y="1733550"/>
            <a:ext cx="6286500" cy="1828800"/>
          </a:xfrm>
        </p:spPr>
        <p:txBody>
          <a:bodyPr/>
          <a:lstStyle/>
          <a:p>
            <a:endParaRPr lang="en-US" sz="2400" dirty="0"/>
          </a:p>
          <a:p>
            <a:pPr marL="514350" indent="-457200" algn="l">
              <a:lnSpc>
                <a:spcPct val="100000"/>
              </a:lnSpc>
              <a:buFont typeface="Wingdings" charset="2"/>
              <a:buChar char="ü"/>
            </a:pPr>
            <a:r>
              <a:rPr lang="en-US" sz="2400" dirty="0"/>
              <a:t>GUIDE:  A ‘Talking Map’ </a:t>
            </a:r>
          </a:p>
          <a:p>
            <a:pPr indent="-457200" algn="l">
              <a:lnSpc>
                <a:spcPct val="100000"/>
              </a:lnSpc>
              <a:buFont typeface="Wingdings" charset="2"/>
              <a:buChar char="ü"/>
              <a:tabLst>
                <a:tab pos="1595438" algn="l"/>
              </a:tabLst>
            </a:pPr>
            <a:r>
              <a:rPr lang="en-US" sz="2400" dirty="0"/>
              <a:t> Tools for responding to patient emotion </a:t>
            </a:r>
          </a:p>
          <a:p>
            <a:pPr marL="457200" indent="-457200">
              <a:lnSpc>
                <a:spcPct val="100000"/>
              </a:lnSpc>
              <a:buFont typeface="Wingdings" charset="2"/>
              <a:buAutoNum type="arabicPlain"/>
            </a:pPr>
            <a:endParaRPr lang="en-US" sz="2400" dirty="0"/>
          </a:p>
          <a:p>
            <a:endParaRPr lang="en-US" sz="2400" dirty="0"/>
          </a:p>
          <a:p>
            <a:endParaRPr lang="en-US" dirty="0"/>
          </a:p>
          <a:p>
            <a:endParaRPr lang="en-US" dirty="0"/>
          </a:p>
          <a:p>
            <a:endParaRPr lang="en-US" dirty="0"/>
          </a:p>
        </p:txBody>
      </p:sp>
    </p:spTree>
    <p:extLst>
      <p:ext uri="{BB962C8B-B14F-4D97-AF65-F5344CB8AC3E}">
        <p14:creationId xmlns:p14="http://schemas.microsoft.com/office/powerpoint/2010/main" val="28923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1102519"/>
          </a:xfrm>
        </p:spPr>
        <p:txBody>
          <a:bodyPr>
            <a:normAutofit fontScale="90000"/>
          </a:bodyPr>
          <a:lstStyle/>
          <a:p>
            <a:r>
              <a:rPr lang="en-US" dirty="0"/>
              <a:t/>
            </a:r>
            <a:br>
              <a:rPr lang="en-US" dirty="0"/>
            </a:br>
            <a:r>
              <a:rPr lang="en-US" sz="4000" i="1" dirty="0"/>
              <a:t>How We Will Learn</a:t>
            </a:r>
          </a:p>
        </p:txBody>
      </p:sp>
      <p:sp>
        <p:nvSpPr>
          <p:cNvPr id="3" name="Subtitle 2"/>
          <p:cNvSpPr>
            <a:spLocks noGrp="1"/>
          </p:cNvSpPr>
          <p:nvPr>
            <p:ph type="subTitle" idx="1"/>
          </p:nvPr>
        </p:nvSpPr>
        <p:spPr>
          <a:xfrm>
            <a:off x="1440180" y="1798987"/>
            <a:ext cx="6263640" cy="2362200"/>
          </a:xfrm>
        </p:spPr>
        <p:txBody>
          <a:bodyPr/>
          <a:lstStyle/>
          <a:p>
            <a:pPr marL="514350" indent="-514350">
              <a:buFont typeface="Wingdings" charset="2"/>
              <a:buChar char="ü"/>
            </a:pPr>
            <a:endParaRPr lang="en-US" sz="2400" dirty="0"/>
          </a:p>
          <a:p>
            <a:pPr marL="514350" indent="-514350" algn="l">
              <a:buFont typeface="Wingdings" charset="2"/>
              <a:buChar char="ü"/>
            </a:pPr>
            <a:r>
              <a:rPr lang="en-US" sz="2400" dirty="0"/>
              <a:t>Define skills (lecture)</a:t>
            </a:r>
          </a:p>
          <a:p>
            <a:pPr marL="514350" indent="-514350" algn="l">
              <a:buFont typeface="Wingdings" charset="2"/>
              <a:buChar char="ü"/>
            </a:pPr>
            <a:r>
              <a:rPr lang="en-US" sz="2400" dirty="0"/>
              <a:t>Observe skills in action (videos)</a:t>
            </a:r>
          </a:p>
          <a:p>
            <a:pPr marL="514350" indent="-514350" algn="l">
              <a:buFont typeface="Wingdings" charset="2"/>
              <a:buChar char="ü"/>
            </a:pPr>
            <a:r>
              <a:rPr lang="en-US" sz="2400" dirty="0"/>
              <a:t>Practice</a:t>
            </a:r>
          </a:p>
          <a:p>
            <a:endParaRPr lang="en-US" dirty="0"/>
          </a:p>
          <a:p>
            <a:endParaRPr lang="en-US" dirty="0"/>
          </a:p>
          <a:p>
            <a:endParaRPr lang="en-US" dirty="0"/>
          </a:p>
        </p:txBody>
      </p:sp>
    </p:spTree>
    <p:extLst>
      <p:ext uri="{BB962C8B-B14F-4D97-AF65-F5344CB8AC3E}">
        <p14:creationId xmlns:p14="http://schemas.microsoft.com/office/powerpoint/2010/main" val="19648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3657600"/>
          </a:xfrm>
        </p:spPr>
        <p:txBody>
          <a:bodyPr/>
          <a:lstStyle/>
          <a:p>
            <a:r>
              <a:rPr lang="en-US" sz="2400" b="1" dirty="0"/>
              <a:t>G</a:t>
            </a:r>
            <a:r>
              <a:rPr lang="en-US" sz="2400" dirty="0"/>
              <a:t>et Ready</a:t>
            </a:r>
          </a:p>
          <a:p>
            <a:r>
              <a:rPr lang="en-US" sz="2400" b="1" dirty="0"/>
              <a:t>U</a:t>
            </a:r>
            <a:r>
              <a:rPr lang="en-US" sz="2400" dirty="0"/>
              <a:t>nderstand </a:t>
            </a:r>
            <a:r>
              <a:rPr lang="en-US" sz="2400" i="1" dirty="0"/>
              <a:t>what the patient knows</a:t>
            </a:r>
          </a:p>
          <a:p>
            <a:r>
              <a:rPr lang="en-US" sz="2400" b="1" dirty="0"/>
              <a:t>I</a:t>
            </a:r>
            <a:r>
              <a:rPr lang="en-US" sz="2400" dirty="0"/>
              <a:t>nform </a:t>
            </a:r>
            <a:r>
              <a:rPr lang="en-US" sz="2400" i="1" dirty="0"/>
              <a:t>starting with a headline</a:t>
            </a:r>
          </a:p>
          <a:p>
            <a:r>
              <a:rPr lang="en-US" sz="2400" b="1" dirty="0"/>
              <a:t>D</a:t>
            </a:r>
            <a:r>
              <a:rPr lang="en-US" sz="2400" dirty="0"/>
              <a:t>emonstrate </a:t>
            </a:r>
            <a:r>
              <a:rPr lang="en-US" sz="2400" i="1" dirty="0"/>
              <a:t>empathy</a:t>
            </a:r>
          </a:p>
          <a:p>
            <a:r>
              <a:rPr lang="en-US" sz="2400" b="1" dirty="0"/>
              <a:t>E</a:t>
            </a:r>
            <a:r>
              <a:rPr lang="en-US" sz="2400" dirty="0"/>
              <a:t>quip </a:t>
            </a:r>
            <a:r>
              <a:rPr lang="en-US" sz="2400" i="1" dirty="0"/>
              <a:t>the patient for the next step. </a:t>
            </a:r>
          </a:p>
        </p:txBody>
      </p:sp>
      <p:sp>
        <p:nvSpPr>
          <p:cNvPr id="3" name="Title 2"/>
          <p:cNvSpPr>
            <a:spLocks noGrp="1"/>
          </p:cNvSpPr>
          <p:nvPr>
            <p:ph type="title"/>
          </p:nvPr>
        </p:nvSpPr>
        <p:spPr/>
        <p:txBody>
          <a:bodyPr/>
          <a:lstStyle/>
          <a:p>
            <a:r>
              <a:rPr lang="en-US" dirty="0"/>
              <a:t>GUIDE: A Talking Map for Serious News</a:t>
            </a:r>
          </a:p>
        </p:txBody>
      </p:sp>
    </p:spTree>
    <p:extLst>
      <p:ext uri="{BB962C8B-B14F-4D97-AF65-F5344CB8AC3E}">
        <p14:creationId xmlns:p14="http://schemas.microsoft.com/office/powerpoint/2010/main" val="42851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752600" y="1165860"/>
            <a:ext cx="6553200" cy="3657600"/>
          </a:xfrm>
        </p:spPr>
        <p:txBody>
          <a:bodyPr/>
          <a:lstStyle/>
          <a:p>
            <a:r>
              <a:rPr lang="en-US" sz="2400" dirty="0"/>
              <a:t>Have a plan in mind </a:t>
            </a:r>
          </a:p>
          <a:p>
            <a:r>
              <a:rPr lang="en-US" sz="2400" dirty="0"/>
              <a:t>Who should be in the room  </a:t>
            </a:r>
          </a:p>
          <a:p>
            <a:r>
              <a:rPr lang="en-US" sz="2400" dirty="0"/>
              <a:t>Conducive setting</a:t>
            </a:r>
          </a:p>
          <a:p>
            <a:pPr lvl="1"/>
            <a:r>
              <a:rPr lang="en-US" sz="2400" dirty="0">
                <a:solidFill>
                  <a:schemeClr val="tx1"/>
                </a:solidFill>
              </a:rPr>
              <a:t>Find a private space</a:t>
            </a:r>
          </a:p>
          <a:p>
            <a:pPr lvl="1"/>
            <a:r>
              <a:rPr lang="en-US" sz="2400" dirty="0">
                <a:solidFill>
                  <a:schemeClr val="tx1"/>
                </a:solidFill>
              </a:rPr>
              <a:t>Sign out pager or set to vibrate</a:t>
            </a:r>
          </a:p>
          <a:p>
            <a:r>
              <a:rPr lang="en-US" sz="2400" dirty="0"/>
              <a:t>Tissue</a:t>
            </a:r>
          </a:p>
          <a:p>
            <a:r>
              <a:rPr lang="en-US" sz="2400" dirty="0"/>
              <a:t>Allot adequate time</a:t>
            </a:r>
          </a:p>
        </p:txBody>
      </p:sp>
      <p:sp>
        <p:nvSpPr>
          <p:cNvPr id="3" name="Title 2"/>
          <p:cNvSpPr>
            <a:spLocks noGrp="1"/>
          </p:cNvSpPr>
          <p:nvPr>
            <p:ph type="title"/>
          </p:nvPr>
        </p:nvSpPr>
        <p:spPr/>
        <p:txBody>
          <a:bodyPr/>
          <a:lstStyle/>
          <a:p>
            <a:r>
              <a:rPr lang="en-US" dirty="0"/>
              <a:t>GUIDE: </a:t>
            </a:r>
            <a:r>
              <a:rPr lang="en-US" b="1" dirty="0"/>
              <a:t>Get Ready</a:t>
            </a:r>
            <a:endParaRPr lang="en-US" dirty="0"/>
          </a:p>
        </p:txBody>
      </p:sp>
    </p:spTree>
    <p:extLst>
      <p:ext uri="{BB962C8B-B14F-4D97-AF65-F5344CB8AC3E}">
        <p14:creationId xmlns:p14="http://schemas.microsoft.com/office/powerpoint/2010/main" val="30787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3657600"/>
          </a:xfrm>
        </p:spPr>
        <p:txBody>
          <a:bodyPr/>
          <a:lstStyle/>
          <a:p>
            <a:r>
              <a:rPr lang="en-US" sz="2400" dirty="0"/>
              <a:t>Ask current understanding</a:t>
            </a:r>
          </a:p>
          <a:p>
            <a:pPr lvl="1"/>
            <a:r>
              <a:rPr lang="en-US" sz="2400" dirty="0">
                <a:solidFill>
                  <a:schemeClr val="tx1"/>
                </a:solidFill>
              </a:rPr>
              <a:t>“Tell me what you understand is going on with your illness?”</a:t>
            </a:r>
          </a:p>
          <a:p>
            <a:pPr lvl="1"/>
            <a:r>
              <a:rPr lang="en-US" sz="2400" dirty="0">
                <a:solidFill>
                  <a:schemeClr val="tx1"/>
                </a:solidFill>
              </a:rPr>
              <a:t>“What have the other doctors told you?”</a:t>
            </a:r>
          </a:p>
          <a:p>
            <a:r>
              <a:rPr lang="en-US" sz="2400" dirty="0"/>
              <a:t>When you give serious news, your patient is learning.  Start from what they know already. </a:t>
            </a:r>
          </a:p>
          <a:p>
            <a:pPr marL="0" indent="0">
              <a:buNone/>
            </a:pPr>
            <a:endParaRPr lang="en-US" dirty="0"/>
          </a:p>
        </p:txBody>
      </p:sp>
      <p:sp>
        <p:nvSpPr>
          <p:cNvPr id="3" name="Title 2"/>
          <p:cNvSpPr>
            <a:spLocks noGrp="1"/>
          </p:cNvSpPr>
          <p:nvPr>
            <p:ph type="title"/>
          </p:nvPr>
        </p:nvSpPr>
        <p:spPr/>
        <p:txBody>
          <a:bodyPr/>
          <a:lstStyle/>
          <a:p>
            <a:r>
              <a:rPr lang="en-US" dirty="0"/>
              <a:t>GUIDE: Understand</a:t>
            </a:r>
          </a:p>
        </p:txBody>
      </p:sp>
    </p:spTree>
    <p:extLst>
      <p:ext uri="{BB962C8B-B14F-4D97-AF65-F5344CB8AC3E}">
        <p14:creationId xmlns:p14="http://schemas.microsoft.com/office/powerpoint/2010/main" val="40321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14078</TotalTime>
  <Words>2459</Words>
  <Application>Microsoft Macintosh PowerPoint</Application>
  <PresentationFormat>On-screen Show (16:9)</PresentationFormat>
  <Paragraphs>401</Paragraphs>
  <Slides>31</Slides>
  <Notes>31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vt:lpstr>
      <vt:lpstr>Calibri Light</vt:lpstr>
      <vt:lpstr>Franklin Gothic Book</vt:lpstr>
      <vt:lpstr>Franklin Gothic Medium</vt:lpstr>
      <vt:lpstr>Gill Sans MT</vt:lpstr>
      <vt:lpstr>ＭＳ Ｐゴシック</vt:lpstr>
      <vt:lpstr>Wingdings</vt:lpstr>
      <vt:lpstr>Arial</vt:lpstr>
      <vt:lpstr>VA theme</vt:lpstr>
      <vt:lpstr>PowerPoint Presentation</vt:lpstr>
      <vt:lpstr>PowerPoint Presentation</vt:lpstr>
      <vt:lpstr> Serious Illness  Communication Skills Training </vt:lpstr>
      <vt:lpstr>  Why is Delivering Serious News Hard? </vt:lpstr>
      <vt:lpstr> What We Will Learn</vt:lpstr>
      <vt:lpstr> How We Will Learn</vt:lpstr>
      <vt:lpstr>GUIDE: A Talking Map for Serious News</vt:lpstr>
      <vt:lpstr>GUIDE: Get Ready</vt:lpstr>
      <vt:lpstr>GUIDE: Understand</vt:lpstr>
      <vt:lpstr>GUIDE: Inform</vt:lpstr>
      <vt:lpstr>GUIDE: Inform</vt:lpstr>
      <vt:lpstr>GUIDE: Demonstrate Empathy</vt:lpstr>
      <vt:lpstr>Naming Emotion </vt:lpstr>
      <vt:lpstr>PowerPoint Presentation</vt:lpstr>
      <vt:lpstr>Acknowledging Emotion </vt:lpstr>
      <vt:lpstr>PowerPoint Presentation</vt:lpstr>
      <vt:lpstr>GUIDE: Equip</vt:lpstr>
      <vt:lpstr>PowerPoint Presentation</vt:lpstr>
      <vt:lpstr> Time to Practice!!</vt:lpstr>
      <vt:lpstr>Drill Instructions</vt:lpstr>
      <vt:lpstr>Drill A: Understand what the patient knows</vt:lpstr>
      <vt:lpstr>Drill A: Give a headline</vt:lpstr>
      <vt:lpstr>Drill Instructions: Swap Roles</vt:lpstr>
      <vt:lpstr>Drill: Debrief</vt:lpstr>
      <vt:lpstr>Drill B: Demonstrate empathy (naming statement)</vt:lpstr>
      <vt:lpstr>Drill B: Demonstrate empathy (acknowledge)</vt:lpstr>
      <vt:lpstr>Drill Instructions:  Swap Roles</vt:lpstr>
      <vt:lpstr>Drill: Debrief 2</vt:lpstr>
      <vt:lpstr>What surprised you?  What do you want to take forward?  Anywhere you might get stuck? </vt:lpstr>
      <vt:lpstr>Summary </vt:lpstr>
      <vt:lpstr>Goals of Care Conversations </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dc:creator>
  <cp:lastModifiedBy>Microsoft Office User</cp:lastModifiedBy>
  <cp:revision>360</cp:revision>
  <cp:lastPrinted>2017-01-05T22:08:31Z</cp:lastPrinted>
  <dcterms:created xsi:type="dcterms:W3CDTF">2015-01-09T17:57:39Z</dcterms:created>
  <dcterms:modified xsi:type="dcterms:W3CDTF">2018-07-12T17:11:38Z</dcterms:modified>
</cp:coreProperties>
</file>