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8"/>
  </p:notesMasterIdLst>
  <p:handoutMasterIdLst>
    <p:handoutMasterId r:id="rId49"/>
  </p:handoutMasterIdLst>
  <p:sldIdLst>
    <p:sldId id="256" r:id="rId2"/>
    <p:sldId id="3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398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327" r:id="rId21"/>
    <p:sldId id="328" r:id="rId22"/>
    <p:sldId id="329" r:id="rId23"/>
    <p:sldId id="330" r:id="rId24"/>
    <p:sldId id="331" r:id="rId25"/>
    <p:sldId id="395" r:id="rId26"/>
    <p:sldId id="396" r:id="rId27"/>
    <p:sldId id="397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53" r:id="rId45"/>
    <p:sldId id="354" r:id="rId46"/>
    <p:sldId id="356" r:id="rId4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259" autoAdjust="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D9A7F-CDB7-4E17-8A3F-CBBFDD426022}" type="slidenum">
              <a:rPr lang="cs-CZ"/>
              <a:pPr/>
              <a:t>1</a:t>
            </a:fld>
            <a:endParaRPr lang="cs-CZ"/>
          </a:p>
        </p:txBody>
      </p:sp>
      <p:sp>
        <p:nvSpPr>
          <p:cNvPr id="19458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9459" name="Rectangle 40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6" y="6048000"/>
            <a:ext cx="877864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17683" y="2014200"/>
            <a:ext cx="415663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lada.cz/cz/ppov/rada_vlady_pro_zdravotni_rizika/uvodni-text-rada-vlady-pro-zdravotni-rizika-183146/" TargetMode="External"/><Relationship Id="rId2" Type="http://schemas.openxmlformats.org/officeDocument/2006/relationships/hyperlink" Target="https://www.mzcr.cz/category/agendy-ministerstva/krizove-rizen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krizport.firebrno.cz/ohrozeni/zdroje-ohrozeni" TargetMode="External"/><Relationship Id="rId2" Type="http://schemas.openxmlformats.org/officeDocument/2006/relationships/hyperlink" Target="https://www.krizport.cz/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varujemevas.cz/" TargetMode="External"/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5834" y="2420983"/>
            <a:ext cx="8077200" cy="3870960"/>
          </a:xfrm>
        </p:spPr>
        <p:txBody>
          <a:bodyPr/>
          <a:lstStyle/>
          <a:p>
            <a:r>
              <a:rPr lang="cs-CZ" b="1" dirty="0"/>
              <a:t>Systém krizového řízení ve veřejné správě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15834" y="3429000"/>
            <a:ext cx="9686109" cy="1524000"/>
          </a:xfrm>
        </p:spPr>
        <p:txBody>
          <a:bodyPr>
            <a:normAutofit/>
          </a:bodyPr>
          <a:lstStyle/>
          <a:p>
            <a:pPr marL="533400" indent="-533400" algn="ctr"/>
            <a:endParaRPr lang="cs-CZ" sz="3200" b="1" dirty="0"/>
          </a:p>
          <a:p>
            <a:pPr marL="533400" indent="-533400" algn="ctr"/>
            <a:endParaRPr lang="cs-CZ" sz="3200" b="1" dirty="0"/>
          </a:p>
          <a:p>
            <a:pPr marL="533400" indent="-533400" algn="ctr"/>
            <a:endParaRPr lang="cs-CZ" i="1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1D709EC-2194-4076-B72C-758006AC6D71}" type="slidenum">
              <a:rPr lang="cs-CZ" altLang="en-US" smtClean="0"/>
              <a:pPr/>
              <a:t>1</a:t>
            </a:fld>
            <a:endParaRPr lang="cs-CZ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 idx="4294967295"/>
          </p:nvPr>
        </p:nvSpPr>
        <p:spPr/>
        <p:txBody>
          <a:bodyPr vert="horz" lIns="91440" tIns="45720" rIns="91440" bIns="45720" rtlCol="0" anchor="b" anchorCtr="0">
            <a:noAutofit/>
          </a:bodyPr>
          <a:lstStyle/>
          <a:p>
            <a:pPr algn="ctr" eaLnBrk="1" hangingPunct="1"/>
            <a:r>
              <a:rPr lang="cs-CZ" altLang="cs-CZ" sz="3400" dirty="0"/>
              <a:t>Krizové situace pro ČR</a:t>
            </a:r>
          </a:p>
        </p:txBody>
      </p:sp>
      <p:graphicFrame>
        <p:nvGraphicFramePr>
          <p:cNvPr id="233475" name="Group 3"/>
          <p:cNvGraphicFramePr>
            <a:graphicFrameLocks noGrp="1"/>
          </p:cNvGraphicFramePr>
          <p:nvPr>
            <p:ph idx="4294967295"/>
          </p:nvPr>
        </p:nvGraphicFramePr>
        <p:xfrm>
          <a:off x="2424113" y="1773238"/>
          <a:ext cx="7772400" cy="3536950"/>
        </p:xfrm>
        <a:graphic>
          <a:graphicData uri="http://schemas.openxmlformats.org/drawingml/2006/table">
            <a:tbl>
              <a:tblPr/>
              <a:tblGrid>
                <a:gridCol w="2214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7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846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Trebuchet MS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76D4A"/>
                          </a:solidFill>
                          <a:effectLst/>
                          <a:latin typeface="Trebuchet MS" pitchFamily="34" charset="0"/>
                        </a:rPr>
                        <a:t>Vojenské krizové situace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Trebuchet MS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- Napadení státu NATO (spojenecké operace zasahující na území ČR, spojenecké operace vedené v blízkosti území ČR, spojenecké operace vzdálené území ČR)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- Narušení mezinárodní bezpečnosti (mezinárodní bezpečnost narušující vojenský konflikt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48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Trebuchet MS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rebuchet MS" pitchFamily="34" charset="0"/>
                        </a:rPr>
                        <a:t>Nevojenské krizové situace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85750" indent="-28575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 sz="2400">
                          <a:solidFill>
                            <a:srgbClr val="000000"/>
                          </a:solidFill>
                          <a:latin typeface="Trebuchet MS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D1E1E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Ohrožení vnitřní bezpečnosti a veřejného pořádku (narušení zákonnosti velkého rozsahu, migrační vlny velkého rozsahu, teroristické útoky)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Ohrožení chodu hospodářství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Ohrožení zdraví a životů osob, majetku a životního prostředí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rebuchet MS" pitchFamily="34" charset="0"/>
                        </a:rPr>
                        <a:t>V současnosti cca 24 scénářů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769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 idx="4294967295"/>
          </p:nvPr>
        </p:nvSpPr>
        <p:spPr/>
        <p:txBody>
          <a:bodyPr vert="horz" lIns="91440" tIns="45720" rIns="91440" bIns="45720" rtlCol="0" anchor="b" anchorCtr="0">
            <a:noAutofit/>
          </a:bodyPr>
          <a:lstStyle/>
          <a:p>
            <a:pPr algn="ctr" eaLnBrk="1" hangingPunct="1"/>
            <a:r>
              <a:rPr lang="cs-CZ" altLang="cs-CZ" sz="3400" dirty="0"/>
              <a:t>Krizový a běžný stav  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4294967295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447675" indent="-447675"/>
            <a:r>
              <a:rPr lang="cs-CZ" altLang="cs-CZ" sz="2000" b="1">
                <a:solidFill>
                  <a:srgbClr val="0066FF"/>
                </a:solidFill>
              </a:rPr>
              <a:t>Běžný stav:</a:t>
            </a:r>
            <a:r>
              <a:rPr lang="cs-CZ" altLang="cs-CZ" sz="2000" b="1"/>
              <a:t> </a:t>
            </a:r>
            <a:r>
              <a:rPr lang="cs-CZ" altLang="cs-CZ" sz="2000"/>
              <a:t>Situace, kdy není potřeba řešit škodlivé působení sil a jevů vyvolaných činností člověka, přírodními vlivy nebo jinými hrozbami použitím mimořádných nebo krizových opatření podle specifické právní úpravy(MVČR 2009).</a:t>
            </a:r>
          </a:p>
          <a:p>
            <a:pPr marL="447675" indent="-447675"/>
            <a:r>
              <a:rPr lang="cs-CZ" altLang="cs-CZ" sz="2000" b="1">
                <a:solidFill>
                  <a:srgbClr val="A60E90"/>
                </a:solidFill>
              </a:rPr>
              <a:t>Krizový stav:</a:t>
            </a:r>
            <a:r>
              <a:rPr lang="cs-CZ" altLang="cs-CZ" sz="2000" b="1"/>
              <a:t> </a:t>
            </a:r>
            <a:r>
              <a:rPr lang="cs-CZ" altLang="cs-CZ" sz="2000"/>
              <a:t>Stav, který vyhlašuje hejtman kraje nebo primátor hl. m. Prahy (stav nebezpečí), vláda ČR, popř. předseda vlády ČR (nouzový stav) nebo Parlament ČR (stav ohrožení státu a válečný stav) v případě hrozby nebo vzniku krizové situace a v přímé závislosti na jejím charakteru a rozsahu.</a:t>
            </a:r>
          </a:p>
          <a:p>
            <a:pPr marL="447675" indent="-447675"/>
            <a:endParaRPr lang="cs-CZ" altLang="cs-CZ" b="1"/>
          </a:p>
        </p:txBody>
      </p:sp>
    </p:spTree>
    <p:extLst>
      <p:ext uri="{BB962C8B-B14F-4D97-AF65-F5344CB8AC3E}">
        <p14:creationId xmlns:p14="http://schemas.microsoft.com/office/powerpoint/2010/main" val="2098674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656" y="188640"/>
            <a:ext cx="6552728" cy="587183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025516" y="6530860"/>
            <a:ext cx="4736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Pramen: https://apps.odok.cz/attachment/-/down/IHOABTXK4WF6</a:t>
            </a:r>
          </a:p>
        </p:txBody>
      </p:sp>
    </p:spTree>
    <p:extLst>
      <p:ext uri="{BB962C8B-B14F-4D97-AF65-F5344CB8AC3E}">
        <p14:creationId xmlns:p14="http://schemas.microsoft.com/office/powerpoint/2010/main" val="1291525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4E7B6E-B1A0-4AC3-B834-BA1056C51E76}" type="slidenum">
              <a:rPr lang="cs-CZ"/>
              <a:pPr>
                <a:defRPr/>
              </a:pPr>
              <a:t>13</a:t>
            </a:fld>
            <a:endParaRPr lang="cs-CZ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altLang="cs-CZ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cs-CZ" altLang="cs-CZ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cs-CZ" altLang="cs-CZ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3600">
                <a:latin typeface="Arial" charset="0"/>
              </a:rPr>
              <a:t>2. Bezpečnostní systém ČR</a:t>
            </a:r>
          </a:p>
        </p:txBody>
      </p:sp>
    </p:spTree>
    <p:extLst>
      <p:ext uri="{BB962C8B-B14F-4D97-AF65-F5344CB8AC3E}">
        <p14:creationId xmlns:p14="http://schemas.microsoft.com/office/powerpoint/2010/main" val="42207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95AADE-03BF-4299-9A47-0949D69C501B}" type="slidenum">
              <a:rPr lang="cs-CZ"/>
              <a:pPr>
                <a:defRPr/>
              </a:pPr>
              <a:t>14</a:t>
            </a:fld>
            <a:endParaRPr lang="cs-CZ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8" y="836614"/>
            <a:ext cx="7772400" cy="5032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3800" dirty="0"/>
              <a:t>Bezpečnostní strategie</a:t>
            </a:r>
            <a:br>
              <a:rPr lang="cs-CZ" altLang="cs-CZ" sz="2400" dirty="0">
                <a:solidFill>
                  <a:schemeClr val="tx1"/>
                </a:solidFill>
              </a:rPr>
            </a:br>
            <a:endParaRPr lang="cs-CZ" altLang="cs-CZ" sz="2400" dirty="0">
              <a:solidFill>
                <a:schemeClr val="tx1"/>
              </a:solidFill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3" y="1557339"/>
            <a:ext cx="7772400" cy="4357687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cs-CZ" altLang="cs-CZ"/>
              <a:t>Jednotné pojetí vnější a vnitřní bezpečnosti (dominance?)</a:t>
            </a:r>
          </a:p>
          <a:p>
            <a:pPr eaLnBrk="1" hangingPunct="1"/>
            <a:r>
              <a:rPr lang="cs-CZ" altLang="cs-CZ"/>
              <a:t>Úkoly pro profesionální subjekty x celou společnost (např. včetně NNO)</a:t>
            </a:r>
          </a:p>
          <a:p>
            <a:pPr eaLnBrk="1" hangingPunct="1"/>
            <a:r>
              <a:rPr lang="cs-CZ" altLang="cs-CZ"/>
              <a:t>Bezpečnost x nákladnost (definování stupně bezpečnosti, resp. míry akceptace nejistoty a ohrožení</a:t>
            </a:r>
          </a:p>
          <a:p>
            <a:pPr eaLnBrk="1" hangingPunct="1"/>
            <a:r>
              <a:rPr lang="cs-CZ" altLang="cs-CZ"/>
              <a:t>Hierchizace bezpečnostních dokumentů?! a časová posloupnost</a:t>
            </a:r>
          </a:p>
          <a:p>
            <a:pPr eaLnBrk="1" hangingPunct="1"/>
            <a:r>
              <a:rPr lang="cs-CZ" altLang="cs-CZ"/>
              <a:t>Vztah k Bezpečnostní strategii EU a NATO?</a:t>
            </a:r>
          </a:p>
        </p:txBody>
      </p:sp>
    </p:spTree>
    <p:extLst>
      <p:ext uri="{BB962C8B-B14F-4D97-AF65-F5344CB8AC3E}">
        <p14:creationId xmlns:p14="http://schemas.microsoft.com/office/powerpoint/2010/main" val="206041335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C5ED96-2EDD-4D62-B873-674EC212A65A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400" dirty="0"/>
              <a:t>Bezpečnostní prostředí – trendy a faktory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Na rovnováhu bezpečnostního prostředí mají zásadní vliv </a:t>
            </a:r>
            <a:r>
              <a:rPr lang="cs-CZ" altLang="cs-CZ" sz="2400">
                <a:solidFill>
                  <a:srgbClr val="0066FF"/>
                </a:solidFill>
              </a:rPr>
              <a:t>rostoucí ambice</a:t>
            </a:r>
            <a:r>
              <a:rPr lang="cs-CZ" altLang="cs-CZ" sz="2400"/>
              <a:t> nových globálních a regionálních aktérů. Aspirace některých z těchto států jsou spojeny s významným růstem jejich vojenských kapacit včetně zbraní hromadného ničení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Bezpečnostní hrozby se do značné míry odvíjejí od </a:t>
            </a:r>
            <a:r>
              <a:rPr lang="cs-CZ" altLang="cs-CZ" sz="2400">
                <a:solidFill>
                  <a:srgbClr val="0066FF"/>
                </a:solidFill>
              </a:rPr>
              <a:t>slabých či zhroucených států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Jedním z dopadů současného vývoje světové ekonomiky může být změna relativní váhy jednotlivých aktérů, včetně možného oslabení postavení Evropy a USA, také </a:t>
            </a:r>
            <a:r>
              <a:rPr lang="cs-CZ" altLang="cs-CZ" sz="2400">
                <a:solidFill>
                  <a:srgbClr val="0066FF"/>
                </a:solidFill>
              </a:rPr>
              <a:t>pokles obranných rozpočtů evropských zemí</a:t>
            </a:r>
          </a:p>
        </p:txBody>
      </p:sp>
    </p:spTree>
    <p:extLst>
      <p:ext uri="{BB962C8B-B14F-4D97-AF65-F5344CB8AC3E}">
        <p14:creationId xmlns:p14="http://schemas.microsoft.com/office/powerpoint/2010/main" val="182231201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F3D72B-DF1C-449D-A233-689204B54180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100" dirty="0"/>
              <a:t>Bezpečnostní prostředí – bezpečnostní hrozby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Terorismus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Šíření ZHN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Kybernetické útoky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Nestabilita a regionální konflikty v euroatlantickém prostoru a jeho okolí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rgbClr val="FF0000"/>
                </a:solidFill>
              </a:rPr>
              <a:t>Negativní aspekty mezinárodní migrace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Organizovaný zločin a korupce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Ohrožení funkčnosti kritické infrastruktury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Přerušení dodávek strategických surovin nebo energie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Pohromy přírodního a antropogenního původu a jiné mimořádné události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rgbClr val="FF0000"/>
                </a:solidFill>
              </a:rPr>
              <a:t>Globální pandemie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63323667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29F129-B68B-4C03-828C-364247AC8D1B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2800" dirty="0"/>
              <a:t>Strategické prosazování </a:t>
            </a:r>
            <a:r>
              <a:rPr lang="cs-CZ" altLang="cs-CZ" sz="2800" dirty="0" err="1"/>
              <a:t>bezp</a:t>
            </a:r>
            <a:r>
              <a:rPr lang="cs-CZ" altLang="cs-CZ" sz="2800" dirty="0"/>
              <a:t>. zájmů ČR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Charakter soudobých bezpečnostních hrozeb a trendů vyžaduje široký přístup k bezpečnosti kombinující nevojenské a vojenské nástroje. ČR rozvíjí nástroje k prosazování svých bezpečnostních zájmů jak na národní úrovni, tak i prostřednictvím aktivního působení v multilaterálních a bilaterálních vztazích. </a:t>
            </a:r>
          </a:p>
        </p:txBody>
      </p:sp>
    </p:spTree>
    <p:extLst>
      <p:ext uri="{BB962C8B-B14F-4D97-AF65-F5344CB8AC3E}">
        <p14:creationId xmlns:p14="http://schemas.microsoft.com/office/powerpoint/2010/main" val="324880614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5118B1-ED21-4F6F-8AAE-D27F7DDD68E6}" type="slidenum">
              <a:rPr lang="cs-CZ"/>
              <a:pPr>
                <a:defRPr/>
              </a:pPr>
              <a:t>18</a:t>
            </a:fld>
            <a:endParaRPr lang="cs-CZ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2500" dirty="0"/>
              <a:t>Strategické prosazování bezpečnostních zájmů České republiky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Kolektivní rozměr zajištění obrany a bezpečnosti</a:t>
            </a:r>
          </a:p>
          <a:p>
            <a:pPr eaLnBrk="1" hangingPunct="1"/>
            <a:r>
              <a:rPr lang="cs-CZ" altLang="cs-CZ" sz="2400" dirty="0"/>
              <a:t>Strategie prevence a potlačování bezpečnostních hrozeb</a:t>
            </a:r>
          </a:p>
          <a:p>
            <a:pPr eaLnBrk="1" hangingPunct="1"/>
            <a:r>
              <a:rPr lang="cs-CZ" altLang="cs-CZ" sz="2400" dirty="0"/>
              <a:t>Ekonomický rámec zajištění bezpečnostních zájmů</a:t>
            </a:r>
          </a:p>
          <a:p>
            <a:pPr eaLnBrk="1" hangingPunct="1"/>
            <a:r>
              <a:rPr lang="cs-CZ" altLang="cs-CZ" sz="2400" dirty="0"/>
              <a:t>Institucionální rámec zajištění bezpečnosti</a:t>
            </a:r>
          </a:p>
          <a:p>
            <a:pPr eaLnBrk="1" hangingPunct="1"/>
            <a:r>
              <a:rPr lang="cs-CZ" altLang="cs-CZ" sz="2400" dirty="0"/>
              <a:t>Bezpečnostní systém ČR</a:t>
            </a:r>
          </a:p>
        </p:txBody>
      </p:sp>
    </p:spTree>
    <p:extLst>
      <p:ext uri="{BB962C8B-B14F-4D97-AF65-F5344CB8AC3E}">
        <p14:creationId xmlns:p14="http://schemas.microsoft.com/office/powerpoint/2010/main" val="142090123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4786714" y="6471521"/>
            <a:ext cx="2895600" cy="365125"/>
          </a:xfrm>
        </p:spPr>
        <p:txBody>
          <a:bodyPr/>
          <a:lstStyle/>
          <a:p>
            <a:pPr>
              <a:defRPr/>
            </a:pPr>
            <a:fld id="{3D154EFD-CF10-49A4-B791-73473760BE5E}" type="slidenum">
              <a:rPr lang="cs-CZ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692227" name="Rectangle 3"/>
          <p:cNvSpPr>
            <a:spLocks noChangeArrowheads="1"/>
          </p:cNvSpPr>
          <p:nvPr/>
        </p:nvSpPr>
        <p:spPr bwMode="auto">
          <a:xfrm>
            <a:off x="2594248" y="980728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PREZIDENT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4727848" y="980728"/>
            <a:ext cx="21336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dirty="0">
                <a:solidFill>
                  <a:schemeClr val="bg1"/>
                </a:solidFill>
                <a:latin typeface="Arial" charset="0"/>
              </a:rPr>
              <a:t>VLÁDA</a:t>
            </a:r>
            <a:r>
              <a:rPr lang="cs-CZ" altLang="cs-CZ" sz="18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altLang="cs-CZ" sz="1800" dirty="0">
                <a:solidFill>
                  <a:schemeClr val="bg1"/>
                </a:solidFill>
                <a:latin typeface="Arial" charset="0"/>
              </a:rPr>
              <a:t>ČR</a:t>
            </a:r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auto">
          <a:xfrm>
            <a:off x="7394848" y="1056928"/>
            <a:ext cx="2362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dirty="0">
                <a:solidFill>
                  <a:schemeClr val="bg1"/>
                </a:solidFill>
                <a:latin typeface="Arial" charset="0"/>
              </a:rPr>
              <a:t>PARLAMENT ČR</a:t>
            </a:r>
          </a:p>
        </p:txBody>
      </p:sp>
      <p:sp>
        <p:nvSpPr>
          <p:cNvPr id="692230" name="Line 6"/>
          <p:cNvSpPr>
            <a:spLocks noChangeShapeType="1"/>
          </p:cNvSpPr>
          <p:nvPr/>
        </p:nvSpPr>
        <p:spPr bwMode="auto">
          <a:xfrm>
            <a:off x="4194448" y="143792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31" name="Line 7"/>
          <p:cNvSpPr>
            <a:spLocks noChangeShapeType="1"/>
          </p:cNvSpPr>
          <p:nvPr/>
        </p:nvSpPr>
        <p:spPr bwMode="auto">
          <a:xfrm>
            <a:off x="6861448" y="143792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32" name="Rectangle 8"/>
          <p:cNvSpPr>
            <a:spLocks noChangeArrowheads="1"/>
          </p:cNvSpPr>
          <p:nvPr/>
        </p:nvSpPr>
        <p:spPr bwMode="auto">
          <a:xfrm>
            <a:off x="3356248" y="2352328"/>
            <a:ext cx="1905000" cy="838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buClrTx/>
              <a:buNone/>
            </a:pPr>
            <a:r>
              <a:rPr lang="cs-CZ" altLang="cs-CZ" sz="1800" dirty="0">
                <a:solidFill>
                  <a:schemeClr val="bg1"/>
                </a:solidFill>
                <a:latin typeface="Arial" charset="0"/>
              </a:rPr>
              <a:t>Bezpečnostní </a:t>
            </a:r>
          </a:p>
          <a:p>
            <a:pPr algn="ctr" eaLnBrk="1" hangingPunct="1">
              <a:buClrTx/>
              <a:buNone/>
            </a:pPr>
            <a:r>
              <a:rPr lang="cs-CZ" altLang="cs-CZ" sz="1800" dirty="0">
                <a:solidFill>
                  <a:schemeClr val="bg1"/>
                </a:solidFill>
                <a:latin typeface="Arial" charset="0"/>
              </a:rPr>
              <a:t>rada státu</a:t>
            </a:r>
          </a:p>
        </p:txBody>
      </p:sp>
      <p:sp>
        <p:nvSpPr>
          <p:cNvPr id="692233" name="Rectangle 9"/>
          <p:cNvSpPr>
            <a:spLocks noChangeArrowheads="1"/>
          </p:cNvSpPr>
          <p:nvPr/>
        </p:nvSpPr>
        <p:spPr bwMode="auto">
          <a:xfrm>
            <a:off x="2289448" y="3266728"/>
            <a:ext cx="838200" cy="4572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dirty="0">
                <a:solidFill>
                  <a:schemeClr val="tx1"/>
                </a:solidFill>
                <a:latin typeface="Arial" charset="0"/>
              </a:rPr>
              <a:t>VOP</a:t>
            </a:r>
          </a:p>
        </p:txBody>
      </p:sp>
      <p:sp>
        <p:nvSpPr>
          <p:cNvPr id="692234" name="Rectangle 10"/>
          <p:cNvSpPr>
            <a:spLocks noChangeArrowheads="1"/>
          </p:cNvSpPr>
          <p:nvPr/>
        </p:nvSpPr>
        <p:spPr bwMode="auto">
          <a:xfrm>
            <a:off x="2289448" y="3720229"/>
            <a:ext cx="838200" cy="4572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dirty="0">
                <a:solidFill>
                  <a:schemeClr val="tx1"/>
                </a:solidFill>
                <a:latin typeface="Arial" charset="0"/>
              </a:rPr>
              <a:t>VCNP</a:t>
            </a:r>
          </a:p>
        </p:txBody>
      </p:sp>
      <p:sp>
        <p:nvSpPr>
          <p:cNvPr id="692235" name="Rectangle 11"/>
          <p:cNvSpPr>
            <a:spLocks noChangeArrowheads="1"/>
          </p:cNvSpPr>
          <p:nvPr/>
        </p:nvSpPr>
        <p:spPr bwMode="auto">
          <a:xfrm>
            <a:off x="2289448" y="4177429"/>
            <a:ext cx="838200" cy="4572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dirty="0">
                <a:solidFill>
                  <a:schemeClr val="tx1"/>
                </a:solidFill>
                <a:latin typeface="Arial" charset="0"/>
              </a:rPr>
              <a:t>VKZBP</a:t>
            </a:r>
          </a:p>
        </p:txBody>
      </p:sp>
      <p:sp>
        <p:nvSpPr>
          <p:cNvPr id="692236" name="Rectangle 12"/>
          <p:cNvSpPr>
            <a:spLocks noChangeArrowheads="1"/>
          </p:cNvSpPr>
          <p:nvPr/>
        </p:nvSpPr>
        <p:spPr bwMode="auto">
          <a:xfrm>
            <a:off x="2289448" y="4634629"/>
            <a:ext cx="838200" cy="4572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dirty="0">
                <a:solidFill>
                  <a:schemeClr val="tx1"/>
                </a:solidFill>
                <a:latin typeface="Arial" charset="0"/>
              </a:rPr>
              <a:t>VZČ</a:t>
            </a:r>
          </a:p>
        </p:txBody>
      </p:sp>
      <p:sp>
        <p:nvSpPr>
          <p:cNvPr id="692237" name="Line 13"/>
          <p:cNvSpPr>
            <a:spLocks noChangeShapeType="1"/>
          </p:cNvSpPr>
          <p:nvPr/>
        </p:nvSpPr>
        <p:spPr bwMode="auto">
          <a:xfrm>
            <a:off x="2822848" y="174272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38" name="Line 14"/>
          <p:cNvSpPr>
            <a:spLocks noChangeShapeType="1"/>
          </p:cNvSpPr>
          <p:nvPr/>
        </p:nvSpPr>
        <p:spPr bwMode="auto">
          <a:xfrm>
            <a:off x="2822848" y="265712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39" name="Line 15"/>
          <p:cNvSpPr>
            <a:spLocks noChangeShapeType="1"/>
          </p:cNvSpPr>
          <p:nvPr/>
        </p:nvSpPr>
        <p:spPr bwMode="auto">
          <a:xfrm flipH="1">
            <a:off x="2746648" y="288572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40" name="Rectangle 16"/>
          <p:cNvSpPr>
            <a:spLocks noChangeArrowheads="1"/>
          </p:cNvSpPr>
          <p:nvPr/>
        </p:nvSpPr>
        <p:spPr bwMode="auto">
          <a:xfrm>
            <a:off x="2137048" y="3194967"/>
            <a:ext cx="1143000" cy="28911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2241" name="Line 17"/>
          <p:cNvSpPr>
            <a:spLocks noChangeShapeType="1"/>
          </p:cNvSpPr>
          <p:nvPr/>
        </p:nvSpPr>
        <p:spPr bwMode="auto">
          <a:xfrm>
            <a:off x="2746648" y="288572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42" name="Rectangle 18"/>
          <p:cNvSpPr>
            <a:spLocks noChangeArrowheads="1"/>
          </p:cNvSpPr>
          <p:nvPr/>
        </p:nvSpPr>
        <p:spPr bwMode="auto">
          <a:xfrm>
            <a:off x="4346848" y="3495328"/>
            <a:ext cx="1752600" cy="7620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dirty="0">
                <a:solidFill>
                  <a:schemeClr val="tx1"/>
                </a:solidFill>
                <a:latin typeface="Arial" charset="0"/>
              </a:rPr>
              <a:t>Česká národní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dirty="0">
                <a:solidFill>
                  <a:schemeClr val="tx1"/>
                </a:solidFill>
                <a:latin typeface="Arial" charset="0"/>
              </a:rPr>
              <a:t>banka</a:t>
            </a:r>
          </a:p>
        </p:txBody>
      </p:sp>
      <p:sp>
        <p:nvSpPr>
          <p:cNvPr id="692243" name="Rectangle 19"/>
          <p:cNvSpPr>
            <a:spLocks noChangeArrowheads="1"/>
          </p:cNvSpPr>
          <p:nvPr/>
        </p:nvSpPr>
        <p:spPr bwMode="auto">
          <a:xfrm>
            <a:off x="6404248" y="2809528"/>
            <a:ext cx="1524000" cy="762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2244" name="Rectangle 20"/>
          <p:cNvSpPr>
            <a:spLocks noChangeArrowheads="1"/>
          </p:cNvSpPr>
          <p:nvPr/>
        </p:nvSpPr>
        <p:spPr bwMode="auto">
          <a:xfrm>
            <a:off x="6556648" y="2961928"/>
            <a:ext cx="1524000" cy="762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2245" name="Rectangle 21"/>
          <p:cNvSpPr>
            <a:spLocks noChangeArrowheads="1"/>
          </p:cNvSpPr>
          <p:nvPr/>
        </p:nvSpPr>
        <p:spPr bwMode="auto">
          <a:xfrm>
            <a:off x="6709048" y="3114328"/>
            <a:ext cx="1524000" cy="762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dirty="0">
                <a:solidFill>
                  <a:schemeClr val="tx1"/>
                </a:solidFill>
                <a:latin typeface="Arial" charset="0"/>
              </a:rPr>
              <a:t>Ministerstva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dirty="0">
                <a:solidFill>
                  <a:schemeClr val="tx1"/>
                </a:solidFill>
                <a:latin typeface="Arial" charset="0"/>
              </a:rPr>
              <a:t>a jiné ÚSÚ</a:t>
            </a:r>
          </a:p>
        </p:txBody>
      </p:sp>
      <p:sp>
        <p:nvSpPr>
          <p:cNvPr id="692246" name="Rectangle 22"/>
          <p:cNvSpPr>
            <a:spLocks noChangeArrowheads="1"/>
          </p:cNvSpPr>
          <p:nvPr/>
        </p:nvSpPr>
        <p:spPr bwMode="auto">
          <a:xfrm>
            <a:off x="7852048" y="1971328"/>
            <a:ext cx="16002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dirty="0">
                <a:solidFill>
                  <a:schemeClr val="bg1"/>
                </a:solidFill>
                <a:latin typeface="Arial" charset="0"/>
              </a:rPr>
              <a:t>Ústřední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dirty="0">
                <a:solidFill>
                  <a:schemeClr val="bg1"/>
                </a:solidFill>
                <a:latin typeface="Arial" charset="0"/>
              </a:rPr>
              <a:t>krizový štáb</a:t>
            </a:r>
          </a:p>
        </p:txBody>
      </p:sp>
      <p:sp>
        <p:nvSpPr>
          <p:cNvPr id="692247" name="Line 23"/>
          <p:cNvSpPr>
            <a:spLocks noChangeShapeType="1"/>
          </p:cNvSpPr>
          <p:nvPr/>
        </p:nvSpPr>
        <p:spPr bwMode="auto">
          <a:xfrm>
            <a:off x="6861448" y="1742728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48" name="Line 24"/>
          <p:cNvSpPr>
            <a:spLocks noChangeShapeType="1"/>
          </p:cNvSpPr>
          <p:nvPr/>
        </p:nvSpPr>
        <p:spPr bwMode="auto">
          <a:xfrm>
            <a:off x="8614048" y="174272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49" name="Line 25"/>
          <p:cNvSpPr>
            <a:spLocks noChangeShapeType="1"/>
          </p:cNvSpPr>
          <p:nvPr/>
        </p:nvSpPr>
        <p:spPr bwMode="auto">
          <a:xfrm flipH="1">
            <a:off x="4804048" y="2123728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50" name="Line 26"/>
          <p:cNvSpPr>
            <a:spLocks noChangeShapeType="1"/>
          </p:cNvSpPr>
          <p:nvPr/>
        </p:nvSpPr>
        <p:spPr bwMode="auto">
          <a:xfrm>
            <a:off x="4804048" y="212372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51" name="Line 27"/>
          <p:cNvSpPr>
            <a:spLocks noChangeShapeType="1"/>
          </p:cNvSpPr>
          <p:nvPr/>
        </p:nvSpPr>
        <p:spPr bwMode="auto">
          <a:xfrm flipH="1">
            <a:off x="7090048" y="235232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52" name="Line 28"/>
          <p:cNvSpPr>
            <a:spLocks noChangeShapeType="1"/>
          </p:cNvSpPr>
          <p:nvPr/>
        </p:nvSpPr>
        <p:spPr bwMode="auto">
          <a:xfrm>
            <a:off x="7090048" y="235232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53" name="Rectangle 29"/>
          <p:cNvSpPr>
            <a:spLocks noChangeArrowheads="1"/>
          </p:cNvSpPr>
          <p:nvPr/>
        </p:nvSpPr>
        <p:spPr bwMode="auto">
          <a:xfrm>
            <a:off x="8690248" y="3495328"/>
            <a:ext cx="1143000" cy="6096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2254" name="Rectangle 30"/>
          <p:cNvSpPr>
            <a:spLocks noChangeArrowheads="1"/>
          </p:cNvSpPr>
          <p:nvPr/>
        </p:nvSpPr>
        <p:spPr bwMode="auto">
          <a:xfrm>
            <a:off x="8842648" y="3647728"/>
            <a:ext cx="1143000" cy="6096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2255" name="Rectangle 31"/>
          <p:cNvSpPr>
            <a:spLocks noChangeArrowheads="1"/>
          </p:cNvSpPr>
          <p:nvPr/>
        </p:nvSpPr>
        <p:spPr bwMode="auto">
          <a:xfrm>
            <a:off x="8995048" y="3800128"/>
            <a:ext cx="1143000" cy="6096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Krizový</a:t>
            </a:r>
          </a:p>
          <a:p>
            <a:pPr algn="ctr">
              <a:defRPr/>
            </a:pPr>
            <a:r>
              <a:rPr lang="cs-CZ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štáb resortu</a:t>
            </a:r>
          </a:p>
        </p:txBody>
      </p:sp>
      <p:sp>
        <p:nvSpPr>
          <p:cNvPr id="692256" name="Line 32"/>
          <p:cNvSpPr>
            <a:spLocks noChangeShapeType="1"/>
          </p:cNvSpPr>
          <p:nvPr/>
        </p:nvSpPr>
        <p:spPr bwMode="auto">
          <a:xfrm>
            <a:off x="8233048" y="3342928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57" name="Line 33"/>
          <p:cNvSpPr>
            <a:spLocks noChangeShapeType="1"/>
          </p:cNvSpPr>
          <p:nvPr/>
        </p:nvSpPr>
        <p:spPr bwMode="auto">
          <a:xfrm>
            <a:off x="9299848" y="334292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58" name="Rectangle 34"/>
          <p:cNvSpPr>
            <a:spLocks noChangeArrowheads="1"/>
          </p:cNvSpPr>
          <p:nvPr/>
        </p:nvSpPr>
        <p:spPr bwMode="auto">
          <a:xfrm>
            <a:off x="6175648" y="4562128"/>
            <a:ext cx="2057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dirty="0">
                <a:solidFill>
                  <a:schemeClr val="bg1"/>
                </a:solidFill>
                <a:latin typeface="Arial" charset="0"/>
              </a:rPr>
              <a:t>Správní úřad</a:t>
            </a:r>
          </a:p>
        </p:txBody>
      </p:sp>
      <p:sp>
        <p:nvSpPr>
          <p:cNvPr id="692259" name="Line 35"/>
          <p:cNvSpPr>
            <a:spLocks noChangeShapeType="1"/>
          </p:cNvSpPr>
          <p:nvPr/>
        </p:nvSpPr>
        <p:spPr bwMode="auto">
          <a:xfrm>
            <a:off x="7013848" y="387632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60" name="Rectangle 36"/>
          <p:cNvSpPr>
            <a:spLocks noChangeArrowheads="1"/>
          </p:cNvSpPr>
          <p:nvPr/>
        </p:nvSpPr>
        <p:spPr bwMode="auto">
          <a:xfrm>
            <a:off x="8537848" y="4943128"/>
            <a:ext cx="990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Krizový</a:t>
            </a:r>
          </a:p>
          <a:p>
            <a:pPr algn="ctr">
              <a:defRPr/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štáb SÚ</a:t>
            </a:r>
          </a:p>
        </p:txBody>
      </p:sp>
      <p:sp>
        <p:nvSpPr>
          <p:cNvPr id="692261" name="Line 37"/>
          <p:cNvSpPr>
            <a:spLocks noChangeShapeType="1"/>
          </p:cNvSpPr>
          <p:nvPr/>
        </p:nvSpPr>
        <p:spPr bwMode="auto">
          <a:xfrm>
            <a:off x="8233048" y="471452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62" name="Line 38"/>
          <p:cNvSpPr>
            <a:spLocks noChangeShapeType="1"/>
          </p:cNvSpPr>
          <p:nvPr/>
        </p:nvSpPr>
        <p:spPr bwMode="auto">
          <a:xfrm>
            <a:off x="9071248" y="471452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63" name="Line 39"/>
          <p:cNvSpPr>
            <a:spLocks noChangeShapeType="1"/>
          </p:cNvSpPr>
          <p:nvPr/>
        </p:nvSpPr>
        <p:spPr bwMode="auto">
          <a:xfrm>
            <a:off x="5413648" y="1895128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64" name="Line 40"/>
          <p:cNvSpPr>
            <a:spLocks noChangeShapeType="1"/>
          </p:cNvSpPr>
          <p:nvPr/>
        </p:nvSpPr>
        <p:spPr bwMode="auto">
          <a:xfrm flipV="1">
            <a:off x="5642248" y="2199928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65" name="Line 41"/>
          <p:cNvSpPr>
            <a:spLocks noChangeShapeType="1"/>
          </p:cNvSpPr>
          <p:nvPr/>
        </p:nvSpPr>
        <p:spPr bwMode="auto">
          <a:xfrm>
            <a:off x="5642248" y="219992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66" name="Line 42"/>
          <p:cNvSpPr>
            <a:spLocks noChangeShapeType="1"/>
          </p:cNvSpPr>
          <p:nvPr/>
        </p:nvSpPr>
        <p:spPr bwMode="auto">
          <a:xfrm flipV="1">
            <a:off x="5870848" y="319052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67" name="Line 43"/>
          <p:cNvSpPr>
            <a:spLocks noChangeShapeType="1"/>
          </p:cNvSpPr>
          <p:nvPr/>
        </p:nvSpPr>
        <p:spPr bwMode="auto">
          <a:xfrm>
            <a:off x="5870848" y="319052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68" name="Line 44"/>
          <p:cNvSpPr>
            <a:spLocks noChangeShapeType="1"/>
          </p:cNvSpPr>
          <p:nvPr/>
        </p:nvSpPr>
        <p:spPr bwMode="auto">
          <a:xfrm>
            <a:off x="4804048" y="189512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69" name="Line 45"/>
          <p:cNvSpPr>
            <a:spLocks noChangeShapeType="1"/>
          </p:cNvSpPr>
          <p:nvPr/>
        </p:nvSpPr>
        <p:spPr bwMode="auto">
          <a:xfrm flipH="1">
            <a:off x="4270648" y="204752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2270" name="Line 46"/>
          <p:cNvSpPr>
            <a:spLocks noChangeShapeType="1"/>
          </p:cNvSpPr>
          <p:nvPr/>
        </p:nvSpPr>
        <p:spPr bwMode="auto">
          <a:xfrm>
            <a:off x="4270648" y="204752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71" name="Text Box 48"/>
          <p:cNvSpPr txBox="1">
            <a:spLocks noChangeArrowheads="1"/>
          </p:cNvSpPr>
          <p:nvPr/>
        </p:nvSpPr>
        <p:spPr bwMode="auto">
          <a:xfrm>
            <a:off x="2335609" y="167645"/>
            <a:ext cx="3701654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3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Bezpečnostní systém ČR</a:t>
            </a:r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2289448" y="5086650"/>
            <a:ext cx="838200" cy="4572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dirty="0">
                <a:solidFill>
                  <a:schemeClr val="tx1"/>
                </a:solidFill>
                <a:latin typeface="Arial" charset="0"/>
              </a:rPr>
              <a:t>VVB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2289448" y="5536452"/>
            <a:ext cx="838200" cy="4572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dirty="0">
                <a:solidFill>
                  <a:schemeClr val="tx1"/>
                </a:solidFill>
                <a:latin typeface="Arial" charset="0"/>
              </a:rPr>
              <a:t>VKB</a:t>
            </a:r>
          </a:p>
        </p:txBody>
      </p:sp>
    </p:spTree>
    <p:extLst>
      <p:ext uri="{BB962C8B-B14F-4D97-AF65-F5344CB8AC3E}">
        <p14:creationId xmlns:p14="http://schemas.microsoft.com/office/powerpoint/2010/main" val="387394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9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9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2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2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2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2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2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2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9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9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2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2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69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9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9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9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69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0" dur="500"/>
                                        <p:tgtEl>
                                          <p:spTgt spid="69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69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9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9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92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92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92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92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92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92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92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92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92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92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9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9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9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9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9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9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92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92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92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92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69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69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69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69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92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692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92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92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69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69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8" dur="500"/>
                                        <p:tgtEl>
                                          <p:spTgt spid="69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692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692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692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692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692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692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692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692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692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692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animBg="1" autoUpdateAnimBg="0"/>
      <p:bldP spid="692228" grpId="0" animBg="1" autoUpdateAnimBg="0"/>
      <p:bldP spid="692229" grpId="0" animBg="1" autoUpdateAnimBg="0"/>
      <p:bldP spid="692230" grpId="0" animBg="1"/>
      <p:bldP spid="692231" grpId="0" animBg="1"/>
      <p:bldP spid="692232" grpId="0" animBg="1" autoUpdateAnimBg="0"/>
      <p:bldP spid="692233" grpId="0" animBg="1" autoUpdateAnimBg="0"/>
      <p:bldP spid="692234" grpId="0" animBg="1" autoUpdateAnimBg="0"/>
      <p:bldP spid="692235" grpId="0" animBg="1" autoUpdateAnimBg="0"/>
      <p:bldP spid="692236" grpId="0" animBg="1" autoUpdateAnimBg="0"/>
      <p:bldP spid="692237" grpId="0" animBg="1"/>
      <p:bldP spid="692238" grpId="0" animBg="1"/>
      <p:bldP spid="692239" grpId="0" animBg="1"/>
      <p:bldP spid="692240" grpId="0" animBg="1"/>
      <p:bldP spid="692241" grpId="0" animBg="1"/>
      <p:bldP spid="692242" grpId="0" animBg="1" autoUpdateAnimBg="0"/>
      <p:bldP spid="692243" grpId="0" animBg="1"/>
      <p:bldP spid="692244" grpId="0" animBg="1"/>
      <p:bldP spid="692245" grpId="0" animBg="1" autoUpdateAnimBg="0"/>
      <p:bldP spid="692246" grpId="0" animBg="1" autoUpdateAnimBg="0"/>
      <p:bldP spid="692247" grpId="0" animBg="1"/>
      <p:bldP spid="692248" grpId="0" animBg="1"/>
      <p:bldP spid="692249" grpId="0" animBg="1"/>
      <p:bldP spid="692250" grpId="0" animBg="1"/>
      <p:bldP spid="692251" grpId="0" animBg="1"/>
      <p:bldP spid="692252" grpId="0" animBg="1"/>
      <p:bldP spid="692253" grpId="0" animBg="1"/>
      <p:bldP spid="692254" grpId="0" animBg="1"/>
      <p:bldP spid="692255" grpId="0" animBg="1" autoUpdateAnimBg="0"/>
      <p:bldP spid="692256" grpId="0" animBg="1"/>
      <p:bldP spid="692257" grpId="0" animBg="1"/>
      <p:bldP spid="692258" grpId="0" animBg="1" autoUpdateAnimBg="0"/>
      <p:bldP spid="692259" grpId="0" animBg="1"/>
      <p:bldP spid="692260" grpId="0" animBg="1" autoUpdateAnimBg="0"/>
      <p:bldP spid="692261" grpId="0" animBg="1"/>
      <p:bldP spid="692262" grpId="0" animBg="1"/>
      <p:bldP spid="692263" grpId="0" animBg="1"/>
      <p:bldP spid="692264" grpId="0" animBg="1"/>
      <p:bldP spid="692265" grpId="0" animBg="1"/>
      <p:bldP spid="692266" grpId="0" animBg="1"/>
      <p:bldP spid="692267" grpId="0" animBg="1"/>
      <p:bldP spid="692268" grpId="0" animBg="1"/>
      <p:bldP spid="692269" grpId="0" animBg="1"/>
      <p:bldP spid="692270" grpId="0" animBg="1"/>
      <p:bldP spid="48" grpId="0" animBg="1" autoUpdateAnimBg="0"/>
      <p:bldP spid="4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006600" y="1556793"/>
            <a:ext cx="8204200" cy="435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dirty="0">
                <a:latin typeface="Times New Roman" pitchFamily="18" charset="0"/>
              </a:rPr>
              <a:t>Krizové řízení x krizový management</a:t>
            </a:r>
          </a:p>
          <a:p>
            <a:pPr>
              <a:lnSpc>
                <a:spcPct val="90000"/>
              </a:lnSpc>
            </a:pPr>
            <a:r>
              <a:rPr lang="cs-CZ" altLang="cs-CZ" dirty="0" err="1">
                <a:latin typeface="Times New Roman" pitchFamily="18" charset="0"/>
              </a:rPr>
              <a:t>Leadership</a:t>
            </a:r>
            <a:r>
              <a:rPr lang="cs-CZ" altLang="cs-CZ" dirty="0">
                <a:latin typeface="Times New Roman" pitchFamily="18" charset="0"/>
              </a:rPr>
              <a:t> x řízení procesů</a:t>
            </a:r>
          </a:p>
          <a:p>
            <a:pPr>
              <a:lnSpc>
                <a:spcPct val="90000"/>
              </a:lnSpc>
            </a:pPr>
            <a:endParaRPr lang="cs-CZ" altLang="cs-CZ" dirty="0">
              <a:latin typeface="Times New Roman" pitchFamily="18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cs-CZ" altLang="cs-CZ" sz="10000" dirty="0">
                <a:solidFill>
                  <a:srgbClr val="0070C0"/>
                </a:solidFill>
                <a:latin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cs-CZ" altLang="cs-CZ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altLang="cs-CZ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altLang="cs-CZ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altLang="cs-CZ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7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C8DEA0-9F48-4BBD-9095-7112014959AA}" type="slidenum">
              <a:rPr lang="cs-CZ"/>
              <a:pPr>
                <a:defRPr/>
              </a:pPr>
              <a:t>20</a:t>
            </a:fld>
            <a:endParaRPr lang="cs-CZ"/>
          </a:p>
        </p:txBody>
      </p:sp>
      <p:sp>
        <p:nvSpPr>
          <p:cNvPr id="796674" name="Rectangle 2"/>
          <p:cNvSpPr>
            <a:spLocks noChangeArrowheads="1"/>
          </p:cNvSpPr>
          <p:nvPr/>
        </p:nvSpPr>
        <p:spPr bwMode="auto">
          <a:xfrm>
            <a:off x="5257800" y="2971800"/>
            <a:ext cx="16764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HEJTMAN</a:t>
            </a:r>
          </a:p>
        </p:txBody>
      </p:sp>
      <p:sp>
        <p:nvSpPr>
          <p:cNvPr id="796675" name="Rectangle 3"/>
          <p:cNvSpPr>
            <a:spLocks noChangeArrowheads="1"/>
          </p:cNvSpPr>
          <p:nvPr/>
        </p:nvSpPr>
        <p:spPr bwMode="auto">
          <a:xfrm>
            <a:off x="4724400" y="4572000"/>
            <a:ext cx="2895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Krajský úřad</a:t>
            </a:r>
          </a:p>
        </p:txBody>
      </p:sp>
      <p:sp>
        <p:nvSpPr>
          <p:cNvPr id="796676" name="Line 4"/>
          <p:cNvSpPr>
            <a:spLocks noChangeShapeType="1"/>
          </p:cNvSpPr>
          <p:nvPr/>
        </p:nvSpPr>
        <p:spPr bwMode="auto">
          <a:xfrm>
            <a:off x="6019800" y="3733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6677" name="Rectangle 5"/>
          <p:cNvSpPr>
            <a:spLocks noChangeArrowheads="1"/>
          </p:cNvSpPr>
          <p:nvPr/>
        </p:nvSpPr>
        <p:spPr bwMode="auto">
          <a:xfrm>
            <a:off x="2351088" y="5516563"/>
            <a:ext cx="2133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Bezpečnostní rada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kraje</a:t>
            </a:r>
          </a:p>
        </p:txBody>
      </p:sp>
      <p:sp>
        <p:nvSpPr>
          <p:cNvPr id="796678" name="Rectangle 6"/>
          <p:cNvSpPr>
            <a:spLocks noChangeArrowheads="1"/>
          </p:cNvSpPr>
          <p:nvPr/>
        </p:nvSpPr>
        <p:spPr bwMode="auto">
          <a:xfrm>
            <a:off x="7620000" y="5486400"/>
            <a:ext cx="2133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Krizový štáb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kraje</a:t>
            </a:r>
          </a:p>
        </p:txBody>
      </p:sp>
      <p:sp>
        <p:nvSpPr>
          <p:cNvPr id="796679" name="Line 7"/>
          <p:cNvSpPr>
            <a:spLocks noChangeShapeType="1"/>
          </p:cNvSpPr>
          <p:nvPr/>
        </p:nvSpPr>
        <p:spPr bwMode="auto">
          <a:xfrm>
            <a:off x="54864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6680" name="Line 8"/>
          <p:cNvSpPr>
            <a:spLocks noChangeShapeType="1"/>
          </p:cNvSpPr>
          <p:nvPr/>
        </p:nvSpPr>
        <p:spPr bwMode="auto">
          <a:xfrm flipH="1">
            <a:off x="4419600" y="4267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6681" name="Line 9"/>
          <p:cNvSpPr>
            <a:spLocks noChangeShapeType="1"/>
          </p:cNvSpPr>
          <p:nvPr/>
        </p:nvSpPr>
        <p:spPr bwMode="auto">
          <a:xfrm>
            <a:off x="4419600" y="4267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6682" name="Line 10"/>
          <p:cNvSpPr>
            <a:spLocks noChangeShapeType="1"/>
          </p:cNvSpPr>
          <p:nvPr/>
        </p:nvSpPr>
        <p:spPr bwMode="auto">
          <a:xfrm>
            <a:off x="65532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6683" name="Line 11"/>
          <p:cNvSpPr>
            <a:spLocks noChangeShapeType="1"/>
          </p:cNvSpPr>
          <p:nvPr/>
        </p:nvSpPr>
        <p:spPr bwMode="auto">
          <a:xfrm>
            <a:off x="6553200" y="4267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6684" name="Line 12"/>
          <p:cNvSpPr>
            <a:spLocks noChangeShapeType="1"/>
          </p:cNvSpPr>
          <p:nvPr/>
        </p:nvSpPr>
        <p:spPr bwMode="auto">
          <a:xfrm>
            <a:off x="8534400" y="4267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6685" name="Rectangle 13"/>
          <p:cNvSpPr>
            <a:spLocks noChangeArrowheads="1"/>
          </p:cNvSpPr>
          <p:nvPr/>
        </p:nvSpPr>
        <p:spPr bwMode="auto">
          <a:xfrm>
            <a:off x="2514600" y="21336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HZS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kraje</a:t>
            </a:r>
          </a:p>
        </p:txBody>
      </p:sp>
      <p:sp>
        <p:nvSpPr>
          <p:cNvPr id="796686" name="Rectangle 14"/>
          <p:cNvSpPr>
            <a:spLocks noChangeArrowheads="1"/>
          </p:cNvSpPr>
          <p:nvPr/>
        </p:nvSpPr>
        <p:spPr bwMode="auto">
          <a:xfrm>
            <a:off x="2514600" y="27432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Policie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 ČR</a:t>
            </a:r>
          </a:p>
        </p:txBody>
      </p:sp>
      <p:sp>
        <p:nvSpPr>
          <p:cNvPr id="796687" name="Rectangle 15"/>
          <p:cNvSpPr>
            <a:spLocks noChangeArrowheads="1"/>
          </p:cNvSpPr>
          <p:nvPr/>
        </p:nvSpPr>
        <p:spPr bwMode="auto">
          <a:xfrm>
            <a:off x="2514600" y="33528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Zdravot.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záchr.sl</a:t>
            </a:r>
            <a:r>
              <a:rPr lang="cs-CZ" altLang="cs-CZ" sz="160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  <p:sp>
        <p:nvSpPr>
          <p:cNvPr id="796688" name="Rectangle 16"/>
          <p:cNvSpPr>
            <a:spLocks noChangeArrowheads="1"/>
          </p:cNvSpPr>
          <p:nvPr/>
        </p:nvSpPr>
        <p:spPr bwMode="auto">
          <a:xfrm>
            <a:off x="2514600" y="39624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Armáda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ČR</a:t>
            </a:r>
          </a:p>
        </p:txBody>
      </p:sp>
      <p:sp>
        <p:nvSpPr>
          <p:cNvPr id="796689" name="Rectangle 17"/>
          <p:cNvSpPr>
            <a:spLocks noChangeArrowheads="1"/>
          </p:cNvSpPr>
          <p:nvPr/>
        </p:nvSpPr>
        <p:spPr bwMode="auto">
          <a:xfrm>
            <a:off x="2514600" y="45720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Další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slož.IZS</a:t>
            </a:r>
          </a:p>
        </p:txBody>
      </p:sp>
      <p:sp>
        <p:nvSpPr>
          <p:cNvPr id="796690" name="Rectangle 18"/>
          <p:cNvSpPr>
            <a:spLocks noChangeArrowheads="1"/>
          </p:cNvSpPr>
          <p:nvPr/>
        </p:nvSpPr>
        <p:spPr bwMode="auto">
          <a:xfrm>
            <a:off x="2362200" y="2057400"/>
            <a:ext cx="1600200" cy="3124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96691" name="Rectangle 19"/>
          <p:cNvSpPr>
            <a:spLocks noChangeArrowheads="1"/>
          </p:cNvSpPr>
          <p:nvPr/>
        </p:nvSpPr>
        <p:spPr bwMode="auto">
          <a:xfrm>
            <a:off x="3657600" y="2743200"/>
            <a:ext cx="228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Z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S</a:t>
            </a:r>
          </a:p>
        </p:txBody>
      </p:sp>
      <p:sp>
        <p:nvSpPr>
          <p:cNvPr id="796692" name="Line 20"/>
          <p:cNvSpPr>
            <a:spLocks noChangeShapeType="1"/>
          </p:cNvSpPr>
          <p:nvPr/>
        </p:nvSpPr>
        <p:spPr bwMode="auto">
          <a:xfrm flipH="1">
            <a:off x="3962400" y="3352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70" name="Text Box 21"/>
          <p:cNvSpPr txBox="1">
            <a:spLocks noChangeArrowheads="1"/>
          </p:cNvSpPr>
          <p:nvPr/>
        </p:nvSpPr>
        <p:spPr bwMode="auto">
          <a:xfrm>
            <a:off x="2609248" y="346373"/>
            <a:ext cx="44566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3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Bezpečnostní systém ČR - kraj</a:t>
            </a:r>
          </a:p>
        </p:txBody>
      </p:sp>
    </p:spTree>
    <p:extLst>
      <p:ext uri="{BB962C8B-B14F-4D97-AF65-F5344CB8AC3E}">
        <p14:creationId xmlns:p14="http://schemas.microsoft.com/office/powerpoint/2010/main" val="349160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6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6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6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6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96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96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9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9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96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96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96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96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96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96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9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9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96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96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96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96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96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96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9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0" dur="500"/>
                                        <p:tgtEl>
                                          <p:spTgt spid="79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79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0" dur="500"/>
                                        <p:tgtEl>
                                          <p:spTgt spid="79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79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4" grpId="0" animBg="1" autoUpdateAnimBg="0"/>
      <p:bldP spid="796675" grpId="0" animBg="1" autoUpdateAnimBg="0"/>
      <p:bldP spid="796676" grpId="0" animBg="1"/>
      <p:bldP spid="796677" grpId="0" animBg="1" autoUpdateAnimBg="0"/>
      <p:bldP spid="796678" grpId="0" animBg="1" autoUpdateAnimBg="0"/>
      <p:bldP spid="796679" grpId="0" animBg="1"/>
      <p:bldP spid="796680" grpId="0" animBg="1"/>
      <p:bldP spid="796681" grpId="0" animBg="1"/>
      <p:bldP spid="796682" grpId="0" animBg="1"/>
      <p:bldP spid="796683" grpId="0" animBg="1"/>
      <p:bldP spid="796684" grpId="0" animBg="1"/>
      <p:bldP spid="796685" grpId="0" animBg="1" autoUpdateAnimBg="0"/>
      <p:bldP spid="796686" grpId="0" animBg="1" autoUpdateAnimBg="0"/>
      <p:bldP spid="796687" grpId="0" animBg="1" autoUpdateAnimBg="0"/>
      <p:bldP spid="796688" grpId="0" animBg="1" autoUpdateAnimBg="0"/>
      <p:bldP spid="796689" grpId="0" animBg="1" autoUpdateAnimBg="0"/>
      <p:bldP spid="796690" grpId="0" animBg="1"/>
      <p:bldP spid="796691" grpId="0" autoUpdateAnimBg="0"/>
      <p:bldP spid="79669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294AC9-B92E-476E-91E2-BDE31952E424}" type="slidenum">
              <a:rPr lang="cs-CZ"/>
              <a:pPr>
                <a:defRPr/>
              </a:pPr>
              <a:t>21</a:t>
            </a:fld>
            <a:endParaRPr lang="cs-CZ"/>
          </a:p>
        </p:txBody>
      </p:sp>
      <p:sp>
        <p:nvSpPr>
          <p:cNvPr id="794626" name="Rectangle 2"/>
          <p:cNvSpPr>
            <a:spLocks noChangeArrowheads="1"/>
          </p:cNvSpPr>
          <p:nvPr/>
        </p:nvSpPr>
        <p:spPr bwMode="auto">
          <a:xfrm>
            <a:off x="5181600" y="2667000"/>
            <a:ext cx="2209800" cy="838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STAROSTA obce III</a:t>
            </a:r>
          </a:p>
        </p:txBody>
      </p:sp>
      <p:sp>
        <p:nvSpPr>
          <p:cNvPr id="794627" name="Rectangle 3"/>
          <p:cNvSpPr>
            <a:spLocks noChangeArrowheads="1"/>
          </p:cNvSpPr>
          <p:nvPr/>
        </p:nvSpPr>
        <p:spPr bwMode="auto">
          <a:xfrm>
            <a:off x="4953000" y="4191000"/>
            <a:ext cx="2743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Obecní úřad obce III</a:t>
            </a:r>
          </a:p>
        </p:txBody>
      </p:sp>
      <p:sp>
        <p:nvSpPr>
          <p:cNvPr id="794628" name="Line 4"/>
          <p:cNvSpPr>
            <a:spLocks noChangeShapeType="1"/>
          </p:cNvSpPr>
          <p:nvPr/>
        </p:nvSpPr>
        <p:spPr bwMode="auto">
          <a:xfrm>
            <a:off x="6172200" y="3505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4629" name="Rectangle 5"/>
          <p:cNvSpPr>
            <a:spLocks noChangeArrowheads="1"/>
          </p:cNvSpPr>
          <p:nvPr/>
        </p:nvSpPr>
        <p:spPr bwMode="auto">
          <a:xfrm>
            <a:off x="2590800" y="5257800"/>
            <a:ext cx="2438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Bezpečnostní rada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obce III</a:t>
            </a:r>
          </a:p>
        </p:txBody>
      </p:sp>
      <p:sp>
        <p:nvSpPr>
          <p:cNvPr id="794630" name="Rectangle 6"/>
          <p:cNvSpPr>
            <a:spLocks noChangeArrowheads="1"/>
          </p:cNvSpPr>
          <p:nvPr/>
        </p:nvSpPr>
        <p:spPr bwMode="auto">
          <a:xfrm>
            <a:off x="6934200" y="5257800"/>
            <a:ext cx="2438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Krizový štáb obce III</a:t>
            </a:r>
          </a:p>
        </p:txBody>
      </p:sp>
      <p:sp>
        <p:nvSpPr>
          <p:cNvPr id="794631" name="Line 7"/>
          <p:cNvSpPr>
            <a:spLocks noChangeShapeType="1"/>
          </p:cNvSpPr>
          <p:nvPr/>
        </p:nvSpPr>
        <p:spPr bwMode="auto">
          <a:xfrm>
            <a:off x="54864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4632" name="Line 8"/>
          <p:cNvSpPr>
            <a:spLocks noChangeShapeType="1"/>
          </p:cNvSpPr>
          <p:nvPr/>
        </p:nvSpPr>
        <p:spPr bwMode="auto">
          <a:xfrm flipH="1">
            <a:off x="3962400" y="381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4633" name="Line 9"/>
          <p:cNvSpPr>
            <a:spLocks noChangeShapeType="1"/>
          </p:cNvSpPr>
          <p:nvPr/>
        </p:nvSpPr>
        <p:spPr bwMode="auto">
          <a:xfrm flipH="1">
            <a:off x="3962400" y="3810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4634" name="Line 10"/>
          <p:cNvSpPr>
            <a:spLocks noChangeShapeType="1"/>
          </p:cNvSpPr>
          <p:nvPr/>
        </p:nvSpPr>
        <p:spPr bwMode="auto">
          <a:xfrm>
            <a:off x="67056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4635" name="Line 11"/>
          <p:cNvSpPr>
            <a:spLocks noChangeShapeType="1"/>
          </p:cNvSpPr>
          <p:nvPr/>
        </p:nvSpPr>
        <p:spPr bwMode="auto">
          <a:xfrm>
            <a:off x="6705600" y="3810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4636" name="Line 12"/>
          <p:cNvSpPr>
            <a:spLocks noChangeShapeType="1"/>
          </p:cNvSpPr>
          <p:nvPr/>
        </p:nvSpPr>
        <p:spPr bwMode="auto">
          <a:xfrm>
            <a:off x="8077200" y="3810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6" name="Text Box 13"/>
          <p:cNvSpPr txBox="1">
            <a:spLocks noChangeArrowheads="1"/>
          </p:cNvSpPr>
          <p:nvPr/>
        </p:nvSpPr>
        <p:spPr bwMode="auto">
          <a:xfrm>
            <a:off x="3004955" y="1369367"/>
            <a:ext cx="504176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3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Bezpečnostní systém ČR – obec III</a:t>
            </a:r>
          </a:p>
        </p:txBody>
      </p:sp>
    </p:spTree>
    <p:extLst>
      <p:ext uri="{BB962C8B-B14F-4D97-AF65-F5344CB8AC3E}">
        <p14:creationId xmlns:p14="http://schemas.microsoft.com/office/powerpoint/2010/main" val="10276630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4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4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4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4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4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4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4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94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94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4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4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94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4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94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94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94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94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94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94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94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94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26" grpId="0" animBg="1" autoUpdateAnimBg="0"/>
      <p:bldP spid="794627" grpId="0" animBg="1" autoUpdateAnimBg="0"/>
      <p:bldP spid="794628" grpId="0" animBg="1"/>
      <p:bldP spid="794629" grpId="0" animBg="1" autoUpdateAnimBg="0"/>
      <p:bldP spid="794630" grpId="0" animBg="1" autoUpdateAnimBg="0"/>
      <p:bldP spid="794631" grpId="0" animBg="1"/>
      <p:bldP spid="794632" grpId="0" animBg="1"/>
      <p:bldP spid="794633" grpId="0" animBg="1"/>
      <p:bldP spid="794634" grpId="0" animBg="1"/>
      <p:bldP spid="794635" grpId="0" animBg="1"/>
      <p:bldP spid="7946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72A455-DE83-4628-9B4B-B53D318C7911}" type="slidenum">
              <a:rPr lang="cs-CZ"/>
              <a:pPr>
                <a:defRPr/>
              </a:pPr>
              <a:t>22</a:t>
            </a:fld>
            <a:endParaRPr lang="cs-CZ"/>
          </a:p>
        </p:txBody>
      </p:sp>
      <p:sp>
        <p:nvSpPr>
          <p:cNvPr id="795650" name="Rectangle 2"/>
          <p:cNvSpPr>
            <a:spLocks noChangeArrowheads="1"/>
          </p:cNvSpPr>
          <p:nvPr/>
        </p:nvSpPr>
        <p:spPr bwMode="auto">
          <a:xfrm>
            <a:off x="5181600" y="2743200"/>
            <a:ext cx="1905000" cy="838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STAROSTA</a:t>
            </a:r>
          </a:p>
        </p:txBody>
      </p:sp>
      <p:sp>
        <p:nvSpPr>
          <p:cNvPr id="795651" name="Rectangle 3"/>
          <p:cNvSpPr>
            <a:spLocks noChangeArrowheads="1"/>
          </p:cNvSpPr>
          <p:nvPr/>
        </p:nvSpPr>
        <p:spPr bwMode="auto">
          <a:xfrm>
            <a:off x="4648200" y="4419600"/>
            <a:ext cx="304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Obecní úřad</a:t>
            </a:r>
          </a:p>
        </p:txBody>
      </p:sp>
      <p:sp>
        <p:nvSpPr>
          <p:cNvPr id="795652" name="Line 4"/>
          <p:cNvSpPr>
            <a:spLocks noChangeShapeType="1"/>
          </p:cNvSpPr>
          <p:nvPr/>
        </p:nvSpPr>
        <p:spPr bwMode="auto">
          <a:xfrm>
            <a:off x="6096000" y="3581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5653" name="Rectangle 5"/>
          <p:cNvSpPr>
            <a:spLocks noChangeArrowheads="1"/>
          </p:cNvSpPr>
          <p:nvPr/>
        </p:nvSpPr>
        <p:spPr bwMode="auto">
          <a:xfrm>
            <a:off x="7772400" y="5181600"/>
            <a:ext cx="1905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Krizový štáb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" charset="0"/>
              </a:rPr>
              <a:t>obce</a:t>
            </a:r>
          </a:p>
        </p:txBody>
      </p:sp>
      <p:sp>
        <p:nvSpPr>
          <p:cNvPr id="795654" name="Line 6"/>
          <p:cNvSpPr>
            <a:spLocks noChangeShapeType="1"/>
          </p:cNvSpPr>
          <p:nvPr/>
        </p:nvSpPr>
        <p:spPr bwMode="auto">
          <a:xfrm>
            <a:off x="6629400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5655" name="Line 7"/>
          <p:cNvSpPr>
            <a:spLocks noChangeShapeType="1"/>
          </p:cNvSpPr>
          <p:nvPr/>
        </p:nvSpPr>
        <p:spPr bwMode="auto">
          <a:xfrm>
            <a:off x="6629400" y="4114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5656" name="Line 8"/>
          <p:cNvSpPr>
            <a:spLocks noChangeShapeType="1"/>
          </p:cNvSpPr>
          <p:nvPr/>
        </p:nvSpPr>
        <p:spPr bwMode="auto">
          <a:xfrm>
            <a:off x="8915400" y="4114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2698425" y="1108375"/>
            <a:ext cx="5759911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3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Bezpečnostní systém ČR – ostatní obce</a:t>
            </a:r>
          </a:p>
        </p:txBody>
      </p:sp>
      <p:sp>
        <p:nvSpPr>
          <p:cNvPr id="795658" name="AutoShape 10"/>
          <p:cNvSpPr>
            <a:spLocks noChangeArrowheads="1"/>
          </p:cNvSpPr>
          <p:nvPr/>
        </p:nvSpPr>
        <p:spPr bwMode="auto">
          <a:xfrm>
            <a:off x="7824788" y="2636839"/>
            <a:ext cx="2843212" cy="2160587"/>
          </a:xfrm>
          <a:prstGeom prst="wedgeEllipseCallout">
            <a:avLst>
              <a:gd name="adj1" fmla="val -3935"/>
              <a:gd name="adj2" fmla="val 69986"/>
            </a:avLst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cs-CZ" sz="1800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FAKULTATIVNĚ</a:t>
            </a:r>
          </a:p>
        </p:txBody>
      </p:sp>
    </p:spTree>
    <p:extLst>
      <p:ext uri="{BB962C8B-B14F-4D97-AF65-F5344CB8AC3E}">
        <p14:creationId xmlns:p14="http://schemas.microsoft.com/office/powerpoint/2010/main" val="2501096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5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5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5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9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9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5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95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5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650" grpId="0" animBg="1" autoUpdateAnimBg="0"/>
      <p:bldP spid="795651" grpId="0" animBg="1" autoUpdateAnimBg="0"/>
      <p:bldP spid="795652" grpId="0" animBg="1"/>
      <p:bldP spid="795653" grpId="0" animBg="1" autoUpdateAnimBg="0"/>
      <p:bldP spid="795654" grpId="0" animBg="1"/>
      <p:bldP spid="795655" grpId="0" animBg="1"/>
      <p:bldP spid="7956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1EB2F7-4B2E-41D7-B7E1-12F3AB3A4E8C}" type="slidenum">
              <a:rPr lang="cs-CZ"/>
              <a:pPr>
                <a:defRPr/>
              </a:pPr>
              <a:t>23</a:t>
            </a:fld>
            <a:endParaRPr lang="cs-CZ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None/>
            </a:pPr>
            <a:endParaRPr lang="cs-CZ" altLang="cs-CZ">
              <a:latin typeface="Arial" charset="0"/>
            </a:endParaRPr>
          </a:p>
          <a:p>
            <a:pPr marL="609600" indent="-609600" algn="ctr">
              <a:buNone/>
            </a:pPr>
            <a:endParaRPr lang="cs-CZ" altLang="cs-CZ">
              <a:latin typeface="Arial" charset="0"/>
            </a:endParaRPr>
          </a:p>
          <a:p>
            <a:pPr marL="609600" indent="-609600" algn="ctr">
              <a:buNone/>
            </a:pPr>
            <a:endParaRPr lang="cs-CZ" altLang="cs-CZ">
              <a:latin typeface="Arial" charset="0"/>
            </a:endParaRPr>
          </a:p>
          <a:p>
            <a:pPr marL="609600" indent="-609600" algn="ctr">
              <a:buNone/>
            </a:pPr>
            <a:r>
              <a:rPr lang="cs-CZ" altLang="cs-CZ" sz="3600">
                <a:latin typeface="Arial" charset="0"/>
              </a:rPr>
              <a:t>3. Krizové řízení v ČR</a:t>
            </a:r>
          </a:p>
          <a:p>
            <a:pPr marL="609600" indent="-609600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044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425FD4-3406-4548-83FE-B7F78C9C93EF}" type="slidenum">
              <a:rPr lang="cs-CZ"/>
              <a:pPr>
                <a:defRPr/>
              </a:pPr>
              <a:t>24</a:t>
            </a:fld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2300" kern="1200" dirty="0"/>
              <a:t>Krizová situace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Krizový zákon dále vymezuje pojem </a:t>
            </a:r>
            <a:r>
              <a:rPr lang="cs-CZ" altLang="cs-CZ" sz="2000" b="1" dirty="0"/>
              <a:t>krizová situace</a:t>
            </a:r>
            <a:r>
              <a:rPr lang="cs-CZ" altLang="cs-CZ" sz="2000" dirty="0"/>
              <a:t> takto: ”je to </a:t>
            </a:r>
            <a:r>
              <a:rPr lang="cs-CZ" altLang="cs-CZ" sz="2000" dirty="0">
                <a:solidFill>
                  <a:srgbClr val="A60E90"/>
                </a:solidFill>
              </a:rPr>
              <a:t>mimořádná událost</a:t>
            </a:r>
            <a:r>
              <a:rPr lang="cs-CZ" altLang="cs-CZ" sz="2000" dirty="0"/>
              <a:t>, podle zákona o integrovaném záchranném systému, narušení kritické infrastruktury nebo jiné nebezpečí, při nichž je vyhlášen stav nebezpečí, nouzový stav nebo stav ohrožení státu.“ Z dikce zákona o IZS lze dovodit, že je-li tedy </a:t>
            </a:r>
            <a:r>
              <a:rPr lang="cs-CZ" altLang="cs-CZ" sz="2000" dirty="0">
                <a:solidFill>
                  <a:srgbClr val="A60E90"/>
                </a:solidFill>
              </a:rPr>
              <a:t>mimořádná událost velkého rozsahu</a:t>
            </a:r>
            <a:r>
              <a:rPr lang="cs-CZ" altLang="cs-CZ" sz="2000" dirty="0"/>
              <a:t>  a potažmo ohrožení velkého rozsahu (včetně </a:t>
            </a:r>
            <a:r>
              <a:rPr lang="cs-CZ" altLang="cs-CZ" sz="2000" dirty="0">
                <a:solidFill>
                  <a:srgbClr val="0033CC"/>
                </a:solidFill>
              </a:rPr>
              <a:t>narušení kritické infrastruktury</a:t>
            </a:r>
            <a:r>
              <a:rPr lang="cs-CZ" altLang="cs-CZ" sz="2000" dirty="0"/>
              <a:t>), které  není možno odvrátit běžnou činností správních úřadů a složek integrovaného záchranného systému, lze vyhlásit jako neodkladné opatření </a:t>
            </a:r>
            <a:r>
              <a:rPr lang="cs-CZ" altLang="cs-CZ" sz="2000" dirty="0">
                <a:solidFill>
                  <a:schemeClr val="accent2"/>
                </a:solidFill>
              </a:rPr>
              <a:t>krizový stav</a:t>
            </a:r>
            <a:r>
              <a:rPr lang="cs-CZ" altLang="cs-CZ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757445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99360" y="330019"/>
            <a:ext cx="7772400" cy="576263"/>
          </a:xfrm>
        </p:spPr>
        <p:txBody>
          <a:bodyPr/>
          <a:lstStyle/>
          <a:p>
            <a:pPr algn="ctr"/>
            <a:r>
              <a:rPr lang="cs-CZ" altLang="cs-CZ" sz="2400" dirty="0"/>
              <a:t>TYPOVÉ </a:t>
            </a:r>
            <a:r>
              <a:rPr lang="cs-CZ" altLang="cs-CZ" sz="2300" kern="1200" dirty="0"/>
              <a:t>SITUACE</a:t>
            </a:r>
            <a:r>
              <a:rPr lang="cs-CZ" altLang="cs-CZ" sz="2400" dirty="0"/>
              <a:t> V ČR – NEVOJENSKÉ SCENÁŘE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9610" y="1446213"/>
            <a:ext cx="7772400" cy="529431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500" dirty="0"/>
              <a:t>1.   Dlouhodobé sucho - MŽP</a:t>
            </a:r>
            <a:br>
              <a:rPr lang="cs-CZ" altLang="cs-CZ" sz="2500" dirty="0"/>
            </a:br>
            <a:r>
              <a:rPr lang="cs-CZ" altLang="cs-CZ" sz="2500" dirty="0"/>
              <a:t>2.   Extrémně vysoké teploty - MŽP</a:t>
            </a:r>
            <a:br>
              <a:rPr lang="cs-CZ" altLang="cs-CZ" sz="2500" dirty="0"/>
            </a:br>
            <a:r>
              <a:rPr lang="cs-CZ" altLang="cs-CZ" sz="2500" dirty="0"/>
              <a:t>3.   Přívalová povodeň - MŽP</a:t>
            </a:r>
            <a:br>
              <a:rPr lang="cs-CZ" altLang="cs-CZ" sz="2500" dirty="0"/>
            </a:br>
            <a:r>
              <a:rPr lang="cs-CZ" altLang="cs-CZ" sz="2500" dirty="0"/>
              <a:t>4.   Vydatné srážky - MŽP</a:t>
            </a:r>
            <a:br>
              <a:rPr lang="cs-CZ" altLang="cs-CZ" sz="2500" dirty="0"/>
            </a:br>
            <a:r>
              <a:rPr lang="cs-CZ" altLang="cs-CZ" sz="2500" dirty="0"/>
              <a:t>5.   Extrémní vítr - MŽP</a:t>
            </a:r>
            <a:br>
              <a:rPr lang="cs-CZ" altLang="cs-CZ" sz="2500" dirty="0"/>
            </a:br>
            <a:r>
              <a:rPr lang="cs-CZ" altLang="cs-CZ" sz="2500" dirty="0"/>
              <a:t>6.   Povodeň - MŽP</a:t>
            </a:r>
            <a:br>
              <a:rPr lang="cs-CZ" altLang="cs-CZ" sz="2500" dirty="0"/>
            </a:br>
            <a:r>
              <a:rPr lang="cs-CZ" altLang="cs-CZ" sz="2500" dirty="0"/>
              <a:t>7.   </a:t>
            </a:r>
            <a:r>
              <a:rPr lang="cs-CZ" altLang="cs-CZ" sz="2500" dirty="0">
                <a:solidFill>
                  <a:srgbClr val="FF0000"/>
                </a:solidFill>
              </a:rPr>
              <a:t>Epidemie – hromadné nákazy osob - </a:t>
            </a:r>
            <a:r>
              <a:rPr lang="cs-CZ" altLang="cs-CZ" sz="2500" dirty="0" err="1">
                <a:solidFill>
                  <a:srgbClr val="FF0000"/>
                </a:solidFill>
              </a:rPr>
              <a:t>MZd</a:t>
            </a:r>
            <a:br>
              <a:rPr lang="cs-CZ" altLang="cs-CZ" sz="2500" dirty="0">
                <a:solidFill>
                  <a:srgbClr val="FF0000"/>
                </a:solidFill>
              </a:rPr>
            </a:br>
            <a:r>
              <a:rPr lang="cs-CZ" altLang="cs-CZ" sz="2500" dirty="0"/>
              <a:t>8.   Epifytie – hromadné nákazy polních kultur - </a:t>
            </a:r>
            <a:r>
              <a:rPr lang="cs-CZ" altLang="cs-CZ" sz="2500" dirty="0" err="1"/>
              <a:t>MZe</a:t>
            </a:r>
            <a:br>
              <a:rPr lang="cs-CZ" altLang="cs-CZ" sz="2500" dirty="0"/>
            </a:br>
            <a:r>
              <a:rPr lang="cs-CZ" altLang="cs-CZ" sz="2500" dirty="0"/>
              <a:t>9.   </a:t>
            </a:r>
            <a:r>
              <a:rPr lang="cs-CZ" altLang="cs-CZ" sz="2500" dirty="0" err="1"/>
              <a:t>Epizootie</a:t>
            </a:r>
            <a:r>
              <a:rPr lang="cs-CZ" altLang="cs-CZ" sz="2500" dirty="0"/>
              <a:t> – hromadné nákazy zvířat - </a:t>
            </a:r>
            <a:r>
              <a:rPr lang="cs-CZ" altLang="cs-CZ" sz="2500" dirty="0" err="1"/>
              <a:t>MZe</a:t>
            </a:r>
            <a:br>
              <a:rPr lang="cs-CZ" altLang="cs-CZ" sz="2500" dirty="0"/>
            </a:br>
            <a:r>
              <a:rPr lang="cs-CZ" altLang="cs-CZ" sz="2500" dirty="0"/>
              <a:t>10.  Narušení dodávek potravin velkého rozsahu – Ministerstvo zemědělství</a:t>
            </a:r>
            <a:br>
              <a:rPr lang="cs-CZ" altLang="cs-CZ" sz="2500" dirty="0"/>
            </a:br>
            <a:r>
              <a:rPr lang="cs-CZ" altLang="cs-CZ" sz="2500" dirty="0"/>
              <a:t>11.  Narušení funkčnosti významných systémů      </a:t>
            </a:r>
            <a:r>
              <a:rPr lang="cs-CZ" altLang="cs-CZ" sz="2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……..</a:t>
            </a:r>
            <a:r>
              <a:rPr lang="cs-CZ" altLang="cs-CZ" sz="2500" dirty="0"/>
              <a:t>elektronických komunikací – Český tel. úřad</a:t>
            </a:r>
            <a:br>
              <a:rPr lang="cs-CZ" altLang="cs-CZ" sz="2500" dirty="0"/>
            </a:br>
            <a:r>
              <a:rPr lang="cs-CZ" altLang="cs-CZ" sz="2500" dirty="0"/>
              <a:t>12.  Narušení bezpečnosti informací kritické informační </a:t>
            </a:r>
            <a:r>
              <a:rPr lang="cs-CZ" altLang="cs-CZ" sz="2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  <a:r>
              <a:rPr lang="cs-CZ" altLang="cs-CZ" sz="2500" dirty="0"/>
              <a:t>infrastruktury – Národní </a:t>
            </a:r>
            <a:r>
              <a:rPr lang="cs-CZ" altLang="cs-CZ" sz="2500" dirty="0" err="1"/>
              <a:t>bezp</a:t>
            </a:r>
            <a:r>
              <a:rPr lang="cs-CZ" altLang="cs-CZ" sz="2500" dirty="0"/>
              <a:t>. úřad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500" dirty="0"/>
              <a:t>13.  Zvláštní povodeň – Ministerstvo zemědělství</a:t>
            </a:r>
          </a:p>
          <a:p>
            <a:pPr marL="0" indent="0">
              <a:lnSpc>
                <a:spcPct val="80000"/>
              </a:lnSpc>
              <a:buNone/>
              <a:defRPr/>
            </a:pPr>
            <a:br>
              <a:rPr lang="cs-CZ" altLang="cs-CZ" sz="2400" dirty="0"/>
            </a:br>
            <a:br>
              <a:rPr lang="cs-CZ" altLang="cs-CZ" sz="1400" dirty="0"/>
            </a:br>
            <a:r>
              <a:rPr lang="cs-CZ" altLang="cs-CZ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45101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33376"/>
            <a:ext cx="7772400" cy="574675"/>
          </a:xfrm>
        </p:spPr>
        <p:txBody>
          <a:bodyPr/>
          <a:lstStyle/>
          <a:p>
            <a:pPr algn="ctr"/>
            <a:r>
              <a:rPr lang="cs-CZ" altLang="cs-CZ" sz="2400" dirty="0"/>
              <a:t>TYPOVÉ SITUACE V ČR – NEVOJENSKÉ SCENÁŘE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314450"/>
            <a:ext cx="7772400" cy="554355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dirty="0"/>
              <a:t>14.  Únik nebezpečné chemické látky ze stacionárního   </a:t>
            </a:r>
            <a:r>
              <a:rPr lang="cs-CZ" altLang="cs-CZ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……..</a:t>
            </a:r>
            <a:r>
              <a:rPr lang="cs-CZ" altLang="cs-CZ" sz="2400" dirty="0"/>
              <a:t>zařízení – Ministerstvo životního prostředí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dirty="0"/>
              <a:t>15.  Narušení dodávek pitné vody velkého rozsahu -  </a:t>
            </a:r>
            <a:r>
              <a:rPr lang="cs-CZ" altLang="cs-CZ" sz="2400" dirty="0">
                <a:solidFill>
                  <a:schemeClr val="accent3"/>
                </a:solidFill>
              </a:rPr>
              <a:t>……</a:t>
            </a:r>
            <a:r>
              <a:rPr lang="cs-CZ" altLang="cs-CZ" sz="2400" dirty="0"/>
              <a:t>Ministerstvo zemědělství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dirty="0"/>
              <a:t>16.  Narušení dodávek plynu velkého rozsahu - MPO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dirty="0"/>
              <a:t>17.  Narušení dodávek ropy a ropných produktů velkého </a:t>
            </a:r>
            <a:r>
              <a:rPr lang="cs-CZ" altLang="cs-CZ" sz="2400" dirty="0">
                <a:solidFill>
                  <a:srgbClr val="EAEAEA"/>
                </a:solidFill>
              </a:rPr>
              <a:t>……..</a:t>
            </a:r>
            <a:r>
              <a:rPr lang="cs-CZ" altLang="cs-CZ" sz="2400" dirty="0"/>
              <a:t>rozsahu – Správa státních hmotných rezerv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dirty="0"/>
              <a:t>18.  Radiační havárie – Státní úřad pro jadernou </a:t>
            </a:r>
            <a:r>
              <a:rPr lang="cs-CZ" altLang="cs-CZ" sz="2400" dirty="0" err="1"/>
              <a:t>bezp</a:t>
            </a:r>
            <a:r>
              <a:rPr lang="cs-CZ" altLang="cs-CZ" sz="2400" dirty="0"/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dirty="0"/>
              <a:t>19.  Narušení dodávek elektrické energie velkého </a:t>
            </a:r>
            <a:r>
              <a:rPr lang="cs-CZ" altLang="cs-CZ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……..</a:t>
            </a:r>
            <a:r>
              <a:rPr lang="cs-CZ" altLang="cs-CZ" sz="2400" dirty="0"/>
              <a:t>rozsahu – Ministerstvo průmyslu a obchodu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dirty="0"/>
              <a:t>20.  Migrační vlny velkého rozsahu - MV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dirty="0"/>
              <a:t>21.   Narušení zákonnosti velkého rozsahu (včetně </a:t>
            </a:r>
            <a:r>
              <a:rPr lang="cs-CZ" altLang="cs-CZ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……..</a:t>
            </a:r>
            <a:r>
              <a:rPr lang="cs-CZ" altLang="cs-CZ" sz="2400" dirty="0"/>
              <a:t>terorismu) – Ministerstvo vnitra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dirty="0"/>
              <a:t>22. Narušení finančního a devizového hospodářství  </a:t>
            </a:r>
            <a:r>
              <a:rPr lang="cs-CZ" altLang="cs-CZ" sz="2400" dirty="0">
                <a:solidFill>
                  <a:schemeClr val="accent3"/>
                </a:solidFill>
              </a:rPr>
              <a:t>…..</a:t>
            </a:r>
            <a:r>
              <a:rPr lang="cs-CZ" altLang="cs-CZ" sz="2400" dirty="0"/>
              <a:t>státu velkého rozsahu – Ministerstvo financí</a:t>
            </a:r>
            <a:br>
              <a:rPr lang="cs-CZ" altLang="cs-CZ" sz="1800" dirty="0"/>
            </a:b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884451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 idx="4294967295"/>
          </p:nvPr>
        </p:nvSpPr>
        <p:spPr>
          <a:xfrm>
            <a:off x="1981200" y="234270"/>
            <a:ext cx="8229600" cy="703262"/>
          </a:xfrm>
        </p:spPr>
        <p:txBody>
          <a:bodyPr anchor="b">
            <a:normAutofit/>
          </a:bodyPr>
          <a:lstStyle/>
          <a:p>
            <a:pPr algn="ctr" eaLnBrk="1" hangingPunct="1"/>
            <a:r>
              <a:rPr lang="cs-CZ" altLang="cs-CZ" sz="2400" dirty="0"/>
              <a:t>Další možné stavy v ČR (příklady)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1811383"/>
            <a:ext cx="8229600" cy="4319543"/>
          </a:xfrm>
        </p:spPr>
        <p:txBody>
          <a:bodyPr/>
          <a:lstStyle/>
          <a:p>
            <a:pPr marL="447675" indent="-447675"/>
            <a:r>
              <a:rPr lang="cs-CZ" altLang="cs-CZ" sz="2200" dirty="0"/>
              <a:t>Stav ropné nouze (vyhlašuje vláda na návrh předsedy SSHR)</a:t>
            </a:r>
          </a:p>
          <a:p>
            <a:pPr marL="447675" indent="-447675"/>
            <a:r>
              <a:rPr lang="cs-CZ" altLang="cs-CZ" sz="2200" dirty="0"/>
              <a:t>Stav kybernetického nebezpečí (NÚKIB)</a:t>
            </a:r>
          </a:p>
          <a:p>
            <a:pPr marL="447675" indent="-447675"/>
            <a:r>
              <a:rPr lang="cs-CZ" altLang="cs-CZ" sz="2200" dirty="0"/>
              <a:t>Stav nouze v elektroenergetice</a:t>
            </a:r>
          </a:p>
          <a:p>
            <a:pPr marL="447675" indent="-447675"/>
            <a:r>
              <a:rPr lang="cs-CZ" altLang="cs-CZ" sz="2200" dirty="0"/>
              <a:t>Stav nouze v plynárenství</a:t>
            </a:r>
          </a:p>
          <a:p>
            <a:pPr marL="447675" indent="-447675"/>
            <a:r>
              <a:rPr lang="cs-CZ" altLang="cs-CZ" sz="2200" dirty="0"/>
              <a:t>Stav nouze v teplárenství</a:t>
            </a:r>
          </a:p>
          <a:p>
            <a:pPr marL="447675" indent="-447675"/>
            <a:r>
              <a:rPr lang="cs-CZ" altLang="cs-CZ" sz="2200" dirty="0"/>
              <a:t>Tři povodňové stupně (povodňové orgány)</a:t>
            </a:r>
          </a:p>
          <a:p>
            <a:pPr marL="447675" indent="-447675"/>
            <a:r>
              <a:rPr lang="cs-CZ" altLang="cs-CZ" sz="2200" dirty="0"/>
              <a:t>Čtyři stupně ohrožení terorismem (nula až tři) – vláda na návrh MV </a:t>
            </a:r>
          </a:p>
          <a:p>
            <a:pPr marL="447675" indent="-447675"/>
            <a:r>
              <a:rPr lang="cs-CZ" altLang="cs-CZ" sz="2200" dirty="0">
                <a:solidFill>
                  <a:srgbClr val="0066FF"/>
                </a:solidFill>
              </a:rPr>
              <a:t>Poznámka: dle různé legislativy</a:t>
            </a:r>
          </a:p>
        </p:txBody>
      </p:sp>
    </p:spTree>
    <p:extLst>
      <p:ext uri="{BB962C8B-B14F-4D97-AF65-F5344CB8AC3E}">
        <p14:creationId xmlns:p14="http://schemas.microsoft.com/office/powerpoint/2010/main" val="41459575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55F49E-5BCB-405B-B598-3E8EE365ED6E}" type="slidenum">
              <a:rPr lang="cs-CZ"/>
              <a:pPr>
                <a:defRPr/>
              </a:pPr>
              <a:t>28</a:t>
            </a:fld>
            <a:endParaRPr lang="cs-CZ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altLang="cs-CZ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cs-CZ" altLang="cs-CZ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cs-CZ" altLang="cs-CZ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3600">
                <a:latin typeface="Arial" charset="0"/>
              </a:rPr>
              <a:t>4. Specifika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12737689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/>
              <a:t>Specifika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„</a:t>
            </a:r>
            <a:r>
              <a:rPr lang="cs-CZ" sz="2200" dirty="0"/>
              <a:t>typové plány“</a:t>
            </a:r>
          </a:p>
          <a:p>
            <a:pPr>
              <a:defRPr/>
            </a:pPr>
            <a:r>
              <a:rPr lang="cs-CZ" sz="2200" dirty="0"/>
              <a:t>Traumatologické plány</a:t>
            </a:r>
          </a:p>
          <a:p>
            <a:pPr>
              <a:defRPr/>
            </a:pPr>
            <a:r>
              <a:rPr lang="cs-CZ" sz="2200" dirty="0"/>
              <a:t>Aktuální informace o krizovém řízení viz. stránku Ministerstva zdravotnictví</a:t>
            </a:r>
          </a:p>
          <a:p>
            <a:pPr marL="0" indent="0">
              <a:buNone/>
              <a:defRPr/>
            </a:pPr>
            <a:r>
              <a:rPr lang="cs-CZ" sz="2200" dirty="0">
                <a:hlinkClick r:id="rId2"/>
              </a:rPr>
              <a:t>https://www.mzcr.cz/category/agendy-ministerstva/krizove-rizeni/</a:t>
            </a:r>
            <a:endParaRPr lang="cs-CZ" sz="2200" dirty="0"/>
          </a:p>
          <a:p>
            <a:pPr marL="342900" indent="-342900">
              <a:buFontTx/>
              <a:buChar char="-"/>
              <a:defRPr/>
            </a:pPr>
            <a:r>
              <a:rPr lang="cs-CZ" sz="2200" dirty="0"/>
              <a:t>Rada pro zdravotní rizika</a:t>
            </a:r>
          </a:p>
          <a:p>
            <a:pPr marL="342900" indent="-342900">
              <a:buFontTx/>
              <a:buChar char="-"/>
              <a:defRPr/>
            </a:pPr>
            <a:r>
              <a:rPr lang="cs-CZ" sz="2200" dirty="0">
                <a:hlinkClick r:id="rId3"/>
              </a:rPr>
              <a:t>https://www.vlada.cz/cz/ppov/rada_vlady_pro_zdravotni_rizika/uvodni-text-rada-vlady-pro-zdravotni-rizika-183146/</a:t>
            </a:r>
            <a:endParaRPr lang="cs-CZ" sz="2200" dirty="0"/>
          </a:p>
          <a:p>
            <a:pPr marL="342900" indent="-342900">
              <a:buFontTx/>
              <a:buChar char="-"/>
              <a:defRPr/>
            </a:pPr>
            <a:endParaRPr lang="cs-CZ" sz="2200" dirty="0"/>
          </a:p>
          <a:p>
            <a:pPr marL="0" indent="0">
              <a:buNone/>
              <a:defRPr/>
            </a:pPr>
            <a:r>
              <a:rPr lang="cs-CZ" dirty="0"/>
              <a:t>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04EEF2-9D78-479F-9374-B88D9B326267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40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9547226" y="6442076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72CCF2D7-3FDF-401E-8B31-3B7F527A4F16}" type="slidenum">
              <a:rPr lang="cs-CZ" sz="1000" b="1">
                <a:solidFill>
                  <a:srgbClr val="7D1E1E"/>
                </a:solidFill>
                <a:latin typeface="+mn-lt"/>
              </a:rPr>
              <a:pPr>
                <a:defRPr/>
              </a:pPr>
              <a:t>3</a:t>
            </a:fld>
            <a:endParaRPr lang="cs-CZ" sz="1000" b="1">
              <a:solidFill>
                <a:srgbClr val="7D1E1E"/>
              </a:solidFill>
              <a:latin typeface="+mn-lt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altLang="cs-CZ" sz="3400" dirty="0"/>
              <a:t>Prameny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06600" y="1556793"/>
            <a:ext cx="8204200" cy="4357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>
                <a:latin typeface="Times New Roman" pitchFamily="18" charset="0"/>
              </a:rPr>
              <a:t>Relevantní legislativa a dokumenty – viz dále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200" dirty="0">
                <a:latin typeface="Times New Roman" pitchFamily="18" charset="0"/>
              </a:rPr>
              <a:t>(Ústava, Bezpečnostní strategie, krizové zákony, resortní zákony)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>
                <a:latin typeface="Times New Roman" pitchFamily="18" charset="0"/>
              </a:rPr>
              <a:t>webové stránky příslušných institucí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200" dirty="0">
                <a:latin typeface="Times New Roman" pitchFamily="18" charset="0"/>
              </a:rPr>
              <a:t>(např. MV ČR, MO ČR, MMR ČR, </a:t>
            </a:r>
            <a:r>
              <a:rPr lang="cs-CZ" altLang="cs-CZ" sz="3200" dirty="0" err="1">
                <a:latin typeface="Times New Roman" pitchFamily="18" charset="0"/>
              </a:rPr>
              <a:t>MZd</a:t>
            </a:r>
            <a:r>
              <a:rPr lang="cs-CZ" altLang="cs-CZ" sz="3200" dirty="0">
                <a:latin typeface="Times New Roman" pitchFamily="18" charset="0"/>
              </a:rPr>
              <a:t> ČR, </a:t>
            </a:r>
            <a:r>
              <a:rPr lang="cs-CZ" altLang="cs-CZ" sz="3200" dirty="0" err="1">
                <a:latin typeface="Times New Roman" pitchFamily="18" charset="0"/>
              </a:rPr>
              <a:t>MZe</a:t>
            </a:r>
            <a:r>
              <a:rPr lang="cs-CZ" altLang="cs-CZ" sz="3200" dirty="0">
                <a:latin typeface="Times New Roman" pitchFamily="18" charset="0"/>
              </a:rPr>
              <a:t> ČR, MŽP ČR, MF ČR, kraje, obce)</a:t>
            </a:r>
          </a:p>
          <a:p>
            <a:pPr eaLnBrk="1" hangingPunct="1">
              <a:lnSpc>
                <a:spcPct val="90000"/>
              </a:lnSpc>
            </a:pPr>
            <a:endParaRPr lang="cs-CZ" altLang="cs-CZ" sz="32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7420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z="2400" dirty="0"/>
              <a:t>Medicína katastrof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cs-CZ" sz="2200" dirty="0" err="1"/>
              <a:t>interdisciplinární</a:t>
            </a:r>
            <a:r>
              <a:rPr lang="sk-SK" altLang="cs-CZ" sz="2200" dirty="0"/>
              <a:t> </a:t>
            </a:r>
            <a:r>
              <a:rPr lang="sk-SK" altLang="cs-CZ" sz="2200" dirty="0" err="1"/>
              <a:t>lékařský</a:t>
            </a:r>
            <a:r>
              <a:rPr lang="sk-SK" altLang="cs-CZ" sz="2200" dirty="0"/>
              <a:t> obor </a:t>
            </a:r>
            <a:r>
              <a:rPr lang="sk-SK" altLang="cs-CZ" sz="2200" dirty="0" err="1"/>
              <a:t>zahrnující</a:t>
            </a:r>
            <a:r>
              <a:rPr lang="sk-SK" altLang="cs-CZ" sz="2200" dirty="0"/>
              <a:t> i obory </a:t>
            </a:r>
            <a:r>
              <a:rPr lang="sk-SK" altLang="cs-CZ" sz="2200" dirty="0" err="1"/>
              <a:t>nemedicínské</a:t>
            </a:r>
            <a:r>
              <a:rPr lang="sk-SK" altLang="cs-CZ" sz="2200" dirty="0"/>
              <a:t> – </a:t>
            </a:r>
            <a:r>
              <a:rPr lang="sk-SK" altLang="cs-CZ" sz="2200" dirty="0" err="1"/>
              <a:t>komunikace</a:t>
            </a:r>
            <a:r>
              <a:rPr lang="sk-SK" altLang="cs-CZ" sz="2200" dirty="0"/>
              <a:t>, </a:t>
            </a:r>
            <a:r>
              <a:rPr lang="sk-SK" altLang="cs-CZ" sz="2200" dirty="0" err="1"/>
              <a:t>koordinace</a:t>
            </a:r>
            <a:r>
              <a:rPr lang="sk-SK" altLang="cs-CZ" sz="2200" dirty="0"/>
              <a:t>, logistika, </a:t>
            </a:r>
            <a:r>
              <a:rPr lang="sk-SK" altLang="cs-CZ" sz="2200" dirty="0" err="1"/>
              <a:t>řízení</a:t>
            </a:r>
            <a:r>
              <a:rPr lang="sk-SK" altLang="cs-CZ" sz="2200" dirty="0"/>
              <a:t>.</a:t>
            </a:r>
          </a:p>
          <a:p>
            <a:r>
              <a:rPr lang="sk-SK" altLang="cs-CZ" sz="2200" dirty="0"/>
              <a:t>Problémy </a:t>
            </a:r>
            <a:r>
              <a:rPr lang="sk-SK" altLang="cs-CZ" sz="2200" dirty="0" err="1"/>
              <a:t>vznikají</a:t>
            </a:r>
            <a:r>
              <a:rPr lang="sk-SK" altLang="cs-CZ" sz="2200" dirty="0"/>
              <a:t> </a:t>
            </a:r>
            <a:r>
              <a:rPr lang="sk-SK" altLang="cs-CZ" sz="2200" dirty="0" err="1"/>
              <a:t>většinou</a:t>
            </a:r>
            <a:r>
              <a:rPr lang="sk-SK" altLang="cs-CZ" sz="2200" dirty="0"/>
              <a:t> </a:t>
            </a:r>
            <a:r>
              <a:rPr lang="sk-SK" altLang="cs-CZ" sz="2200" dirty="0" err="1"/>
              <a:t>právě</a:t>
            </a:r>
            <a:r>
              <a:rPr lang="sk-SK" altLang="cs-CZ" sz="2200" dirty="0"/>
              <a:t> v </a:t>
            </a:r>
            <a:r>
              <a:rPr lang="sk-SK" altLang="cs-CZ" sz="2200" dirty="0" err="1"/>
              <a:t>nemedicínských</a:t>
            </a:r>
            <a:r>
              <a:rPr lang="sk-SK" altLang="cs-CZ" sz="2200" dirty="0"/>
              <a:t> </a:t>
            </a:r>
            <a:r>
              <a:rPr lang="sk-SK" altLang="cs-CZ" sz="2200" dirty="0" err="1"/>
              <a:t>oblastech</a:t>
            </a:r>
            <a:r>
              <a:rPr lang="sk-SK" altLang="cs-CZ" sz="2200" dirty="0"/>
              <a:t>.</a:t>
            </a:r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A358EB9-3934-4F99-A1CB-C398128B5480}" type="slidenum">
              <a:rPr lang="cs-CZ" altLang="cs-CZ" sz="1000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cs-CZ" altLang="cs-CZ" sz="100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781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/>
              <a:t>Role</a:t>
            </a:r>
            <a:r>
              <a:rPr lang="cs-CZ" altLang="cs-CZ" dirty="0"/>
              <a:t> </a:t>
            </a:r>
            <a:r>
              <a:rPr lang="cs-CZ" altLang="cs-CZ" sz="2400" dirty="0"/>
              <a:t>zdravotnictví v krizovém řízení</a:t>
            </a:r>
            <a:endParaRPr lang="sk-SK" altLang="cs-CZ" sz="2400" dirty="0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592183" y="1773239"/>
            <a:ext cx="9604331" cy="4357687"/>
          </a:xfrm>
        </p:spPr>
        <p:txBody>
          <a:bodyPr/>
          <a:lstStyle/>
          <a:p>
            <a:r>
              <a:rPr lang="cs-CZ" altLang="cs-CZ" sz="2200" dirty="0"/>
              <a:t>Dříve vnímáno jako automatická služba, která má pro zvládání důsledků ohrožení druhořadý význam</a:t>
            </a:r>
          </a:p>
          <a:p>
            <a:r>
              <a:rPr lang="cs-CZ" altLang="cs-CZ" sz="2200" dirty="0"/>
              <a:t>Zlom: teroristické útoky (WTC, Madrid, Londýn)</a:t>
            </a:r>
          </a:p>
          <a:p>
            <a:pPr lvl="1"/>
            <a:r>
              <a:rPr lang="cs-CZ" altLang="cs-CZ" sz="2200" dirty="0"/>
              <a:t>Součást zajištění bezpečnosti obyvatel při mimořádných událostech (Fišer 2006)</a:t>
            </a:r>
          </a:p>
          <a:p>
            <a:r>
              <a:rPr lang="cs-CZ" altLang="cs-CZ" sz="2200" dirty="0"/>
              <a:t>Ministr zdravotnictví členem BRS (2002)</a:t>
            </a: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0A1ECE8-5329-4622-A0D8-9510A3A621C2}" type="slidenum">
              <a:rPr lang="cs-CZ" altLang="cs-CZ" sz="1000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cs-CZ" altLang="cs-CZ" sz="100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50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Legislativní ukotvení povinnosti státu v ochraně zdraví</a:t>
            </a:r>
            <a:endParaRPr lang="sk-SK" altLang="cs-CZ" sz="2400" dirty="0"/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>
          <a:xfrm>
            <a:off x="1919289" y="2024064"/>
            <a:ext cx="8497887" cy="4357687"/>
          </a:xfrm>
        </p:spPr>
        <p:txBody>
          <a:bodyPr/>
          <a:lstStyle/>
          <a:p>
            <a:r>
              <a:rPr lang="cs-CZ" altLang="cs-CZ"/>
              <a:t>Listina základních práv a svobod (č</a:t>
            </a:r>
            <a:r>
              <a:rPr lang="sk-SK" altLang="cs-CZ"/>
              <a:t>lánek 31)</a:t>
            </a:r>
          </a:p>
          <a:p>
            <a:pPr lvl="1"/>
            <a:r>
              <a:rPr lang="sk-SK" altLang="cs-CZ" b="1"/>
              <a:t>„</a:t>
            </a:r>
            <a:r>
              <a:rPr lang="sk-SK" altLang="cs-CZ"/>
              <a:t>Každý má právo na ochranu zdraví“</a:t>
            </a:r>
          </a:p>
          <a:p>
            <a:r>
              <a:rPr lang="cs-CZ" altLang="cs-CZ"/>
              <a:t>Krizové zákony</a:t>
            </a:r>
          </a:p>
          <a:p>
            <a:pPr lvl="1"/>
            <a:r>
              <a:rPr lang="sk-SK" altLang="cs-CZ"/>
              <a:t>definována povinnost státu při ochraně života a zdraví</a:t>
            </a:r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6100347-7A03-46B4-B09B-B13E723E3B16}" type="slidenum">
              <a:rPr lang="cs-CZ" altLang="cs-CZ" sz="1000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 sz="100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926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/>
              <a:t>Zdravotnictví</a:t>
            </a:r>
            <a:endParaRPr lang="sk-SK" altLang="cs-CZ" sz="2400" dirty="0"/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1919289" y="1773239"/>
            <a:ext cx="8277225" cy="4357687"/>
          </a:xfrm>
        </p:spPr>
        <p:txBody>
          <a:bodyPr>
            <a:normAutofit/>
          </a:bodyPr>
          <a:lstStyle/>
          <a:p>
            <a:r>
              <a:rPr lang="sk-SK" altLang="cs-CZ" dirty="0" err="1"/>
              <a:t>Navzájem</a:t>
            </a:r>
            <a:r>
              <a:rPr lang="sk-SK" altLang="cs-CZ" dirty="0"/>
              <a:t> </a:t>
            </a:r>
            <a:r>
              <a:rPr lang="sk-SK" altLang="cs-CZ" dirty="0" err="1"/>
              <a:t>funkčně</a:t>
            </a:r>
            <a:r>
              <a:rPr lang="sk-SK" altLang="cs-CZ" dirty="0"/>
              <a:t> </a:t>
            </a:r>
            <a:r>
              <a:rPr lang="sk-SK" altLang="cs-CZ" dirty="0" err="1"/>
              <a:t>provázaný</a:t>
            </a:r>
            <a:r>
              <a:rPr lang="sk-SK" altLang="cs-CZ" dirty="0"/>
              <a:t> systém, </a:t>
            </a:r>
            <a:r>
              <a:rPr lang="sk-SK" altLang="cs-CZ" dirty="0" err="1"/>
              <a:t>který</a:t>
            </a:r>
            <a:r>
              <a:rPr lang="sk-SK" altLang="cs-CZ" dirty="0"/>
              <a:t> </a:t>
            </a:r>
            <a:r>
              <a:rPr lang="sk-SK" altLang="cs-CZ" dirty="0" err="1"/>
              <a:t>tvoří</a:t>
            </a:r>
            <a:r>
              <a:rPr lang="sk-SK" altLang="cs-CZ" dirty="0"/>
              <a:t>:</a:t>
            </a:r>
          </a:p>
          <a:p>
            <a:pPr lvl="1"/>
            <a:r>
              <a:rPr lang="sk-SK" altLang="cs-CZ" dirty="0" err="1"/>
              <a:t>poskytovatelé</a:t>
            </a:r>
            <a:r>
              <a:rPr lang="sk-SK" altLang="cs-CZ" dirty="0"/>
              <a:t> </a:t>
            </a:r>
            <a:r>
              <a:rPr lang="sk-SK" altLang="cs-CZ" dirty="0" err="1"/>
              <a:t>léčebně</a:t>
            </a:r>
            <a:r>
              <a:rPr lang="sk-SK" altLang="cs-CZ" dirty="0"/>
              <a:t> </a:t>
            </a:r>
            <a:r>
              <a:rPr lang="sk-SK" altLang="cs-CZ" dirty="0" err="1"/>
              <a:t>preventivní</a:t>
            </a:r>
            <a:r>
              <a:rPr lang="sk-SK" altLang="cs-CZ" dirty="0"/>
              <a:t> </a:t>
            </a:r>
            <a:r>
              <a:rPr lang="sk-SK" altLang="cs-CZ" dirty="0" err="1"/>
              <a:t>péče</a:t>
            </a:r>
            <a:endParaRPr lang="sk-SK" altLang="cs-CZ" dirty="0"/>
          </a:p>
          <a:p>
            <a:pPr lvl="1"/>
            <a:r>
              <a:rPr lang="sk-SK" altLang="cs-CZ" dirty="0"/>
              <a:t>orgány a </a:t>
            </a:r>
            <a:r>
              <a:rPr lang="sk-SK" altLang="cs-CZ" dirty="0" err="1"/>
              <a:t>zařízení</a:t>
            </a:r>
            <a:r>
              <a:rPr lang="sk-SK" altLang="cs-CZ" dirty="0"/>
              <a:t> ochrany </a:t>
            </a:r>
            <a:r>
              <a:rPr lang="sk-SK" altLang="cs-CZ" dirty="0" err="1"/>
              <a:t>veřejného</a:t>
            </a:r>
            <a:r>
              <a:rPr lang="sk-SK" altLang="cs-CZ" dirty="0"/>
              <a:t> zdraví</a:t>
            </a:r>
          </a:p>
          <a:p>
            <a:pPr lvl="1"/>
            <a:r>
              <a:rPr lang="sk-SK" altLang="cs-CZ" dirty="0" err="1"/>
              <a:t>správní</a:t>
            </a:r>
            <a:r>
              <a:rPr lang="sk-SK" altLang="cs-CZ" dirty="0"/>
              <a:t> </a:t>
            </a:r>
            <a:r>
              <a:rPr lang="sk-SK" altLang="cs-CZ" dirty="0" err="1"/>
              <a:t>úřady</a:t>
            </a:r>
            <a:r>
              <a:rPr lang="sk-SK" altLang="cs-CZ" dirty="0"/>
              <a:t> s </a:t>
            </a:r>
            <a:r>
              <a:rPr lang="sk-SK" altLang="cs-CZ" dirty="0" err="1"/>
              <a:t>působností</a:t>
            </a:r>
            <a:r>
              <a:rPr lang="sk-SK" altLang="cs-CZ" dirty="0"/>
              <a:t> </a:t>
            </a:r>
            <a:r>
              <a:rPr lang="sk-SK" altLang="cs-CZ" dirty="0" err="1"/>
              <a:t>ke</a:t>
            </a:r>
            <a:r>
              <a:rPr lang="sk-SK" altLang="cs-CZ" dirty="0"/>
              <a:t> </a:t>
            </a:r>
            <a:r>
              <a:rPr lang="sk-SK" altLang="cs-CZ" dirty="0" err="1"/>
              <a:t>zdravotnictví</a:t>
            </a:r>
            <a:endParaRPr lang="sk-SK" altLang="cs-CZ" dirty="0"/>
          </a:p>
          <a:p>
            <a:pPr lvl="1"/>
            <a:r>
              <a:rPr lang="sk-SK" altLang="cs-CZ" dirty="0" err="1"/>
              <a:t>občané</a:t>
            </a:r>
            <a:r>
              <a:rPr lang="sk-SK" altLang="cs-CZ" dirty="0"/>
              <a:t>, </a:t>
            </a:r>
            <a:r>
              <a:rPr lang="sk-SK" altLang="cs-CZ" dirty="0" err="1"/>
              <a:t>poskytovatelé</a:t>
            </a:r>
            <a:r>
              <a:rPr lang="sk-SK" altLang="cs-CZ" dirty="0"/>
              <a:t> </a:t>
            </a:r>
            <a:r>
              <a:rPr lang="sk-SK" altLang="cs-CZ" dirty="0" err="1"/>
              <a:t>první</a:t>
            </a:r>
            <a:r>
              <a:rPr lang="sk-SK" altLang="cs-CZ" dirty="0"/>
              <a:t> pomoci</a:t>
            </a:r>
          </a:p>
          <a:p>
            <a:r>
              <a:rPr lang="sk-SK" altLang="cs-CZ" dirty="0" err="1"/>
              <a:t>Dvě</a:t>
            </a:r>
            <a:r>
              <a:rPr lang="sk-SK" altLang="cs-CZ" dirty="0"/>
              <a:t> </a:t>
            </a:r>
            <a:r>
              <a:rPr lang="sk-SK" altLang="cs-CZ" dirty="0" err="1"/>
              <a:t>linie</a:t>
            </a:r>
            <a:endParaRPr lang="sk-SK" altLang="cs-CZ" dirty="0"/>
          </a:p>
          <a:p>
            <a:pPr lvl="1"/>
            <a:r>
              <a:rPr lang="sk-SK" altLang="cs-CZ" dirty="0" err="1"/>
              <a:t>organizačně</a:t>
            </a:r>
            <a:r>
              <a:rPr lang="sk-SK" altLang="cs-CZ" dirty="0"/>
              <a:t> </a:t>
            </a:r>
            <a:r>
              <a:rPr lang="sk-SK" altLang="cs-CZ" dirty="0" err="1"/>
              <a:t>správní</a:t>
            </a:r>
            <a:endParaRPr lang="sk-SK" altLang="cs-CZ" dirty="0"/>
          </a:p>
          <a:p>
            <a:pPr lvl="1"/>
            <a:r>
              <a:rPr lang="sk-SK" altLang="cs-CZ" dirty="0" err="1"/>
              <a:t>poskytování</a:t>
            </a:r>
            <a:r>
              <a:rPr lang="sk-SK" altLang="cs-CZ" dirty="0"/>
              <a:t> </a:t>
            </a:r>
            <a:r>
              <a:rPr lang="sk-SK" altLang="cs-CZ" dirty="0" err="1"/>
              <a:t>zdravotnických</a:t>
            </a:r>
            <a:r>
              <a:rPr lang="sk-SK" altLang="cs-CZ" dirty="0"/>
              <a:t> </a:t>
            </a:r>
            <a:r>
              <a:rPr lang="sk-SK" altLang="cs-CZ" dirty="0" err="1"/>
              <a:t>služeb</a:t>
            </a:r>
            <a:r>
              <a:rPr lang="sk-SK" altLang="cs-CZ" dirty="0"/>
              <a:t>.</a:t>
            </a: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0CE7898-A79A-476B-9877-6F2E5DDBDF88}" type="slidenum">
              <a:rPr lang="cs-CZ" altLang="cs-CZ" sz="1000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cs-CZ" altLang="cs-CZ" sz="100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2524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altLang="cs-CZ"/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altLang="cs-CZ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0D476B2-842C-416F-A8CD-C4B075AB9DD4}" type="slidenum">
              <a:rPr lang="cs-CZ" altLang="cs-CZ" sz="1000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cs-CZ" altLang="cs-CZ" sz="1000">
              <a:solidFill>
                <a:srgbClr val="7D1E1E"/>
              </a:solidFill>
            </a:endParaRPr>
          </a:p>
        </p:txBody>
      </p:sp>
      <p:pic>
        <p:nvPicPr>
          <p:cNvPr id="40965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618" y="539351"/>
            <a:ext cx="9202738" cy="568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ovéPole 7"/>
          <p:cNvSpPr txBox="1">
            <a:spLocks noChangeArrowheads="1"/>
          </p:cNvSpPr>
          <p:nvPr/>
        </p:nvSpPr>
        <p:spPr bwMode="auto">
          <a:xfrm>
            <a:off x="1524001" y="6511925"/>
            <a:ext cx="8023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>
                <a:solidFill>
                  <a:schemeClr val="tx1"/>
                </a:solidFill>
                <a:latin typeface="Arial" charset="0"/>
              </a:rPr>
              <a:t>Zdroj: FIŠER, Václav. Krizové řízení v oblasti zdravotnictví, 2006</a:t>
            </a:r>
            <a:endParaRPr lang="sk-SK" altLang="cs-CZ" sz="16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0444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>
          <a:xfrm>
            <a:off x="792481" y="1125539"/>
            <a:ext cx="10441576" cy="503237"/>
          </a:xfrm>
        </p:spPr>
        <p:txBody>
          <a:bodyPr>
            <a:normAutofit/>
          </a:bodyPr>
          <a:lstStyle/>
          <a:p>
            <a:r>
              <a:rPr lang="cs-CZ" altLang="cs-CZ" sz="2400" dirty="0"/>
              <a:t>Ministerstvo zdravotnictví a role v krizovém řízení</a:t>
            </a:r>
            <a:endParaRPr lang="sk-SK" altLang="cs-CZ" sz="2400" dirty="0"/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>
          <a:xfrm>
            <a:off x="666000" y="1773239"/>
            <a:ext cx="10123919" cy="4357687"/>
          </a:xfrm>
        </p:spPr>
        <p:txBody>
          <a:bodyPr/>
          <a:lstStyle/>
          <a:p>
            <a:endParaRPr lang="cs-CZ" altLang="cs-CZ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cs-CZ" altLang="cs-CZ" sz="2000" dirty="0"/>
              <a:t>prostřednictvím tvorby a </a:t>
            </a:r>
            <a:r>
              <a:rPr lang="cs-CZ" altLang="cs-CZ" sz="2000" b="1" dirty="0"/>
              <a:t>prosazování státní zdravotní politiky </a:t>
            </a:r>
            <a:r>
              <a:rPr lang="cs-CZ" altLang="cs-CZ" sz="2000" dirty="0"/>
              <a:t>zajistit rámcové podmínky </a:t>
            </a:r>
            <a:r>
              <a:rPr lang="cs-CZ" altLang="cs-CZ" sz="2000" b="1" dirty="0"/>
              <a:t>pro poskytování zdravotní péče při mimořádných událostech a za krizových stavů</a:t>
            </a:r>
            <a:endParaRPr lang="cs-CZ" altLang="cs-CZ" sz="2000" dirty="0"/>
          </a:p>
          <a:p>
            <a:r>
              <a:rPr lang="cs-CZ" altLang="cs-CZ" sz="2000" dirty="0"/>
              <a:t>Včetně zajištění vzdělávání pracovníků resortu v oblasti krizového řízení.</a:t>
            </a:r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788C592-2903-4241-9A46-FA5AFEC94091}" type="slidenum">
              <a:rPr lang="cs-CZ" altLang="cs-CZ" sz="1000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cs-CZ" altLang="cs-CZ" sz="100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3843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2700" dirty="0"/>
              <a:t>Stav krizové připravenosti ve zdravotnictví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cs-CZ" dirty="0" err="1"/>
              <a:t>Cíl</a:t>
            </a:r>
            <a:r>
              <a:rPr lang="sk-SK" altLang="cs-CZ" dirty="0"/>
              <a:t> činností ministerstva je, založený na </a:t>
            </a:r>
            <a:r>
              <a:rPr lang="sk-SK" altLang="cs-CZ" b="1" dirty="0" err="1"/>
              <a:t>udržení</a:t>
            </a:r>
            <a:r>
              <a:rPr lang="sk-SK" altLang="cs-CZ" b="1" dirty="0"/>
              <a:t> kontinuity</a:t>
            </a:r>
            <a:r>
              <a:rPr lang="sk-SK" altLang="cs-CZ" dirty="0"/>
              <a:t>:</a:t>
            </a:r>
          </a:p>
          <a:p>
            <a:pPr lvl="1"/>
            <a:r>
              <a:rPr lang="sk-SK" altLang="cs-CZ" b="1" dirty="0" err="1"/>
              <a:t>poskytování</a:t>
            </a:r>
            <a:r>
              <a:rPr lang="sk-SK" altLang="cs-CZ" b="1" dirty="0"/>
              <a:t> </a:t>
            </a:r>
            <a:r>
              <a:rPr lang="sk-SK" altLang="cs-CZ" b="1" dirty="0" err="1"/>
              <a:t>nezbytné</a:t>
            </a:r>
            <a:r>
              <a:rPr lang="sk-SK" altLang="cs-CZ" b="1" dirty="0"/>
              <a:t> zdravotní </a:t>
            </a:r>
            <a:r>
              <a:rPr lang="sk-SK" altLang="cs-CZ" b="1" dirty="0" err="1"/>
              <a:t>péče</a:t>
            </a:r>
            <a:r>
              <a:rPr lang="sk-SK" altLang="cs-CZ" b="1" dirty="0"/>
              <a:t> </a:t>
            </a:r>
            <a:r>
              <a:rPr lang="sk-SK" altLang="cs-CZ" b="1" dirty="0" err="1"/>
              <a:t>odborně</a:t>
            </a:r>
            <a:r>
              <a:rPr lang="sk-SK" altLang="cs-CZ" b="1" dirty="0"/>
              <a:t> </a:t>
            </a:r>
            <a:r>
              <a:rPr lang="sk-SK" altLang="cs-CZ" b="1" dirty="0" err="1"/>
              <a:t>způsobilými</a:t>
            </a:r>
            <a:r>
              <a:rPr lang="sk-SK" altLang="cs-CZ" b="1" dirty="0"/>
              <a:t> </a:t>
            </a:r>
            <a:r>
              <a:rPr lang="sk-SK" altLang="cs-CZ" b="1" dirty="0" err="1"/>
              <a:t>pracovníky</a:t>
            </a:r>
            <a:endParaRPr lang="sk-SK" altLang="cs-CZ" b="1" dirty="0"/>
          </a:p>
          <a:p>
            <a:pPr lvl="1"/>
            <a:r>
              <a:rPr lang="sk-SK" altLang="cs-CZ" b="1" dirty="0" err="1"/>
              <a:t>fungování</a:t>
            </a:r>
            <a:r>
              <a:rPr lang="sk-SK" altLang="cs-CZ" b="1" dirty="0"/>
              <a:t> systému </a:t>
            </a:r>
            <a:r>
              <a:rPr lang="sk-SK" altLang="cs-CZ" b="1" dirty="0" err="1"/>
              <a:t>veřejného</a:t>
            </a:r>
            <a:r>
              <a:rPr lang="sk-SK" altLang="cs-CZ" b="1" dirty="0"/>
              <a:t> </a:t>
            </a:r>
            <a:r>
              <a:rPr lang="sk-SK" altLang="cs-CZ" b="1" dirty="0" err="1"/>
              <a:t>zdravotního</a:t>
            </a:r>
            <a:r>
              <a:rPr lang="sk-SK" altLang="cs-CZ" b="1" dirty="0"/>
              <a:t> </a:t>
            </a:r>
            <a:r>
              <a:rPr lang="sk-SK" altLang="cs-CZ" b="1" dirty="0" err="1"/>
              <a:t>pojištění</a:t>
            </a:r>
            <a:r>
              <a:rPr lang="sk-SK" altLang="cs-CZ" b="1" dirty="0"/>
              <a:t>.</a:t>
            </a:r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28336C5-DA51-4D89-A4CF-A1B6FAFA477A}" type="slidenum">
              <a:rPr lang="cs-CZ" altLang="cs-CZ" sz="1000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cs-CZ" altLang="cs-CZ" sz="100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9629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altLang="cs-CZ" sz="2400" dirty="0"/>
              <a:t>Výkon </a:t>
            </a:r>
            <a:r>
              <a:rPr lang="sk-SK" altLang="cs-CZ" sz="2400" dirty="0" err="1"/>
              <a:t>státní</a:t>
            </a:r>
            <a:r>
              <a:rPr lang="sk-SK" altLang="cs-CZ" sz="2400" dirty="0"/>
              <a:t> správy v </a:t>
            </a:r>
            <a:r>
              <a:rPr lang="sk-SK" altLang="cs-CZ" sz="2400" dirty="0" err="1"/>
              <a:t>krizovém</a:t>
            </a:r>
            <a:r>
              <a:rPr lang="sk-SK" altLang="cs-CZ" sz="2400" dirty="0"/>
              <a:t> </a:t>
            </a:r>
            <a:r>
              <a:rPr lang="sk-SK" altLang="cs-CZ" sz="2400" dirty="0" err="1"/>
              <a:t>řízení</a:t>
            </a:r>
            <a:r>
              <a:rPr lang="sk-SK" altLang="cs-CZ" sz="2400" dirty="0"/>
              <a:t> </a:t>
            </a:r>
            <a:r>
              <a:rPr lang="sk-SK" altLang="cs-CZ" sz="2400" dirty="0" err="1"/>
              <a:t>ve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zdravotnictví</a:t>
            </a:r>
            <a:endParaRPr lang="sk-SK" altLang="cs-CZ" sz="2400" dirty="0"/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844731" y="1574756"/>
            <a:ext cx="10389326" cy="4357687"/>
          </a:xfrm>
        </p:spPr>
        <p:txBody>
          <a:bodyPr>
            <a:normAutofit/>
          </a:bodyPr>
          <a:lstStyle/>
          <a:p>
            <a:r>
              <a:rPr lang="sk-SK" altLang="cs-CZ" dirty="0"/>
              <a:t>tvorba </a:t>
            </a:r>
            <a:r>
              <a:rPr lang="sk-SK" altLang="cs-CZ" dirty="0" err="1"/>
              <a:t>státní</a:t>
            </a:r>
            <a:r>
              <a:rPr lang="sk-SK" altLang="cs-CZ" dirty="0"/>
              <a:t> zdravotní politiky (</a:t>
            </a:r>
            <a:r>
              <a:rPr lang="sk-SK" altLang="cs-CZ" i="1" dirty="0" err="1"/>
              <a:t>včetně</a:t>
            </a:r>
            <a:r>
              <a:rPr lang="sk-SK" altLang="cs-CZ" i="1" dirty="0"/>
              <a:t> „</a:t>
            </a:r>
            <a:r>
              <a:rPr lang="sk-SK" altLang="cs-CZ" i="1" dirty="0" err="1"/>
              <a:t>koncepce</a:t>
            </a:r>
            <a:r>
              <a:rPr lang="sk-SK" altLang="cs-CZ" i="1" dirty="0"/>
              <a:t> </a:t>
            </a:r>
            <a:r>
              <a:rPr lang="sk-SK" altLang="cs-CZ" i="1" dirty="0" err="1"/>
              <a:t>krizového</a:t>
            </a:r>
            <a:r>
              <a:rPr lang="sk-SK" altLang="cs-CZ" i="1" dirty="0"/>
              <a:t> </a:t>
            </a:r>
            <a:r>
              <a:rPr lang="sk-SK" altLang="cs-CZ" i="1" dirty="0" err="1"/>
              <a:t>řízení</a:t>
            </a:r>
            <a:r>
              <a:rPr lang="sk-SK" altLang="cs-CZ" i="1" dirty="0"/>
              <a:t>“</a:t>
            </a:r>
          </a:p>
          <a:p>
            <a:r>
              <a:rPr lang="sk-SK" altLang="cs-CZ" dirty="0" err="1"/>
              <a:t>příprava</a:t>
            </a:r>
            <a:r>
              <a:rPr lang="sk-SK" altLang="cs-CZ" dirty="0"/>
              <a:t> </a:t>
            </a:r>
            <a:r>
              <a:rPr lang="sk-SK" altLang="cs-CZ" dirty="0" err="1"/>
              <a:t>obecně</a:t>
            </a:r>
            <a:r>
              <a:rPr lang="sk-SK" altLang="cs-CZ" dirty="0"/>
              <a:t> </a:t>
            </a:r>
            <a:r>
              <a:rPr lang="sk-SK" altLang="cs-CZ" dirty="0" err="1"/>
              <a:t>závazných</a:t>
            </a:r>
            <a:r>
              <a:rPr lang="sk-SK" altLang="cs-CZ" dirty="0"/>
              <a:t> </a:t>
            </a:r>
            <a:r>
              <a:rPr lang="sk-SK" altLang="cs-CZ" dirty="0" err="1"/>
              <a:t>právních</a:t>
            </a:r>
            <a:r>
              <a:rPr lang="sk-SK" altLang="cs-CZ" dirty="0"/>
              <a:t> </a:t>
            </a:r>
            <a:r>
              <a:rPr lang="sk-SK" altLang="cs-CZ" dirty="0" err="1"/>
              <a:t>předpisů</a:t>
            </a:r>
            <a:endParaRPr lang="sk-SK" altLang="cs-CZ" dirty="0"/>
          </a:p>
          <a:p>
            <a:r>
              <a:rPr lang="sk-SK" altLang="cs-CZ" dirty="0" err="1"/>
              <a:t>řízení</a:t>
            </a:r>
            <a:r>
              <a:rPr lang="sk-SK" altLang="cs-CZ" dirty="0"/>
              <a:t> </a:t>
            </a:r>
            <a:r>
              <a:rPr lang="sk-SK" altLang="cs-CZ" dirty="0" err="1"/>
              <a:t>zdravotnických</a:t>
            </a:r>
            <a:r>
              <a:rPr lang="sk-SK" altLang="cs-CZ" dirty="0"/>
              <a:t> </a:t>
            </a:r>
            <a:r>
              <a:rPr lang="sk-SK" altLang="cs-CZ" dirty="0" err="1"/>
              <a:t>zařízení</a:t>
            </a:r>
            <a:r>
              <a:rPr lang="sk-SK" altLang="cs-CZ" dirty="0"/>
              <a:t> </a:t>
            </a:r>
            <a:r>
              <a:rPr lang="sk-SK" altLang="cs-CZ" dirty="0" err="1"/>
              <a:t>zřízených</a:t>
            </a:r>
            <a:r>
              <a:rPr lang="sk-SK" altLang="cs-CZ" dirty="0"/>
              <a:t> </a:t>
            </a:r>
            <a:r>
              <a:rPr lang="sk-SK" altLang="cs-CZ" dirty="0" err="1"/>
              <a:t>ve</a:t>
            </a:r>
            <a:r>
              <a:rPr lang="sk-SK" altLang="cs-CZ" dirty="0"/>
              <a:t> </a:t>
            </a:r>
            <a:r>
              <a:rPr lang="sk-SK" altLang="cs-CZ" dirty="0" err="1"/>
              <a:t>své</a:t>
            </a:r>
            <a:r>
              <a:rPr lang="sk-SK" altLang="cs-CZ" dirty="0"/>
              <a:t> </a:t>
            </a:r>
            <a:r>
              <a:rPr lang="sk-SK" altLang="cs-CZ" dirty="0" err="1"/>
              <a:t>působnosti</a:t>
            </a:r>
            <a:endParaRPr lang="sk-SK" altLang="cs-CZ" dirty="0"/>
          </a:p>
          <a:p>
            <a:r>
              <a:rPr lang="sk-SK" altLang="cs-CZ" dirty="0" err="1"/>
              <a:t>plánování</a:t>
            </a:r>
            <a:r>
              <a:rPr lang="sk-SK" altLang="cs-CZ" dirty="0"/>
              <a:t> a </a:t>
            </a:r>
            <a:r>
              <a:rPr lang="sk-SK" altLang="cs-CZ" dirty="0" err="1"/>
              <a:t>vytváření</a:t>
            </a:r>
            <a:r>
              <a:rPr lang="sk-SK" altLang="cs-CZ" dirty="0"/>
              <a:t> </a:t>
            </a:r>
            <a:r>
              <a:rPr lang="sk-SK" altLang="cs-CZ" dirty="0" err="1"/>
              <a:t>zdrojů</a:t>
            </a:r>
            <a:r>
              <a:rPr lang="sk-SK" altLang="cs-CZ" dirty="0"/>
              <a:t> </a:t>
            </a:r>
            <a:r>
              <a:rPr lang="sk-SK" altLang="cs-CZ" i="1" dirty="0"/>
              <a:t>(</a:t>
            </a:r>
            <a:r>
              <a:rPr lang="sk-SK" altLang="cs-CZ" i="1" dirty="0" err="1"/>
              <a:t>koncepce</a:t>
            </a:r>
            <a:r>
              <a:rPr lang="sk-SK" altLang="cs-CZ" i="1" dirty="0"/>
              <a:t> HOPKS)</a:t>
            </a:r>
          </a:p>
          <a:p>
            <a:r>
              <a:rPr lang="sk-SK" altLang="cs-CZ" i="1" dirty="0"/>
              <a:t> </a:t>
            </a:r>
            <a:r>
              <a:rPr lang="sk-SK" altLang="cs-CZ" dirty="0"/>
              <a:t>dozor a metodické </a:t>
            </a:r>
            <a:r>
              <a:rPr lang="sk-SK" altLang="cs-CZ" dirty="0" err="1"/>
              <a:t>usměrňování</a:t>
            </a:r>
            <a:r>
              <a:rPr lang="sk-SK" altLang="cs-CZ" dirty="0"/>
              <a:t> </a:t>
            </a:r>
            <a:r>
              <a:rPr lang="sk-SK" altLang="cs-CZ" dirty="0" err="1"/>
              <a:t>realizace</a:t>
            </a:r>
            <a:r>
              <a:rPr lang="sk-SK" altLang="cs-CZ" dirty="0"/>
              <a:t> zdravotní politiky</a:t>
            </a:r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2F9CD1-2276-46A9-8CB1-3D6077618F50}" type="slidenum">
              <a:rPr lang="cs-CZ" altLang="cs-CZ" sz="1000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cs-CZ" altLang="cs-CZ" sz="100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6331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/>
              <a:t>Obce a kraje</a:t>
            </a:r>
            <a:endParaRPr lang="sk-SK" altLang="cs-CZ" sz="2400" dirty="0"/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1992314" y="1808164"/>
            <a:ext cx="8567737" cy="4357687"/>
          </a:xfrm>
        </p:spPr>
        <p:txBody>
          <a:bodyPr>
            <a:normAutofit/>
          </a:bodyPr>
          <a:lstStyle/>
          <a:p>
            <a:r>
              <a:rPr lang="sk-SK" altLang="cs-CZ"/>
              <a:t>Jsou nositeli odpovědnosti za krizovou připravenost zdravotnictví na svém správním území.</a:t>
            </a:r>
          </a:p>
          <a:p>
            <a:r>
              <a:rPr lang="cs-CZ" altLang="cs-CZ"/>
              <a:t>Kraje – </a:t>
            </a:r>
            <a:r>
              <a:rPr lang="sk-SK" altLang="cs-CZ"/>
              <a:t>zajištění činnosti IZS na úrovni kraje a dohled nad plněním úkolů jeho zdravotnických složek</a:t>
            </a:r>
          </a:p>
          <a:p>
            <a:r>
              <a:rPr lang="cs-CZ" altLang="cs-CZ"/>
              <a:t>Obce musí spolupracovat s kraji</a:t>
            </a:r>
          </a:p>
          <a:p>
            <a:r>
              <a:rPr lang="cs-CZ" altLang="cs-CZ"/>
              <a:t>ORP může nařídit </a:t>
            </a:r>
            <a:r>
              <a:rPr lang="sk-SK" altLang="cs-CZ"/>
              <a:t>obecně závaznou vyhláškou speciální ochranné dezinsekce a deratizace.</a:t>
            </a:r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82AE10F-1AEA-4C55-8038-B08C5B3D2EEA}" type="slidenum">
              <a:rPr lang="cs-CZ" altLang="cs-CZ" sz="1000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cs-CZ" altLang="cs-CZ" sz="100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1338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8C00BE5-F5CE-410F-8118-2AFE3B579AD6}" type="slidenum">
              <a:rPr lang="cs-CZ" altLang="cs-CZ" sz="1000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cs-CZ" altLang="cs-CZ" sz="1000">
              <a:solidFill>
                <a:srgbClr val="7D1E1E"/>
              </a:solidFill>
            </a:endParaRPr>
          </a:p>
        </p:txBody>
      </p:sp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z="2400" dirty="0"/>
              <a:t>Orgány ochrany </a:t>
            </a:r>
            <a:r>
              <a:rPr lang="sk-SK" altLang="cs-CZ" sz="2400" dirty="0" err="1"/>
              <a:t>veřejného</a:t>
            </a:r>
            <a:r>
              <a:rPr lang="sk-SK" altLang="cs-CZ" sz="2400" dirty="0"/>
              <a:t> zdraví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cs-CZ" dirty="0" err="1"/>
              <a:t>vykonávají</a:t>
            </a:r>
            <a:r>
              <a:rPr lang="sk-SK" altLang="cs-CZ" dirty="0"/>
              <a:t> </a:t>
            </a:r>
            <a:r>
              <a:rPr lang="sk-SK" altLang="cs-CZ" b="1" dirty="0" err="1"/>
              <a:t>státní</a:t>
            </a:r>
            <a:r>
              <a:rPr lang="sk-SK" altLang="cs-CZ" b="1" dirty="0"/>
              <a:t> zdravotní dozor</a:t>
            </a:r>
          </a:p>
          <a:p>
            <a:r>
              <a:rPr lang="sk-SK" altLang="cs-CZ" dirty="0"/>
              <a:t>krajské hygienické stanice a </a:t>
            </a:r>
            <a:r>
              <a:rPr lang="sk-SK" altLang="cs-CZ" dirty="0" err="1"/>
              <a:t>jejich</a:t>
            </a:r>
            <a:r>
              <a:rPr lang="sk-SK" altLang="cs-CZ" dirty="0"/>
              <a:t> územní </a:t>
            </a:r>
            <a:r>
              <a:rPr lang="sk-SK" altLang="cs-CZ" dirty="0" err="1"/>
              <a:t>pracoviště</a:t>
            </a:r>
            <a:endParaRPr lang="sk-SK" altLang="cs-CZ" dirty="0"/>
          </a:p>
          <a:p>
            <a:r>
              <a:rPr lang="sk-SK" altLang="cs-CZ" dirty="0"/>
              <a:t>V oblasti </a:t>
            </a:r>
            <a:r>
              <a:rPr lang="sk-SK" altLang="cs-CZ" dirty="0" err="1"/>
              <a:t>krizového</a:t>
            </a:r>
            <a:r>
              <a:rPr lang="sk-SK" altLang="cs-CZ" dirty="0"/>
              <a:t> </a:t>
            </a:r>
            <a:r>
              <a:rPr lang="sk-SK" altLang="cs-CZ" dirty="0" err="1"/>
              <a:t>řízení</a:t>
            </a:r>
            <a:r>
              <a:rPr lang="sk-SK" altLang="cs-CZ" dirty="0"/>
              <a:t> </a:t>
            </a:r>
            <a:r>
              <a:rPr lang="sk-SK" altLang="cs-CZ" dirty="0" err="1"/>
              <a:t>zejména</a:t>
            </a:r>
            <a:r>
              <a:rPr lang="sk-SK" altLang="cs-CZ" dirty="0"/>
              <a:t>:</a:t>
            </a:r>
          </a:p>
          <a:p>
            <a:pPr lvl="1"/>
            <a:r>
              <a:rPr lang="sk-SK" altLang="cs-CZ" dirty="0" err="1"/>
              <a:t>prevence</a:t>
            </a:r>
            <a:r>
              <a:rPr lang="sk-SK" altLang="cs-CZ" dirty="0"/>
              <a:t> </a:t>
            </a:r>
            <a:r>
              <a:rPr lang="sk-SK" altLang="cs-CZ" dirty="0" err="1"/>
              <a:t>šíření</a:t>
            </a:r>
            <a:r>
              <a:rPr lang="sk-SK" altLang="cs-CZ" dirty="0"/>
              <a:t> a </a:t>
            </a:r>
            <a:r>
              <a:rPr lang="sk-SK" altLang="cs-CZ" dirty="0" err="1"/>
              <a:t>řešení</a:t>
            </a:r>
            <a:r>
              <a:rPr lang="sk-SK" altLang="cs-CZ" dirty="0"/>
              <a:t> výskytu </a:t>
            </a:r>
            <a:r>
              <a:rPr lang="sk-SK" altLang="cs-CZ" dirty="0" err="1"/>
              <a:t>nakažlivých</a:t>
            </a:r>
            <a:r>
              <a:rPr lang="sk-SK" altLang="cs-CZ" dirty="0"/>
              <a:t> nemocí </a:t>
            </a:r>
          </a:p>
          <a:p>
            <a:pPr lvl="1"/>
            <a:r>
              <a:rPr lang="sk-SK" altLang="cs-CZ" b="1" dirty="0" err="1"/>
              <a:t>řízení</a:t>
            </a:r>
            <a:r>
              <a:rPr lang="sk-SK" altLang="cs-CZ" b="1" dirty="0"/>
              <a:t> </a:t>
            </a:r>
            <a:r>
              <a:rPr lang="sk-SK" altLang="cs-CZ" b="1" dirty="0" err="1"/>
              <a:t>zvládání</a:t>
            </a:r>
            <a:r>
              <a:rPr lang="sk-SK" altLang="cs-CZ" b="1" dirty="0"/>
              <a:t> </a:t>
            </a:r>
            <a:r>
              <a:rPr lang="sk-SK" altLang="cs-CZ" b="1" dirty="0" err="1"/>
              <a:t>epidemií</a:t>
            </a:r>
            <a:endParaRPr lang="sk-SK" altLang="cs-CZ" dirty="0"/>
          </a:p>
        </p:txBody>
      </p:sp>
    </p:spTree>
    <p:extLst>
      <p:ext uri="{BB962C8B-B14F-4D97-AF65-F5344CB8AC3E}">
        <p14:creationId xmlns:p14="http://schemas.microsoft.com/office/powerpoint/2010/main" val="4213115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3A3DD3-B4D9-4731-BE5F-E3C50024B864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400" dirty="0"/>
              <a:t>Hrozby a rizika pro ČR a jejich řešení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Reálné (již k nim došlo) x potenciální</a:t>
            </a:r>
          </a:p>
          <a:p>
            <a:pPr eaLnBrk="1" hangingPunct="1"/>
            <a:r>
              <a:rPr lang="cs-CZ" altLang="cs-CZ" dirty="0"/>
              <a:t>Přírodní x společenské</a:t>
            </a:r>
          </a:p>
          <a:p>
            <a:pPr eaLnBrk="1" hangingPunct="1"/>
            <a:r>
              <a:rPr lang="cs-CZ" altLang="cs-CZ" dirty="0"/>
              <a:t>Úzká svázanost vnitřní a vnější bezpečnosti, proto propojenost struktur, institucí, sil a zdrojů k jejich řešení.</a:t>
            </a:r>
          </a:p>
          <a:p>
            <a:pPr eaLnBrk="1" hangingPunct="1"/>
            <a:r>
              <a:rPr lang="cs-CZ" altLang="cs-CZ" dirty="0"/>
              <a:t>Mezinárodní dopady a proto mezinárodní (koaliční) řešení (EU, NATO, OSN apod.)</a:t>
            </a:r>
          </a:p>
          <a:p>
            <a:pPr eaLnBrk="1" hangingPunct="1"/>
            <a:r>
              <a:rPr lang="cs-CZ" altLang="cs-CZ" dirty="0"/>
              <a:t>Fáze </a:t>
            </a:r>
            <a:r>
              <a:rPr lang="cs-CZ" altLang="cs-CZ" dirty="0">
                <a:latin typeface="Arial" charset="0"/>
              </a:rPr>
              <a:t>krizového řízení</a:t>
            </a:r>
            <a:r>
              <a:rPr lang="cs-CZ" altLang="cs-CZ" dirty="0"/>
              <a:t>: příprava, eliminace (odezva), obnova, prevence</a:t>
            </a:r>
          </a:p>
        </p:txBody>
      </p:sp>
    </p:spTree>
    <p:extLst>
      <p:ext uri="{BB962C8B-B14F-4D97-AF65-F5344CB8AC3E}">
        <p14:creationId xmlns:p14="http://schemas.microsoft.com/office/powerpoint/2010/main" val="2294067441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KHS mohou z epidemiologických důvodů nařídit:</a:t>
            </a:r>
            <a:endParaRPr lang="sk-SK" altLang="cs-CZ" sz="2400" dirty="0"/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>
          <a:xfrm>
            <a:off x="888274" y="1424896"/>
            <a:ext cx="9420157" cy="4357687"/>
          </a:xfrm>
        </p:spPr>
        <p:txBody>
          <a:bodyPr/>
          <a:lstStyle/>
          <a:p>
            <a:r>
              <a:rPr lang="cs-CZ" altLang="cs-CZ" sz="2400" b="1"/>
              <a:t>lékařské prohlídky </a:t>
            </a:r>
            <a:r>
              <a:rPr lang="cs-CZ" altLang="cs-CZ" sz="2400"/>
              <a:t>a potřebná </a:t>
            </a:r>
            <a:r>
              <a:rPr lang="cs-CZ" altLang="cs-CZ" sz="2400" b="1"/>
              <a:t>laboratorní i jiná vyšetření </a:t>
            </a:r>
            <a:r>
              <a:rPr lang="cs-CZ" altLang="cs-CZ" sz="2400"/>
              <a:t>nutná k předcházení vzniku a šíření infekčních onemocnění,</a:t>
            </a:r>
          </a:p>
          <a:p>
            <a:r>
              <a:rPr lang="cs-CZ" altLang="cs-CZ" sz="2400" b="1"/>
              <a:t>mimořádná opatření </a:t>
            </a:r>
            <a:r>
              <a:rPr lang="cs-CZ" altLang="cs-CZ" sz="2400"/>
              <a:t>při epidemii a nebezpečí jejího vzniku včetně opatření před zavlečením infekčních onemocnění ze zahraničí</a:t>
            </a:r>
          </a:p>
          <a:p>
            <a:r>
              <a:rPr lang="cs-CZ" altLang="cs-CZ" sz="2400" b="1"/>
              <a:t>karanténní opatření </a:t>
            </a:r>
            <a:r>
              <a:rPr lang="cs-CZ" altLang="cs-CZ" sz="2400"/>
              <a:t>včetně omezení svobodného pohybu osob</a:t>
            </a:r>
          </a:p>
          <a:p>
            <a:r>
              <a:rPr lang="cs-CZ" altLang="cs-CZ" sz="2400"/>
              <a:t>speciální ochranu </a:t>
            </a:r>
            <a:r>
              <a:rPr lang="cs-CZ" altLang="cs-CZ" sz="2400" b="1"/>
              <a:t>dezinfekcí, dezinsekcí a deratizací</a:t>
            </a:r>
          </a:p>
          <a:p>
            <a:r>
              <a:rPr lang="cs-CZ" altLang="cs-CZ" sz="2400" b="1"/>
              <a:t>mimořádné očkování</a:t>
            </a:r>
          </a:p>
          <a:p>
            <a:r>
              <a:rPr lang="cs-CZ" altLang="cs-CZ" sz="2400"/>
              <a:t>poskytnutí </a:t>
            </a:r>
            <a:r>
              <a:rPr lang="cs-CZ" altLang="cs-CZ" sz="2400" b="1"/>
              <a:t>vysílacího času </a:t>
            </a:r>
            <a:r>
              <a:rPr lang="cs-CZ" altLang="cs-CZ" sz="2400"/>
              <a:t>v TV a rozhlase pro neodkladná oznámení opatření orgánu ochrany veřejného zdraví</a:t>
            </a:r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609D48F-E5FF-4D92-BA2F-DAED60058892}" type="slidenum">
              <a:rPr lang="cs-CZ" altLang="cs-CZ" sz="1000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cs-CZ" altLang="cs-CZ" sz="100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3914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altLang="cs-CZ" sz="2400" dirty="0" err="1"/>
              <a:t>Činnost</a:t>
            </a:r>
            <a:r>
              <a:rPr lang="sk-SK" altLang="cs-CZ" sz="2400" dirty="0"/>
              <a:t> </a:t>
            </a:r>
            <a:r>
              <a:rPr lang="sk-SK" altLang="cs-CZ" sz="2400" dirty="0" err="1"/>
              <a:t>zdravotnických</a:t>
            </a:r>
            <a:r>
              <a:rPr lang="sk-SK" altLang="cs-CZ" sz="2400" dirty="0"/>
              <a:t> </a:t>
            </a:r>
            <a:r>
              <a:rPr lang="sk-SK" altLang="cs-CZ" sz="2400" dirty="0" err="1"/>
              <a:t>zařízení</a:t>
            </a:r>
            <a:r>
              <a:rPr lang="sk-SK" altLang="cs-CZ" sz="2400" dirty="0"/>
              <a:t> neodkladné </a:t>
            </a:r>
            <a:r>
              <a:rPr lang="sk-SK" altLang="cs-CZ" sz="2400" dirty="0" err="1"/>
              <a:t>péče</a:t>
            </a:r>
            <a:endParaRPr lang="sk-SK" altLang="cs-CZ" sz="2400" dirty="0"/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>
          <a:xfrm>
            <a:off x="1588089" y="1714093"/>
            <a:ext cx="9315041" cy="4357687"/>
          </a:xfrm>
        </p:spPr>
        <p:txBody>
          <a:bodyPr/>
          <a:lstStyle/>
          <a:p>
            <a:r>
              <a:rPr lang="sk-SK" altLang="cs-CZ" dirty="0"/>
              <a:t>záchrana života </a:t>
            </a:r>
            <a:r>
              <a:rPr lang="sk-SK" altLang="cs-CZ" dirty="0" err="1"/>
              <a:t>zásahem</a:t>
            </a:r>
            <a:r>
              <a:rPr lang="sk-SK" altLang="cs-CZ" dirty="0"/>
              <a:t> posádky ZZS</a:t>
            </a:r>
          </a:p>
          <a:p>
            <a:r>
              <a:rPr lang="sk-SK" altLang="cs-CZ" dirty="0" err="1"/>
              <a:t>převzetí</a:t>
            </a:r>
            <a:r>
              <a:rPr lang="sk-SK" altLang="cs-CZ" dirty="0"/>
              <a:t> </a:t>
            </a:r>
            <a:r>
              <a:rPr lang="sk-SK" altLang="cs-CZ" dirty="0" err="1"/>
              <a:t>postiženého</a:t>
            </a:r>
            <a:r>
              <a:rPr lang="sk-SK" altLang="cs-CZ" dirty="0"/>
              <a:t> </a:t>
            </a:r>
            <a:r>
              <a:rPr lang="sk-SK" altLang="cs-CZ" dirty="0" err="1"/>
              <a:t>nemocnicí</a:t>
            </a:r>
            <a:r>
              <a:rPr lang="sk-SK" altLang="cs-CZ" dirty="0"/>
              <a:t> nebo traumatickým </a:t>
            </a:r>
            <a:r>
              <a:rPr lang="sk-SK" altLang="cs-CZ" dirty="0" err="1"/>
              <a:t>centrem</a:t>
            </a:r>
            <a:endParaRPr lang="sk-SK" altLang="cs-CZ" dirty="0"/>
          </a:p>
          <a:p>
            <a:pPr lvl="1"/>
            <a:r>
              <a:rPr lang="sk-SK" altLang="cs-CZ" dirty="0"/>
              <a:t>citlivé </a:t>
            </a:r>
            <a:r>
              <a:rPr lang="sk-SK" altLang="cs-CZ" dirty="0" err="1"/>
              <a:t>místo</a:t>
            </a:r>
            <a:r>
              <a:rPr lang="sk-SK" altLang="cs-CZ" dirty="0"/>
              <a:t> </a:t>
            </a:r>
            <a:r>
              <a:rPr lang="sk-SK" altLang="cs-CZ" dirty="0" err="1"/>
              <a:t>řetězce</a:t>
            </a:r>
            <a:endParaRPr lang="sk-SK" altLang="cs-CZ" dirty="0"/>
          </a:p>
          <a:p>
            <a:r>
              <a:rPr lang="sk-SK" altLang="cs-CZ" dirty="0"/>
              <a:t>záchrana zdraví </a:t>
            </a:r>
            <a:r>
              <a:rPr lang="sk-SK" altLang="cs-CZ" dirty="0" err="1"/>
              <a:t>při</a:t>
            </a:r>
            <a:r>
              <a:rPr lang="sk-SK" altLang="cs-CZ" dirty="0"/>
              <a:t> neodkladné nemocniční </a:t>
            </a:r>
            <a:r>
              <a:rPr lang="sk-SK" altLang="cs-CZ" dirty="0" err="1"/>
              <a:t>péči</a:t>
            </a:r>
            <a:r>
              <a:rPr lang="sk-SK" altLang="cs-CZ" dirty="0"/>
              <a:t> a </a:t>
            </a:r>
            <a:r>
              <a:rPr lang="sk-SK" altLang="cs-CZ" dirty="0" err="1"/>
              <a:t>intenzivní</a:t>
            </a:r>
            <a:r>
              <a:rPr lang="sk-SK" altLang="cs-CZ" dirty="0"/>
              <a:t> </a:t>
            </a:r>
            <a:r>
              <a:rPr lang="sk-SK" altLang="cs-CZ" dirty="0" err="1"/>
              <a:t>léčení</a:t>
            </a:r>
            <a:r>
              <a:rPr lang="sk-SK" altLang="cs-CZ" dirty="0"/>
              <a:t> </a:t>
            </a:r>
            <a:r>
              <a:rPr lang="sk-SK" altLang="cs-CZ" dirty="0" err="1"/>
              <a:t>zdravotníchnpostižení</a:t>
            </a:r>
            <a:r>
              <a:rPr lang="sk-SK" altLang="cs-CZ" dirty="0"/>
              <a:t> </a:t>
            </a:r>
            <a:r>
              <a:rPr lang="sk-SK" altLang="cs-CZ" dirty="0" err="1"/>
              <a:t>lékaři</a:t>
            </a:r>
            <a:r>
              <a:rPr lang="sk-SK" altLang="cs-CZ" dirty="0"/>
              <a:t> </a:t>
            </a:r>
            <a:r>
              <a:rPr lang="sk-SK" altLang="cs-CZ" dirty="0" err="1"/>
              <a:t>specialisty</a:t>
            </a:r>
            <a:endParaRPr lang="sk-SK" altLang="cs-CZ" dirty="0"/>
          </a:p>
          <a:p>
            <a:r>
              <a:rPr lang="sk-SK" altLang="cs-CZ" dirty="0" err="1"/>
              <a:t>rehabilitace</a:t>
            </a:r>
            <a:r>
              <a:rPr lang="sk-SK" altLang="cs-CZ" dirty="0"/>
              <a:t> a </a:t>
            </a:r>
            <a:r>
              <a:rPr lang="sk-SK" altLang="cs-CZ" dirty="0" err="1"/>
              <a:t>sledování</a:t>
            </a:r>
            <a:r>
              <a:rPr lang="sk-SK" altLang="cs-CZ" i="1" dirty="0"/>
              <a:t>.</a:t>
            </a:r>
            <a:endParaRPr lang="sk-SK" altLang="cs-CZ" dirty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42CF13F-8C1C-476B-887E-B61B3FBB78E4}" type="slidenum">
              <a:rPr lang="cs-CZ" altLang="cs-CZ" sz="1000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cs-CZ" altLang="cs-CZ" sz="100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4249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Zdravotnické zařízení neodkladné péče</a:t>
            </a:r>
            <a:endParaRPr lang="sk-SK" altLang="cs-CZ" sz="2400" dirty="0"/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cs-CZ"/>
              <a:t>Organizace zdravotnické záchranné služby</a:t>
            </a:r>
          </a:p>
          <a:p>
            <a:r>
              <a:rPr lang="sk-SK" altLang="cs-CZ"/>
              <a:t>síť lůžkových zdravotnických zařízení s takzvanými traumacentry vytvořená podle metodického opatření</a:t>
            </a:r>
          </a:p>
          <a:p>
            <a:pPr lvl="1"/>
            <a:r>
              <a:rPr lang="sk-SK" altLang="cs-CZ"/>
              <a:t>V ČR stanovuje síť traumacenter v České republice a jejich spádová území MZ</a:t>
            </a:r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74B24CF-06BB-47EA-9E64-DE5CEDA95B64}" type="slidenum">
              <a:rPr lang="cs-CZ" altLang="cs-CZ" sz="1000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cs-CZ" altLang="cs-CZ" sz="100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2593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/>
              <a:t>Obyvatelé</a:t>
            </a:r>
            <a:endParaRPr lang="sk-SK" altLang="cs-CZ" sz="2400" dirty="0"/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>
          <a:xfrm>
            <a:off x="1924050" y="1773239"/>
            <a:ext cx="8420100" cy="4357687"/>
          </a:xfrm>
        </p:spPr>
        <p:txBody>
          <a:bodyPr/>
          <a:lstStyle/>
          <a:p>
            <a:r>
              <a:rPr lang="cs-CZ" altLang="cs-CZ" sz="2400"/>
              <a:t>Povinnost poskytnout první pomoc: o</a:t>
            </a:r>
            <a:r>
              <a:rPr lang="sk-SK" altLang="cs-CZ" sz="2400"/>
              <a:t>soby starší 18 let, pokud tím neohrozí svoje zdraví či život.</a:t>
            </a:r>
          </a:p>
          <a:p>
            <a:r>
              <a:rPr lang="cs-CZ" altLang="cs-CZ" sz="2400"/>
              <a:t>Povinnost zabraňovat trestným činů o kterých se dozvíme</a:t>
            </a:r>
            <a:endParaRPr lang="sk-SK" altLang="cs-CZ" sz="2400"/>
          </a:p>
          <a:p>
            <a:r>
              <a:rPr lang="sk-SK" altLang="cs-CZ" sz="2400" b="1"/>
              <a:t>Příprava občanů </a:t>
            </a:r>
            <a:r>
              <a:rPr lang="sk-SK" altLang="cs-CZ" sz="2400"/>
              <a:t>poskytnout nebo zprostředkovat nezbytnou zdravotnickou pomoc </a:t>
            </a:r>
            <a:r>
              <a:rPr lang="sk-SK" altLang="cs-CZ" sz="2400" b="1"/>
              <a:t>je důležitým předpokladem úspěšného zvládání mimořádných situací</a:t>
            </a:r>
          </a:p>
          <a:p>
            <a:r>
              <a:rPr lang="sk-SK" altLang="cs-CZ" sz="2400" b="1"/>
              <a:t>Zdravotní výchova </a:t>
            </a:r>
            <a:r>
              <a:rPr lang="sk-SK" altLang="cs-CZ" sz="2400"/>
              <a:t>občanů </a:t>
            </a:r>
            <a:r>
              <a:rPr lang="sk-SK" altLang="cs-CZ" sz="2400" b="1"/>
              <a:t>je </a:t>
            </a:r>
            <a:r>
              <a:rPr lang="sk-SK" altLang="cs-CZ" sz="2400"/>
              <a:t>proto </a:t>
            </a:r>
            <a:r>
              <a:rPr lang="sk-SK" altLang="cs-CZ" sz="2400" b="1"/>
              <a:t>nedílnou součástí činnosti všech zdravotnických zařízení a zdravotnických pracovníků</a:t>
            </a:r>
            <a:endParaRPr lang="sk-SK" altLang="cs-CZ" sz="2400"/>
          </a:p>
          <a:p>
            <a:endParaRPr lang="sk-SK" altLang="cs-CZ" sz="2400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A91ECC9-C6FD-4207-9FAA-49B4BBF9A5C0}" type="slidenum">
              <a:rPr lang="cs-CZ" altLang="cs-CZ" sz="1000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cs-CZ" altLang="cs-CZ" sz="100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053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5188" y="944564"/>
            <a:ext cx="7772400" cy="5032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dirty="0"/>
              <a:t>JMK - jak zjistit stálá ohrožení?</a:t>
            </a:r>
          </a:p>
        </p:txBody>
      </p:sp>
      <p:sp>
        <p:nvSpPr>
          <p:cNvPr id="5427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9409114" y="6438900"/>
            <a:ext cx="801687" cy="266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8B8EB3F-5E1E-4376-B558-49BA903FDC4F}" type="slidenum">
              <a:rPr lang="cs-CZ" altLang="cs-CZ" sz="1000">
                <a:solidFill>
                  <a:srgbClr val="7D1E1E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cs-CZ" altLang="cs-CZ" sz="1000">
              <a:solidFill>
                <a:srgbClr val="7D1E1E"/>
              </a:solidFill>
              <a:latin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31558" y="1556793"/>
            <a:ext cx="79883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cs-CZ" sz="2600" kern="0" dirty="0"/>
          </a:p>
          <a:p>
            <a:pPr>
              <a:defRPr/>
            </a:pPr>
            <a:r>
              <a:rPr lang="cs-CZ" sz="2600" kern="0" dirty="0"/>
              <a:t>Portál KRIZPORT</a:t>
            </a:r>
          </a:p>
          <a:p>
            <a:pPr>
              <a:defRPr/>
            </a:pPr>
            <a:r>
              <a:rPr lang="cs-CZ" sz="2600" kern="0" dirty="0">
                <a:hlinkClick r:id="rId2"/>
              </a:rPr>
              <a:t>https://www.krizport.cz/</a:t>
            </a:r>
            <a:endParaRPr lang="cs-CZ" sz="2600" kern="0" dirty="0"/>
          </a:p>
          <a:p>
            <a:pPr>
              <a:defRPr/>
            </a:pPr>
            <a:endParaRPr lang="cs-CZ" sz="2600" kern="0" dirty="0"/>
          </a:p>
        </p:txBody>
      </p:sp>
      <p:pic>
        <p:nvPicPr>
          <p:cNvPr id="155650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5" y="2996952"/>
            <a:ext cx="6040437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838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236539"/>
            <a:ext cx="5953125" cy="659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9162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20C3E5-9909-45C1-AAE7-3F5BF06273D5}" type="slidenum">
              <a:rPr lang="cs-CZ"/>
              <a:pPr>
                <a:defRPr/>
              </a:pPr>
              <a:t>46</a:t>
            </a:fld>
            <a:endParaRPr lang="cs-CZ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305800" cy="4114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8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8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8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8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80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600">
                <a:latin typeface="Arial" charset="0"/>
              </a:rPr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398404853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204F6F-1851-4ED0-8782-44190BF63948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altLang="cs-CZ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cs-CZ" altLang="cs-CZ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cs-CZ" altLang="cs-CZ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3600">
                <a:latin typeface="Arial" charset="0"/>
              </a:rPr>
              <a:t>1. Základní legislativa a pojmy</a:t>
            </a:r>
          </a:p>
        </p:txBody>
      </p:sp>
    </p:spTree>
    <p:extLst>
      <p:ext uri="{BB962C8B-B14F-4D97-AF65-F5344CB8AC3E}">
        <p14:creationId xmlns:p14="http://schemas.microsoft.com/office/powerpoint/2010/main" val="423766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2B337E-9EC5-4B0C-BDCF-614EE2BBF4F4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918018"/>
            <a:ext cx="8229600" cy="4673600"/>
          </a:xfrm>
          <a:noFill/>
        </p:spPr>
        <p:txBody>
          <a:bodyPr/>
          <a:lstStyle/>
          <a:p>
            <a:pPr eaLnBrk="1" hangingPunct="1"/>
            <a:r>
              <a:rPr lang="cs-CZ" altLang="cs-CZ" sz="2000" dirty="0">
                <a:latin typeface="Arial" charset="0"/>
              </a:rPr>
              <a:t>Schválená </a:t>
            </a:r>
            <a:r>
              <a:rPr lang="cs-CZ" altLang="cs-CZ" sz="2000" dirty="0">
                <a:solidFill>
                  <a:srgbClr val="0033CC"/>
                </a:solidFill>
                <a:latin typeface="Arial" charset="0"/>
              </a:rPr>
              <a:t>Bezpečnostní strategie České republiky</a:t>
            </a:r>
            <a:r>
              <a:rPr lang="cs-CZ" altLang="cs-CZ" sz="2000" dirty="0">
                <a:latin typeface="Arial" charset="0"/>
              </a:rPr>
              <a:t> (2015)</a:t>
            </a:r>
          </a:p>
          <a:p>
            <a:pPr eaLnBrk="1" hangingPunct="1"/>
            <a:endParaRPr lang="cs-CZ" altLang="cs-CZ" sz="2000" dirty="0">
              <a:latin typeface="Arial" charset="0"/>
            </a:endParaRPr>
          </a:p>
          <a:p>
            <a:pPr eaLnBrk="1" hangingPunct="1"/>
            <a:r>
              <a:rPr lang="cs-CZ" altLang="cs-CZ" sz="2000" dirty="0">
                <a:latin typeface="Arial" charset="0"/>
              </a:rPr>
              <a:t>Zákonů o </a:t>
            </a:r>
            <a:r>
              <a:rPr lang="cs-CZ" altLang="cs-CZ" sz="2000" dirty="0">
                <a:solidFill>
                  <a:srgbClr val="0033CC"/>
                </a:solidFill>
                <a:latin typeface="Arial" charset="0"/>
              </a:rPr>
              <a:t>bezpečnosti </a:t>
            </a:r>
            <a:r>
              <a:rPr lang="cs-CZ" altLang="cs-CZ" sz="2000" dirty="0">
                <a:latin typeface="Arial" charset="0"/>
              </a:rPr>
              <a:t>a zajištění obrany České republiky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cs-CZ" altLang="cs-CZ" sz="1700" dirty="0">
                <a:solidFill>
                  <a:schemeClr val="hlink"/>
                </a:solidFill>
                <a:latin typeface="Arial" charset="0"/>
              </a:rPr>
              <a:t>	</a:t>
            </a:r>
            <a:r>
              <a:rPr lang="cs-CZ" altLang="cs-CZ" sz="1700" b="1" dirty="0">
                <a:solidFill>
                  <a:schemeClr val="hlink"/>
                </a:solidFill>
                <a:latin typeface="Arial" charset="0"/>
              </a:rPr>
              <a:t>Ústava České republiky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cs-CZ" altLang="cs-CZ" sz="1700" b="1" dirty="0">
                <a:solidFill>
                  <a:schemeClr val="hlink"/>
                </a:solidFill>
                <a:latin typeface="Arial" charset="0"/>
              </a:rPr>
              <a:t>   Ústavní zákon č. 110/1998 Sb., o bezpečnosti České republiky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cs-CZ" altLang="cs-CZ" sz="1700" b="1" dirty="0">
                <a:solidFill>
                  <a:schemeClr val="hlink"/>
                </a:solidFill>
                <a:latin typeface="Arial" charset="0"/>
              </a:rPr>
              <a:t>   Zákon č. 222/1999 Sb., o zajišťování obrany České republiky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cs-CZ" altLang="cs-CZ" sz="1700" b="1" dirty="0">
              <a:solidFill>
                <a:schemeClr val="hlink"/>
              </a:solidFill>
              <a:latin typeface="Arial" charset="0"/>
            </a:endParaRPr>
          </a:p>
          <a:p>
            <a:pPr eaLnBrk="1" hangingPunct="1"/>
            <a:r>
              <a:rPr lang="cs-CZ" altLang="cs-CZ" sz="2000" dirty="0">
                <a:latin typeface="Arial" charset="0"/>
              </a:rPr>
              <a:t>Zákonů , tzv. </a:t>
            </a:r>
            <a:r>
              <a:rPr lang="cs-CZ" altLang="cs-CZ" sz="2000" dirty="0">
                <a:solidFill>
                  <a:schemeClr val="accent2"/>
                </a:solidFill>
                <a:latin typeface="Arial" charset="0"/>
              </a:rPr>
              <a:t>krizových</a:t>
            </a:r>
            <a:r>
              <a:rPr lang="cs-CZ" altLang="cs-CZ" sz="2000" dirty="0">
                <a:latin typeface="Arial" charset="0"/>
              </a:rPr>
              <a:t> a vybraných zákonů </a:t>
            </a:r>
            <a:r>
              <a:rPr lang="cs-CZ" altLang="cs-CZ" sz="2000" dirty="0">
                <a:solidFill>
                  <a:srgbClr val="7D1E1E"/>
                </a:solidFill>
                <a:latin typeface="Arial" charset="0"/>
              </a:rPr>
              <a:t>resortních</a:t>
            </a:r>
            <a:r>
              <a:rPr lang="cs-CZ" altLang="cs-CZ" sz="2000" dirty="0">
                <a:latin typeface="Arial" charset="0"/>
              </a:rPr>
              <a:t> (souvisejících)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cs-CZ" altLang="cs-CZ" sz="2500" dirty="0">
              <a:latin typeface="Arial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B2912AA-AC9A-44D5-B8FC-58D58D570D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altLang="cs-CZ" sz="3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Koncepce krizového řízení vychází ze </a:t>
            </a:r>
            <a:r>
              <a:rPr lang="cs-CZ" altLang="cs-CZ" sz="2400" dirty="0">
                <a:latin typeface="Arial" charset="0"/>
              </a:rPr>
              <a:t>:</a:t>
            </a:r>
            <a:br>
              <a:rPr lang="cs-CZ" altLang="cs-CZ" sz="2400" dirty="0">
                <a:latin typeface="Arial" charset="0"/>
              </a:rPr>
            </a:br>
            <a:endParaRPr lang="cs-CZ" altLang="cs-CZ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8936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0A7B2D-6C72-401B-A81D-158EE5FD973E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844676"/>
            <a:ext cx="8382000" cy="409892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latin typeface="Arial" charset="0"/>
              </a:rPr>
              <a:t>Základní normy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600" dirty="0">
                <a:latin typeface="Arial" charset="0"/>
              </a:rPr>
              <a:t>	- </a:t>
            </a:r>
            <a:r>
              <a:rPr lang="cs-CZ" altLang="cs-CZ" sz="1800" dirty="0">
                <a:solidFill>
                  <a:schemeClr val="hlink"/>
                </a:solidFill>
                <a:latin typeface="Arial" charset="0"/>
              </a:rPr>
              <a:t>Ústavní zákon č. 1/1993 Sb., Ústava ČR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>
                <a:solidFill>
                  <a:schemeClr val="hlink"/>
                </a:solidFill>
                <a:latin typeface="Arial" charset="0"/>
              </a:rPr>
              <a:t>	- Ústavní zákon č. 110/1998 Sb., o bezpečnosti ČR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>
                <a:solidFill>
                  <a:schemeClr val="hlink"/>
                </a:solidFill>
                <a:latin typeface="Arial" charset="0"/>
              </a:rPr>
              <a:t>	- Ústavní zákon č. 300/2000 Sb., změna Ústavy a ÚZ č. 110/1998 Sb.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800" dirty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latin typeface="Arial" charset="0"/>
              </a:rPr>
              <a:t>Prováděcí zákony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600" dirty="0">
                <a:latin typeface="Arial" charset="0"/>
              </a:rPr>
              <a:t>	</a:t>
            </a:r>
            <a:r>
              <a:rPr lang="cs-CZ" altLang="cs-CZ" sz="1600" dirty="0">
                <a:solidFill>
                  <a:srgbClr val="FF0000"/>
                </a:solidFill>
                <a:latin typeface="Arial" charset="0"/>
              </a:rPr>
              <a:t>-</a:t>
            </a:r>
            <a:r>
              <a:rPr lang="cs-CZ" altLang="cs-CZ" sz="1600" dirty="0">
                <a:latin typeface="Arial" charset="0"/>
              </a:rPr>
              <a:t> </a:t>
            </a: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Zákon č. 240/2000 Sb., o krizovém řízení ( krizový zákon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	- Zákon č. 239/2000 Sb., o integrovaném záchranném systému (složky IZS)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	- Zákon č. 241/2000 Sb., o hospodářských opatřeních pro krizové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       stavy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	- </a:t>
            </a:r>
            <a:r>
              <a:rPr lang="cs-CZ" altLang="cs-CZ" sz="1800" dirty="0">
                <a:solidFill>
                  <a:srgbClr val="0033CC"/>
                </a:solidFill>
                <a:latin typeface="Arial" charset="0"/>
              </a:rPr>
              <a:t>Zákon č. 12/2002 Sb., o státní pomoci při obnově území postiženého živelní nebo jinou pohromou</a:t>
            </a: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cs-CZ" altLang="cs-CZ" sz="1800" dirty="0">
                <a:latin typeface="Arial" charset="0"/>
              </a:rPr>
              <a:t>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>
                <a:latin typeface="Arial" charset="0"/>
              </a:rPr>
              <a:t>	- Zákon č. 222/1999 Sb., o zajišťování obrany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063DC4A-CDFD-49FB-AB4C-F42DCADA8217}"/>
              </a:ext>
            </a:extLst>
          </p:cNvPr>
          <p:cNvSpPr txBox="1">
            <a:spLocks noChangeArrowheads="1"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cs-CZ" altLang="cs-CZ" sz="3400" kern="0" dirty="0"/>
              <a:t>Klíčová legislativa</a:t>
            </a:r>
            <a:endParaRPr lang="cs-CZ" altLang="cs-CZ" sz="2400" kern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87752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599E59-48C4-4A35-83A8-E5BA9D333698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514" y="1497874"/>
            <a:ext cx="11255486" cy="5562600"/>
          </a:xfrm>
          <a:noFill/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8000" dirty="0">
                <a:latin typeface="Arial" charset="0"/>
              </a:rPr>
              <a:t>	- Zákon č. 238/2000 Sb., o Hasičském záchranném sboru ČR</a:t>
            </a:r>
          </a:p>
          <a:p>
            <a:pPr lvl="2" eaLnBrk="1" hangingPunct="1">
              <a:lnSpc>
                <a:spcPct val="120000"/>
              </a:lnSpc>
            </a:pPr>
            <a:r>
              <a:rPr lang="cs-CZ" altLang="cs-CZ" sz="8000" dirty="0">
                <a:latin typeface="Arial" charset="0"/>
                <a:ea typeface="+mn-ea"/>
                <a:cs typeface="+mn-cs"/>
              </a:rPr>
              <a:t>Zákon č. 273/2008 Sb., o Policii ČR    </a:t>
            </a:r>
          </a:p>
          <a:p>
            <a:pPr lvl="2" eaLnBrk="1" hangingPunct="1">
              <a:lnSpc>
                <a:spcPct val="120000"/>
              </a:lnSpc>
            </a:pPr>
            <a:r>
              <a:rPr lang="cs-CZ" altLang="cs-CZ" sz="8000" dirty="0">
                <a:latin typeface="Arial" charset="0"/>
                <a:ea typeface="+mn-ea"/>
                <a:cs typeface="+mn-cs"/>
              </a:rPr>
              <a:t>Zákon č. 374/2011 Sb., o zdravotnické záchranné službě </a:t>
            </a:r>
          </a:p>
          <a:p>
            <a:pPr lvl="2" eaLnBrk="1" hangingPunct="1">
              <a:lnSpc>
                <a:spcPct val="120000"/>
              </a:lnSpc>
            </a:pPr>
            <a:r>
              <a:rPr lang="cs-CZ" altLang="cs-CZ" sz="8000" dirty="0">
                <a:latin typeface="Arial" charset="0"/>
                <a:ea typeface="+mn-ea"/>
                <a:cs typeface="+mn-cs"/>
              </a:rPr>
              <a:t>Zákon č. 219/1999 Sb., o ozbrojených silách ČR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8000" dirty="0">
                <a:latin typeface="Arial" charset="0"/>
              </a:rPr>
              <a:t>	- Zákon č. 133/1985 Sb., o požární ochraně (úplné znění: Zákon č.67/2001 Sb.)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8000" dirty="0">
                <a:latin typeface="Arial" charset="0"/>
              </a:rPr>
              <a:t>	- Zákon č. 353/1999 Sb., o prevenci závažných havárií způsobených </a:t>
            </a:r>
            <a:r>
              <a:rPr lang="cs-CZ" altLang="cs-CZ" sz="8000" dirty="0" err="1">
                <a:latin typeface="Arial" charset="0"/>
              </a:rPr>
              <a:t>vybra</a:t>
            </a:r>
            <a:r>
              <a:rPr lang="cs-CZ" altLang="cs-CZ" sz="8000" dirty="0">
                <a:latin typeface="Arial" charset="0"/>
              </a:rPr>
              <a:t>-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8000" dirty="0">
                <a:latin typeface="Arial" charset="0"/>
              </a:rPr>
              <a:t>        </a:t>
            </a:r>
            <a:r>
              <a:rPr lang="cs-CZ" altLang="cs-CZ" sz="8000" dirty="0" err="1">
                <a:latin typeface="Arial" charset="0"/>
              </a:rPr>
              <a:t>nými</a:t>
            </a:r>
            <a:r>
              <a:rPr lang="cs-CZ" altLang="cs-CZ" sz="8000" dirty="0">
                <a:latin typeface="Arial" charset="0"/>
              </a:rPr>
              <a:t> nebezpečnými chemickými látkami a chemickými přípravky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8000" dirty="0">
                <a:latin typeface="Arial" charset="0"/>
              </a:rPr>
              <a:t>	- Zákon č. 18/1997 Sb., o mírovém využívání jaderné energie a ionizujícího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8000" dirty="0">
                <a:latin typeface="Arial" charset="0"/>
              </a:rPr>
              <a:t>        záření ( atomový zákon )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8000" dirty="0">
                <a:latin typeface="Arial" charset="0"/>
              </a:rPr>
              <a:t>	- Zákon č. 166/1999 Sb., o veterinární péči ( veterinární zákon )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8000" dirty="0">
                <a:latin typeface="Arial" charset="0"/>
              </a:rPr>
              <a:t>	- Zákon č. 254/2001 Sb., o vodách ( vodní zákon )  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8000" dirty="0">
                <a:latin typeface="Arial" charset="0"/>
              </a:rPr>
              <a:t>	- Zákon č. 274/2001 Sb., o vodovodech a kanalizací</a:t>
            </a:r>
          </a:p>
          <a:p>
            <a:pPr>
              <a:lnSpc>
                <a:spcPct val="120000"/>
              </a:lnSpc>
              <a:buNone/>
            </a:pPr>
            <a:r>
              <a:rPr lang="cs-CZ" altLang="cs-CZ" sz="8000" dirty="0">
                <a:latin typeface="Arial" charset="0"/>
              </a:rPr>
              <a:t>	- </a:t>
            </a:r>
            <a:r>
              <a:rPr lang="cs-CZ" altLang="cs-CZ" sz="8000" dirty="0">
                <a:solidFill>
                  <a:srgbClr val="FF0000"/>
                </a:solidFill>
                <a:latin typeface="Arial" charset="0"/>
              </a:rPr>
              <a:t>Zákon č. 94/2021 Sb. </a:t>
            </a:r>
            <a:r>
              <a:rPr lang="cs-CZ" sz="8000" dirty="0">
                <a:solidFill>
                  <a:srgbClr val="FF0000"/>
                </a:solidFill>
                <a:latin typeface="Arial" charset="0"/>
              </a:rPr>
              <a:t>o mimořádných opatřeních při epidemii onemocnění COVID-19 a o změně některých souvisejících zákonů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600" dirty="0">
                <a:latin typeface="Arial" charset="0"/>
              </a:rPr>
              <a:t>			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1085C8B-E6C0-493E-8F5D-728DFC4AFE24}"/>
              </a:ext>
            </a:extLst>
          </p:cNvPr>
          <p:cNvSpPr txBox="1">
            <a:spLocks noChangeArrowheads="1"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cs-CZ" altLang="cs-CZ" sz="3400" kern="0" dirty="0"/>
              <a:t>Další zákony</a:t>
            </a:r>
            <a:endParaRPr lang="cs-CZ" altLang="cs-CZ" sz="2400" kern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53435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BA2115-E793-4725-9F85-CAA687FFF41F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dirty="0"/>
              <a:t>Pojmy a zákony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>
                <a:solidFill>
                  <a:schemeClr val="accent2"/>
                </a:solidFill>
              </a:rPr>
              <a:t>Zákon č. 239/2000 (IZS)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400">
              <a:solidFill>
                <a:schemeClr val="accent2"/>
              </a:solidFill>
            </a:endParaRPr>
          </a:p>
          <a:p>
            <a:pPr eaLnBrk="1" hangingPunct="1"/>
            <a:r>
              <a:rPr lang="cs-CZ" altLang="cs-CZ" sz="2400">
                <a:solidFill>
                  <a:schemeClr val="accent2"/>
                </a:solidFill>
              </a:rPr>
              <a:t>Zákon č. 240/2000 (KZ)        </a:t>
            </a:r>
          </a:p>
          <a:p>
            <a:pPr eaLnBrk="1" hangingPunct="1"/>
            <a:endParaRPr lang="cs-CZ" altLang="cs-CZ" sz="2400">
              <a:solidFill>
                <a:schemeClr val="accent2"/>
              </a:solidFill>
            </a:endParaRPr>
          </a:p>
          <a:p>
            <a:pPr eaLnBrk="1" hangingPunct="1"/>
            <a:r>
              <a:rPr lang="cs-CZ" altLang="cs-CZ" sz="2400">
                <a:solidFill>
                  <a:schemeClr val="accent2"/>
                </a:solidFill>
              </a:rPr>
              <a:t>Zákon č. 241/2000 (HOPKS)</a:t>
            </a:r>
          </a:p>
          <a:p>
            <a:pPr eaLnBrk="1" hangingPunct="1"/>
            <a:endParaRPr lang="cs-CZ" altLang="cs-CZ" sz="2400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/>
          </a:p>
          <a:p>
            <a:pPr eaLnBrk="1" hangingPunct="1"/>
            <a:r>
              <a:rPr lang="cs-CZ" altLang="cs-CZ" sz="2400">
                <a:solidFill>
                  <a:srgbClr val="0033CC"/>
                </a:solidFill>
              </a:rPr>
              <a:t>Zákon č. 12/2002 Sb., o státní pomoci při obnově území postiženého živelní nebo jinou pohromou</a:t>
            </a:r>
          </a:p>
        </p:txBody>
      </p:sp>
      <p:sp>
        <p:nvSpPr>
          <p:cNvPr id="15365" name="AutoShape 4"/>
          <p:cNvSpPr>
            <a:spLocks/>
          </p:cNvSpPr>
          <p:nvPr/>
        </p:nvSpPr>
        <p:spPr bwMode="auto">
          <a:xfrm>
            <a:off x="6743700" y="1916114"/>
            <a:ext cx="2952750" cy="2274887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rgbClr val="000000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>
                <a:solidFill>
                  <a:schemeClr val="tx1"/>
                </a:solidFill>
                <a:latin typeface="Arial" charset="0"/>
              </a:rPr>
              <a:t>Krizové zákony</a:t>
            </a:r>
          </a:p>
        </p:txBody>
      </p:sp>
    </p:spTree>
    <p:extLst>
      <p:ext uri="{BB962C8B-B14F-4D97-AF65-F5344CB8AC3E}">
        <p14:creationId xmlns:p14="http://schemas.microsoft.com/office/powerpoint/2010/main" val="43709309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4" id="{EB9BBFD1-4945-FF4B-B444-0FA2E299937D}" vid="{6E2C3D73-0B21-D247-8C5E-B7166C29BAB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2200</Words>
  <Application>Microsoft Office PowerPoint</Application>
  <PresentationFormat>Širokoúhlá obrazovka</PresentationFormat>
  <Paragraphs>334</Paragraphs>
  <Slides>46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2" baseType="lpstr">
      <vt:lpstr>Arial</vt:lpstr>
      <vt:lpstr>Tahoma</vt:lpstr>
      <vt:lpstr>Times New Roman</vt:lpstr>
      <vt:lpstr>Trebuchet MS</vt:lpstr>
      <vt:lpstr>Wingdings</vt:lpstr>
      <vt:lpstr>Prezentace_MU_CZ</vt:lpstr>
      <vt:lpstr>Systém krizového řízení ve veřejné správě</vt:lpstr>
      <vt:lpstr>Prezentace aplikace PowerPoint</vt:lpstr>
      <vt:lpstr>Prameny</vt:lpstr>
      <vt:lpstr>Hrozby a rizika pro ČR a jejich řešení</vt:lpstr>
      <vt:lpstr>Prezentace aplikace PowerPoint</vt:lpstr>
      <vt:lpstr>Koncepce krizového řízení vychází ze : </vt:lpstr>
      <vt:lpstr>Prezentace aplikace PowerPoint</vt:lpstr>
      <vt:lpstr>Prezentace aplikace PowerPoint</vt:lpstr>
      <vt:lpstr>Pojmy a zákony</vt:lpstr>
      <vt:lpstr>Krizové situace pro ČR</vt:lpstr>
      <vt:lpstr>Krizový a běžný stav  </vt:lpstr>
      <vt:lpstr>Prezentace aplikace PowerPoint</vt:lpstr>
      <vt:lpstr>Prezentace aplikace PowerPoint</vt:lpstr>
      <vt:lpstr>Bezpečnostní strategie </vt:lpstr>
      <vt:lpstr>Bezpečnostní prostředí – trendy a faktory</vt:lpstr>
      <vt:lpstr>Bezpečnostní prostředí – bezpečnostní hrozby</vt:lpstr>
      <vt:lpstr>Strategické prosazování bezp. zájmů ČR</vt:lpstr>
      <vt:lpstr>Strategické prosazování bezpečnostních zájmů České republiky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Krizová situace</vt:lpstr>
      <vt:lpstr>TYPOVÉ SITUACE V ČR – NEVOJENSKÉ SCENÁŘE</vt:lpstr>
      <vt:lpstr>TYPOVÉ SITUACE V ČR – NEVOJENSKÉ SCENÁŘE</vt:lpstr>
      <vt:lpstr>Další možné stavy v ČR (příklady)</vt:lpstr>
      <vt:lpstr>Prezentace aplikace PowerPoint</vt:lpstr>
      <vt:lpstr>Specifika zdravotnictví</vt:lpstr>
      <vt:lpstr>Medicína katastrof</vt:lpstr>
      <vt:lpstr>Role zdravotnictví v krizovém řízení</vt:lpstr>
      <vt:lpstr>Legislativní ukotvení povinnosti státu v ochraně zdraví</vt:lpstr>
      <vt:lpstr>Zdravotnictví</vt:lpstr>
      <vt:lpstr>Prezentace aplikace PowerPoint</vt:lpstr>
      <vt:lpstr>Ministerstvo zdravotnictví a role v krizovém řízení</vt:lpstr>
      <vt:lpstr>Stav krizové připravenosti ve zdravotnictví</vt:lpstr>
      <vt:lpstr>Výkon státní správy v krizovém řízení ve zdravotnictví</vt:lpstr>
      <vt:lpstr>Obce a kraje</vt:lpstr>
      <vt:lpstr>Orgány ochrany veřejného zdraví</vt:lpstr>
      <vt:lpstr>KHS mohou z epidemiologických důvodů nařídit:</vt:lpstr>
      <vt:lpstr>Činnost zdravotnických zařízení neodkladné péče</vt:lpstr>
      <vt:lpstr>Zdravotnické zařízení neodkladné péče</vt:lpstr>
      <vt:lpstr>Obyvatelé</vt:lpstr>
      <vt:lpstr>JMK - jak zjistit stálá ohrožení?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Bakos</dc:creator>
  <cp:lastModifiedBy>Eduard Bakoš</cp:lastModifiedBy>
  <cp:revision>33</cp:revision>
  <cp:lastPrinted>1601-01-01T00:00:00Z</cp:lastPrinted>
  <dcterms:created xsi:type="dcterms:W3CDTF">2020-10-15T20:33:23Z</dcterms:created>
  <dcterms:modified xsi:type="dcterms:W3CDTF">2021-11-15T13:30:25Z</dcterms:modified>
</cp:coreProperties>
</file>