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69" r:id="rId4"/>
    <p:sldId id="273" r:id="rId5"/>
    <p:sldId id="281" r:id="rId6"/>
    <p:sldId id="274" r:id="rId7"/>
    <p:sldId id="288" r:id="rId8"/>
    <p:sldId id="293" r:id="rId9"/>
    <p:sldId id="294" r:id="rId10"/>
    <p:sldId id="295" r:id="rId11"/>
    <p:sldId id="296" r:id="rId12"/>
    <p:sldId id="298" r:id="rId13"/>
    <p:sldId id="311" r:id="rId14"/>
    <p:sldId id="312" r:id="rId15"/>
    <p:sldId id="313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292" r:id="rId26"/>
    <p:sldId id="272" r:id="rId2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1928"/>
    <a:srgbClr val="C8C8FF"/>
    <a:srgbClr val="FFC8C8"/>
    <a:srgbClr val="0047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99138F-0FEB-6BB8-06FD-10F0A6BDA250}" v="1" dt="2022-11-03T07:32:52.344"/>
    <p1510:client id="{2FD98ECB-E018-C631-E824-ACE50DE6CB49}" v="35" dt="2022-11-03T07:32:31.694"/>
    <p1510:client id="{477F5028-E717-A443-B347-CEF27E049870}" v="113" dt="2022-11-30T07:41:55.931"/>
    <p1510:client id="{6F6D4962-BAEF-2FE8-D5E2-F8C6D51601E6}" v="67" dt="2023-02-16T13:40:45.370"/>
    <p1510:client id="{757D985D-60A9-4C00-1DFA-CB81838F1924}" v="80" dt="2022-11-02T12:54:57.110"/>
    <p1510:client id="{B1DAEC13-6195-6D4C-122F-965AB81CCF5C}" v="623" dt="2023-02-09T14:05:47.263"/>
    <p1510:client id="{FA0D82E7-B4A1-6280-B34B-6EE5CCC320B8}" v="315" dt="2022-10-25T08:13:05.0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3" autoAdjust="0"/>
    <p:restoredTop sz="94660"/>
  </p:normalViewPr>
  <p:slideViewPr>
    <p:cSldViewPr snapToGrid="0">
      <p:cViewPr varScale="1">
        <p:scale>
          <a:sx n="88" d="100"/>
          <a:sy n="88" d="100"/>
        </p:scale>
        <p:origin x="46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F2AC-D404-4FB9-8C62-188A0EAEACA9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A8C-7DC7-4753-9B4A-3E82D49756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864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F2AC-D404-4FB9-8C62-188A0EAEACA9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A8C-7DC7-4753-9B4A-3E82D49756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2876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F2AC-D404-4FB9-8C62-188A0EAEACA9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A8C-7DC7-4753-9B4A-3E82D49756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181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F2AC-D404-4FB9-8C62-188A0EAEACA9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A8C-7DC7-4753-9B4A-3E82D49756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8305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F2AC-D404-4FB9-8C62-188A0EAEACA9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A8C-7DC7-4753-9B4A-3E82D49756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2341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F2AC-D404-4FB9-8C62-188A0EAEACA9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A8C-7DC7-4753-9B4A-3E82D49756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4945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F2AC-D404-4FB9-8C62-188A0EAEACA9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A8C-7DC7-4753-9B4A-3E82D49756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0341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F2AC-D404-4FB9-8C62-188A0EAEACA9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A8C-7DC7-4753-9B4A-3E82D49756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2624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F2AC-D404-4FB9-8C62-188A0EAEACA9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A8C-7DC7-4753-9B4A-3E82D49756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7971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F2AC-D404-4FB9-8C62-188A0EAEACA9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A8C-7DC7-4753-9B4A-3E82D49756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3564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F2AC-D404-4FB9-8C62-188A0EAEACA9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A8C-7DC7-4753-9B4A-3E82D49756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4433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8F2AC-D404-4FB9-8C62-188A0EAEACA9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18A8C-7DC7-4753-9B4A-3E82D49756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4448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47AB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nemocnicenovyjicin.agel.cz/pracoviste/oddeleni/chirurgicke-oddeleni/informace-pro-odborniky/guidelines/doporuceni-pro-antibiotickou-profylaxi-u-chirurgickych-pacientu-prichazejicich-k-operacnimu-vykonu-vynatek-ze-smernice-atb-profylaxe-v-nnj.pdf" TargetMode="External"/><Relationship Id="rId2" Type="http://schemas.openxmlformats.org/officeDocument/2006/relationships/hyperlink" Target="https://www.wikiskripta.eu/w/Typy_operac%C3%A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ediprofi.cz/33/komplikace-chirurgickych-operaci-uniqueidmRRWSbk196FNf8-jVUh4ElMAVc_29gcm80Go3HSj2zQrO3VA8YZLZA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5E0D3A8D-0062-3DBD-054A-9EA1AF820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8" y="60960"/>
            <a:ext cx="2438400" cy="1876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96916"/>
            <a:ext cx="9144000" cy="2261278"/>
          </a:xfrm>
        </p:spPr>
        <p:txBody>
          <a:bodyPr>
            <a:normAutofit/>
          </a:bodyPr>
          <a:lstStyle/>
          <a:p>
            <a:r>
              <a:rPr lang="cs-CZ" sz="4800" dirty="0" smtClean="0">
                <a:solidFill>
                  <a:schemeClr val="bg1"/>
                </a:solidFill>
                <a:ea typeface="+mn-lt"/>
                <a:cs typeface="+mn-lt"/>
              </a:rPr>
              <a:t>Příprava </a:t>
            </a:r>
            <a:r>
              <a:rPr lang="cs-CZ" sz="4800" dirty="0">
                <a:solidFill>
                  <a:schemeClr val="bg1"/>
                </a:solidFill>
                <a:ea typeface="+mn-lt"/>
                <a:cs typeface="+mn-lt"/>
              </a:rPr>
              <a:t>k operaci, principy operačních technik, hojení ran</a:t>
            </a:r>
            <a:endParaRPr lang="cs-CZ" sz="4800" dirty="0">
              <a:solidFill>
                <a:schemeClr val="bg1"/>
              </a:solidFill>
              <a:latin typeface="Calibri"/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935935"/>
            <a:ext cx="9144000" cy="9351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Klinika úrazové chirurgie FN Brno</a:t>
            </a:r>
          </a:p>
          <a:p>
            <a:r>
              <a:rPr lang="cs-CZ" dirty="0">
                <a:solidFill>
                  <a:schemeClr val="bg1"/>
                </a:solidFill>
              </a:rPr>
              <a:t>BFCH031</a:t>
            </a:r>
            <a:endParaRPr lang="cs-CZ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2495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Celková speciální příprava: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/>
              <a:t>Příprava </a:t>
            </a:r>
            <a:r>
              <a:rPr lang="cs-CZ" altLang="cs-CZ" dirty="0" smtClean="0"/>
              <a:t>GIT, prevence </a:t>
            </a:r>
            <a:r>
              <a:rPr lang="cs-CZ" altLang="cs-CZ" dirty="0"/>
              <a:t>vředové choroby</a:t>
            </a:r>
          </a:p>
          <a:p>
            <a:r>
              <a:rPr lang="cs-CZ" altLang="cs-CZ" dirty="0"/>
              <a:t>Prevence </a:t>
            </a:r>
            <a:r>
              <a:rPr lang="cs-CZ" altLang="cs-CZ" dirty="0" err="1"/>
              <a:t>trombembolické</a:t>
            </a:r>
            <a:r>
              <a:rPr lang="cs-CZ" altLang="cs-CZ" dirty="0"/>
              <a:t> </a:t>
            </a:r>
            <a:r>
              <a:rPr lang="cs-CZ" altLang="cs-CZ" dirty="0" smtClean="0"/>
              <a:t>nemoci</a:t>
            </a:r>
          </a:p>
          <a:p>
            <a:endParaRPr lang="cs-CZ" altLang="cs-CZ" dirty="0"/>
          </a:p>
          <a:p>
            <a:r>
              <a:rPr lang="cs-CZ" altLang="cs-CZ" dirty="0"/>
              <a:t>Kompenzace </a:t>
            </a:r>
            <a:r>
              <a:rPr lang="cs-CZ" altLang="cs-CZ" dirty="0" smtClean="0"/>
              <a:t>kardiovaskulárních, plicních a hormonálních poruch</a:t>
            </a:r>
          </a:p>
          <a:p>
            <a:endParaRPr lang="cs-CZ" altLang="cs-CZ" dirty="0"/>
          </a:p>
          <a:p>
            <a:r>
              <a:rPr lang="cs-CZ" altLang="cs-CZ" dirty="0" smtClean="0"/>
              <a:t>Autotransfuze</a:t>
            </a:r>
            <a:endParaRPr lang="cs-CZ" altLang="cs-CZ" dirty="0"/>
          </a:p>
          <a:p>
            <a:r>
              <a:rPr lang="cs-CZ" altLang="cs-CZ" dirty="0"/>
              <a:t>ATB profylaxe – chráněné koagulum</a:t>
            </a:r>
          </a:p>
          <a:p>
            <a:pPr marL="609600" indent="-609600">
              <a:buFont typeface="Wingdings" panose="05000000000000000000" pitchFamily="2" charset="2"/>
              <a:buChar char="l"/>
            </a:pPr>
            <a:endParaRPr lang="cs-CZ" altLang="cs-CZ" dirty="0"/>
          </a:p>
          <a:p>
            <a:pPr marL="609600" indent="-609600">
              <a:buFont typeface="Wingdings" panose="05000000000000000000" pitchFamily="2" charset="2"/>
              <a:buChar char="l"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248131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Místní příprava: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dirty="0"/>
              <a:t>Zavedení </a:t>
            </a:r>
            <a:r>
              <a:rPr lang="cs-CZ" altLang="cs-CZ" dirty="0" smtClean="0"/>
              <a:t>NGS (</a:t>
            </a:r>
            <a:r>
              <a:rPr lang="cs-CZ" altLang="cs-CZ" dirty="0" err="1" smtClean="0"/>
              <a:t>nazogastrické</a:t>
            </a:r>
            <a:r>
              <a:rPr lang="cs-CZ" altLang="cs-CZ" dirty="0" smtClean="0"/>
              <a:t> sondy)</a:t>
            </a:r>
            <a:endParaRPr lang="cs-CZ" altLang="cs-CZ" dirty="0"/>
          </a:p>
          <a:p>
            <a:pPr>
              <a:lnSpc>
                <a:spcPct val="90000"/>
              </a:lnSpc>
            </a:pPr>
            <a:r>
              <a:rPr lang="cs-CZ" altLang="cs-CZ" dirty="0"/>
              <a:t>Vyprázdnění tlustého střeva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Zajištění žilního či tepenného vstupu</a:t>
            </a:r>
          </a:p>
          <a:p>
            <a:pPr lvl="1">
              <a:lnSpc>
                <a:spcPct val="90000"/>
              </a:lnSpc>
              <a:buFont typeface="Calibri" panose="020F0502020204030204" pitchFamily="34" charset="0"/>
              <a:buChar char="-"/>
            </a:pPr>
            <a:r>
              <a:rPr lang="cs-CZ" altLang="cs-CZ" sz="2800" dirty="0"/>
              <a:t>Periferní</a:t>
            </a:r>
          </a:p>
          <a:p>
            <a:pPr lvl="1">
              <a:lnSpc>
                <a:spcPct val="90000"/>
              </a:lnSpc>
              <a:buFont typeface="Calibri" panose="020F0502020204030204" pitchFamily="34" charset="0"/>
              <a:buChar char="-"/>
            </a:pPr>
            <a:r>
              <a:rPr lang="cs-CZ" altLang="cs-CZ" sz="2800" dirty="0"/>
              <a:t>Centrální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Zavedení močového katetru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Epidurální linka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Příprava kůže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3200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66448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Operační technika: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cs-CZ" altLang="cs-CZ"/>
              <a:t>Fyziologické operování</a:t>
            </a:r>
          </a:p>
          <a:p>
            <a:pPr marL="609600" indent="-609600"/>
            <a:r>
              <a:rPr lang="cs-CZ" altLang="cs-CZ"/>
              <a:t>Desinfekce pole a rouškování</a:t>
            </a:r>
          </a:p>
          <a:p>
            <a:pPr marL="609600" indent="-609600"/>
            <a:r>
              <a:rPr lang="cs-CZ" altLang="cs-CZ"/>
              <a:t>Kožní řez – respektování kožních linií</a:t>
            </a:r>
          </a:p>
          <a:p>
            <a:pPr marL="609600" indent="-609600"/>
            <a:r>
              <a:rPr lang="cs-CZ" altLang="cs-CZ"/>
              <a:t>Stavění krvácení</a:t>
            </a:r>
          </a:p>
          <a:p>
            <a:pPr marL="609600" indent="-609600"/>
            <a:r>
              <a:rPr lang="cs-CZ" altLang="cs-CZ"/>
              <a:t>Preparace – anatomická, tupá, ostrá</a:t>
            </a:r>
          </a:p>
          <a:p>
            <a:pPr marL="609600" indent="-609600"/>
            <a:r>
              <a:rPr lang="cs-CZ" altLang="cs-CZ"/>
              <a:t>Technika šití a uzlení</a:t>
            </a:r>
          </a:p>
          <a:p>
            <a:pPr marL="609600" indent="-609600"/>
            <a:r>
              <a:rPr lang="cs-CZ" altLang="cs-CZ"/>
              <a:t>Drenáž operační rány</a:t>
            </a:r>
          </a:p>
          <a:p>
            <a:pPr marL="609600" indent="-609600"/>
            <a:r>
              <a:rPr lang="cs-CZ" altLang="cs-CZ"/>
              <a:t>Krytí</a:t>
            </a:r>
          </a:p>
        </p:txBody>
      </p:sp>
    </p:spTree>
    <p:extLst>
      <p:ext uri="{BB962C8B-B14F-4D97-AF65-F5344CB8AC3E}">
        <p14:creationId xmlns:p14="http://schemas.microsoft.com/office/powerpoint/2010/main" val="1855001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Rány 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cs-CZ" sz="5100" b="1" i="1" dirty="0"/>
              <a:t>Rána</a:t>
            </a:r>
            <a:r>
              <a:rPr lang="cs-CZ" sz="5100" i="1" dirty="0"/>
              <a:t> = porušení integrity kůže či sliznice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sz="3600" dirty="0"/>
              <a:t>Uzavřené x otevřené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sz="3600" dirty="0"/>
              <a:t>Dle hloubky:</a:t>
            </a:r>
          </a:p>
          <a:p>
            <a:pPr marL="914400" lvl="1" indent="-514350"/>
            <a:r>
              <a:rPr lang="cs-CZ" dirty="0"/>
              <a:t>povrchové x hluboké</a:t>
            </a:r>
          </a:p>
          <a:p>
            <a:pPr marL="914400" lvl="1" indent="-514350"/>
            <a:r>
              <a:rPr lang="cs-CZ" dirty="0"/>
              <a:t>penetrující x nepenetrující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sz="3600" dirty="0"/>
              <a:t>Dle průběhu</a:t>
            </a:r>
          </a:p>
          <a:p>
            <a:pPr lvl="1"/>
            <a:r>
              <a:rPr lang="cs-CZ" dirty="0"/>
              <a:t>Akutní  x chronické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sz="3600" dirty="0"/>
              <a:t>Dle čistoty</a:t>
            </a:r>
          </a:p>
          <a:p>
            <a:pPr lvl="1"/>
            <a:r>
              <a:rPr lang="cs-CZ" dirty="0"/>
              <a:t>čisté x mechanicky znečištěné</a:t>
            </a:r>
          </a:p>
          <a:p>
            <a:pPr lvl="1"/>
            <a:r>
              <a:rPr lang="cs-CZ" dirty="0"/>
              <a:t>aseptické x infikované</a:t>
            </a:r>
          </a:p>
          <a:p>
            <a:pPr>
              <a:buNone/>
            </a:pPr>
            <a:endParaRPr lang="cs-CZ" sz="3600" dirty="0"/>
          </a:p>
          <a:p>
            <a:pPr>
              <a:buNone/>
            </a:pPr>
            <a:r>
              <a:rPr lang="cs-CZ" sz="3600" dirty="0"/>
              <a:t>Dle mechanismu </a:t>
            </a:r>
          </a:p>
          <a:p>
            <a:pPr lvl="1"/>
            <a:r>
              <a:rPr lang="cs-CZ" dirty="0"/>
              <a:t>řezné x bodné x sečné x </a:t>
            </a:r>
            <a:r>
              <a:rPr lang="cs-CZ" dirty="0" err="1"/>
              <a:t>kusné</a:t>
            </a:r>
            <a:r>
              <a:rPr lang="cs-CZ" dirty="0"/>
              <a:t> x střelné x </a:t>
            </a:r>
            <a:r>
              <a:rPr lang="cs-CZ" dirty="0" smtClean="0"/>
              <a:t>zhmožděné</a:t>
            </a:r>
            <a:endParaRPr lang="cs-CZ" dirty="0"/>
          </a:p>
        </p:txBody>
      </p:sp>
      <p:pic>
        <p:nvPicPr>
          <p:cNvPr id="4" name="Picture 2" descr="D:\rány\odřen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88800" y="46931"/>
            <a:ext cx="1720081" cy="1643757"/>
          </a:xfrm>
          <a:prstGeom prst="rect">
            <a:avLst/>
          </a:prstGeom>
          <a:noFill/>
        </p:spPr>
      </p:pic>
      <p:pic>
        <p:nvPicPr>
          <p:cNvPr id="5" name="Picture 3" descr="D:\rány\zhmožděni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0471" y="2204214"/>
            <a:ext cx="3024336" cy="2016224"/>
          </a:xfrm>
          <a:prstGeom prst="rect">
            <a:avLst/>
          </a:prstGeom>
          <a:noFill/>
        </p:spPr>
      </p:pic>
      <p:pic>
        <p:nvPicPr>
          <p:cNvPr id="6" name="Picture 4" descr="D:\rány\chirurgická rá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22897" y="2204214"/>
            <a:ext cx="2428875" cy="2160240"/>
          </a:xfrm>
          <a:prstGeom prst="rect">
            <a:avLst/>
          </a:prstGeom>
          <a:noFill/>
        </p:spPr>
      </p:pic>
      <p:pic>
        <p:nvPicPr>
          <p:cNvPr id="7" name="Picture 6" descr="D:\rány\infikovaná rán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72065" y="4653136"/>
            <a:ext cx="3381115" cy="21554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1483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Rány 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Bodná rána - </a:t>
            </a:r>
            <a:r>
              <a:rPr lang="cs-CZ" sz="2700" i="1" dirty="0" err="1"/>
              <a:t>vulnus</a:t>
            </a:r>
            <a:r>
              <a:rPr lang="cs-CZ" sz="2700" i="1" dirty="0"/>
              <a:t> </a:t>
            </a:r>
            <a:r>
              <a:rPr lang="cs-CZ" sz="2700" i="1" dirty="0" err="1"/>
              <a:t>punctum</a:t>
            </a:r>
            <a:endParaRPr lang="cs-CZ" sz="2700" i="1" dirty="0"/>
          </a:p>
          <a:p>
            <a:pPr lvl="1"/>
            <a:r>
              <a:rPr lang="cs-CZ" sz="1700" dirty="0"/>
              <a:t>Průnik ostrého/tupého předmětu do </a:t>
            </a:r>
            <a:r>
              <a:rPr lang="cs-CZ" sz="1700" dirty="0" err="1"/>
              <a:t>hlouby</a:t>
            </a:r>
            <a:r>
              <a:rPr lang="cs-CZ" sz="1700" dirty="0"/>
              <a:t> </a:t>
            </a:r>
          </a:p>
          <a:p>
            <a:pPr lvl="1"/>
            <a:r>
              <a:rPr lang="cs-CZ" sz="1700" dirty="0"/>
              <a:t>Penetrující x nepenetrující</a:t>
            </a:r>
          </a:p>
          <a:p>
            <a:pPr lvl="1"/>
            <a:r>
              <a:rPr lang="cs-CZ" sz="1700" dirty="0" err="1"/>
              <a:t>Vbod</a:t>
            </a:r>
            <a:r>
              <a:rPr lang="cs-CZ" sz="1700" dirty="0"/>
              <a:t>, bodný kanál, </a:t>
            </a:r>
            <a:r>
              <a:rPr lang="cs-CZ" sz="1700" dirty="0" err="1"/>
              <a:t>výbod</a:t>
            </a:r>
            <a:endParaRPr lang="cs-CZ" sz="1700" dirty="0"/>
          </a:p>
          <a:p>
            <a:r>
              <a:rPr lang="cs-CZ" dirty="0"/>
              <a:t>Sečná rána - </a:t>
            </a:r>
            <a:r>
              <a:rPr lang="cs-CZ" sz="2700" i="1" dirty="0" err="1"/>
              <a:t>vulnus</a:t>
            </a:r>
            <a:r>
              <a:rPr lang="cs-CZ" sz="2700" i="1" dirty="0"/>
              <a:t> </a:t>
            </a:r>
            <a:r>
              <a:rPr lang="cs-CZ" sz="2700" i="1" dirty="0" err="1"/>
              <a:t>sectum</a:t>
            </a:r>
            <a:endParaRPr lang="cs-CZ" sz="2700" i="1" dirty="0"/>
          </a:p>
          <a:p>
            <a:pPr lvl="1"/>
            <a:r>
              <a:rPr lang="cs-CZ" sz="1700" dirty="0"/>
              <a:t>Kolmým/ šikmým dopadem ostrého předmětu</a:t>
            </a:r>
          </a:p>
          <a:p>
            <a:pPr lvl="1"/>
            <a:r>
              <a:rPr lang="cs-CZ" sz="1700" dirty="0"/>
              <a:t>Úzké, většinou v celé délce stejná hloubka</a:t>
            </a:r>
            <a:endParaRPr lang="cs-CZ" dirty="0"/>
          </a:p>
          <a:p>
            <a:r>
              <a:rPr lang="cs-CZ" dirty="0"/>
              <a:t>Řezná rána - </a:t>
            </a:r>
            <a:r>
              <a:rPr lang="cs-CZ" sz="2700" i="1" dirty="0" err="1"/>
              <a:t>vulnus</a:t>
            </a:r>
            <a:r>
              <a:rPr lang="cs-CZ" sz="2700" i="1" dirty="0"/>
              <a:t> </a:t>
            </a:r>
            <a:r>
              <a:rPr lang="cs-CZ" sz="2700" i="1" dirty="0" err="1"/>
              <a:t>scissum</a:t>
            </a:r>
            <a:endParaRPr lang="cs-CZ" sz="2700" i="1" dirty="0"/>
          </a:p>
          <a:p>
            <a:pPr lvl="1"/>
            <a:r>
              <a:rPr lang="cs-CZ" sz="1800" dirty="0"/>
              <a:t>Vzniká tlakem a tahem ostrého předmětu na kůži</a:t>
            </a:r>
          </a:p>
          <a:p>
            <a:pPr lvl="1"/>
            <a:r>
              <a:rPr lang="cs-CZ" sz="1800" dirty="0"/>
              <a:t>Ostré okraje, střed rány hlubší</a:t>
            </a:r>
          </a:p>
          <a:p>
            <a:r>
              <a:rPr lang="cs-CZ" dirty="0" err="1"/>
              <a:t>Zhmoždělá</a:t>
            </a:r>
            <a:r>
              <a:rPr lang="cs-CZ" dirty="0"/>
              <a:t> rána - </a:t>
            </a:r>
            <a:r>
              <a:rPr lang="cs-CZ" sz="2700" i="1" dirty="0" err="1"/>
              <a:t>vulnus</a:t>
            </a:r>
            <a:r>
              <a:rPr lang="cs-CZ" sz="2700" i="1" dirty="0"/>
              <a:t> </a:t>
            </a:r>
            <a:r>
              <a:rPr lang="cs-CZ" sz="2700" i="1" dirty="0" err="1"/>
              <a:t>contusum</a:t>
            </a:r>
            <a:endParaRPr lang="cs-CZ" sz="2700" i="1" dirty="0"/>
          </a:p>
          <a:p>
            <a:pPr lvl="1"/>
            <a:r>
              <a:rPr lang="cs-CZ" sz="2000" dirty="0"/>
              <a:t>Vzniká stlačením měkkých tkání mezi pevný podklad</a:t>
            </a:r>
          </a:p>
          <a:p>
            <a:pPr lvl="1">
              <a:buNone/>
            </a:pPr>
            <a:r>
              <a:rPr lang="cs-CZ" sz="2000" dirty="0"/>
              <a:t>      a vlastní skelet</a:t>
            </a:r>
          </a:p>
          <a:p>
            <a:pPr lvl="1"/>
            <a:r>
              <a:rPr lang="cs-CZ" sz="2000" dirty="0"/>
              <a:t>Často spojena s </a:t>
            </a:r>
            <a:r>
              <a:rPr lang="cs-CZ" sz="2000" dirty="0" smtClean="0"/>
              <a:t>lacerací</a:t>
            </a:r>
            <a:endParaRPr lang="cs-CZ" sz="2000" dirty="0"/>
          </a:p>
        </p:txBody>
      </p:sp>
      <p:pic>
        <p:nvPicPr>
          <p:cNvPr id="4" name="Picture 2" descr="D:\rány\bodná rá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0176" y="260649"/>
            <a:ext cx="2571750" cy="1781175"/>
          </a:xfrm>
          <a:prstGeom prst="rect">
            <a:avLst/>
          </a:prstGeom>
          <a:noFill/>
        </p:spPr>
      </p:pic>
      <p:pic>
        <p:nvPicPr>
          <p:cNvPr id="5" name="Picture 4" descr="D:\rány\sečná rá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8209" y="2780929"/>
            <a:ext cx="2466975" cy="1857375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6439" y="5377409"/>
            <a:ext cx="2651770" cy="137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D:\rány\řezná rán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21592" y="4860788"/>
            <a:ext cx="2532208" cy="16857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4423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Rány III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Tržná rána - </a:t>
            </a:r>
            <a:r>
              <a:rPr lang="cs-CZ" sz="2700" i="1" dirty="0" err="1"/>
              <a:t>vulnus</a:t>
            </a:r>
            <a:r>
              <a:rPr lang="cs-CZ" sz="2700" i="1" dirty="0"/>
              <a:t> </a:t>
            </a:r>
            <a:r>
              <a:rPr lang="cs-CZ" sz="2700" i="1" dirty="0" err="1"/>
              <a:t>lacerum</a:t>
            </a:r>
            <a:endParaRPr lang="cs-CZ" sz="2700" i="1" dirty="0"/>
          </a:p>
          <a:p>
            <a:pPr lvl="1"/>
            <a:r>
              <a:rPr lang="cs-CZ" sz="1800" dirty="0"/>
              <a:t>Prasknutím kůže vlivem tahu</a:t>
            </a:r>
          </a:p>
          <a:p>
            <a:pPr lvl="1"/>
            <a:r>
              <a:rPr lang="cs-CZ" sz="1800" dirty="0"/>
              <a:t>Nepravidelné okraje</a:t>
            </a:r>
          </a:p>
          <a:p>
            <a:pPr lvl="1"/>
            <a:r>
              <a:rPr lang="cs-CZ" sz="1800" dirty="0"/>
              <a:t>Často spojený se zhmožděninami</a:t>
            </a:r>
          </a:p>
          <a:p>
            <a:r>
              <a:rPr lang="cs-CZ" dirty="0"/>
              <a:t>Střelná rána - </a:t>
            </a:r>
            <a:r>
              <a:rPr lang="cs-CZ" sz="2700" i="1" dirty="0" err="1"/>
              <a:t>vulnus</a:t>
            </a:r>
            <a:r>
              <a:rPr lang="cs-CZ" sz="2700" i="1" dirty="0"/>
              <a:t> </a:t>
            </a:r>
            <a:r>
              <a:rPr lang="cs-CZ" sz="2700" i="1" dirty="0" err="1"/>
              <a:t>sclopetarium</a:t>
            </a:r>
            <a:endParaRPr lang="cs-CZ" sz="2700" i="1" dirty="0"/>
          </a:p>
          <a:p>
            <a:pPr lvl="1"/>
            <a:r>
              <a:rPr lang="cs-CZ" sz="1800" i="1" dirty="0"/>
              <a:t>Projektilové x střepinové</a:t>
            </a:r>
          </a:p>
          <a:p>
            <a:pPr lvl="1"/>
            <a:r>
              <a:rPr lang="cs-CZ" sz="1800" i="1" dirty="0"/>
              <a:t>Vstřel, střelný kanál, zástřel, </a:t>
            </a:r>
            <a:r>
              <a:rPr lang="cs-CZ" sz="1800" i="1" dirty="0" err="1"/>
              <a:t>postřel,výstřel</a:t>
            </a:r>
            <a:endParaRPr lang="cs-CZ" sz="1800" i="1" dirty="0"/>
          </a:p>
          <a:p>
            <a:pPr lvl="1"/>
            <a:r>
              <a:rPr lang="cs-CZ" sz="1800" i="1" dirty="0"/>
              <a:t>Většinou infikované</a:t>
            </a:r>
            <a:endParaRPr lang="cs-CZ" sz="1800" dirty="0"/>
          </a:p>
          <a:p>
            <a:r>
              <a:rPr lang="cs-CZ" dirty="0" err="1"/>
              <a:t>Kusná</a:t>
            </a:r>
            <a:r>
              <a:rPr lang="cs-CZ" dirty="0"/>
              <a:t> rána </a:t>
            </a:r>
            <a:r>
              <a:rPr lang="cs-CZ" sz="2500" dirty="0"/>
              <a:t>- </a:t>
            </a:r>
            <a:r>
              <a:rPr lang="cs-CZ" sz="2700" i="1" dirty="0" err="1"/>
              <a:t>vulnus</a:t>
            </a:r>
            <a:r>
              <a:rPr lang="cs-CZ" sz="2700" i="1" dirty="0"/>
              <a:t> </a:t>
            </a:r>
            <a:r>
              <a:rPr lang="cs-CZ" sz="2700" i="1" dirty="0" err="1"/>
              <a:t>morsum</a:t>
            </a:r>
            <a:endParaRPr lang="cs-CZ" sz="2700" i="1" dirty="0"/>
          </a:p>
          <a:p>
            <a:pPr lvl="1"/>
            <a:r>
              <a:rPr lang="cs-CZ" sz="1800" i="1" dirty="0"/>
              <a:t>Zvířetem x člověkem</a:t>
            </a:r>
          </a:p>
          <a:p>
            <a:pPr lvl="1"/>
            <a:r>
              <a:rPr lang="cs-CZ" sz="1800" i="1" dirty="0"/>
              <a:t>Charakter kontuze nebo bodné rány</a:t>
            </a:r>
          </a:p>
          <a:p>
            <a:pPr lvl="1"/>
            <a:r>
              <a:rPr lang="cs-CZ" sz="1800" i="1" dirty="0"/>
              <a:t>Rány kopírují tvar čelisti</a:t>
            </a:r>
          </a:p>
          <a:p>
            <a:pPr lvl="1"/>
            <a:r>
              <a:rPr lang="cs-CZ" sz="1800" i="1" dirty="0"/>
              <a:t>Většinou infikované </a:t>
            </a:r>
            <a:endParaRPr lang="cs-CZ" sz="1800" dirty="0"/>
          </a:p>
        </p:txBody>
      </p:sp>
      <p:pic>
        <p:nvPicPr>
          <p:cNvPr id="4" name="Picture 4" descr="D:\rány\pokousání 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8048" y="4653136"/>
            <a:ext cx="2696590" cy="2024336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8168" y="2780928"/>
            <a:ext cx="2880320" cy="191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D:\rány\tržněni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12225" y="188640"/>
            <a:ext cx="2208539" cy="25764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6808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Hodnocení rány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Etiologie a stáří rány</a:t>
            </a:r>
          </a:p>
          <a:p>
            <a:pPr lvl="1"/>
            <a:r>
              <a:rPr lang="cs-CZ" dirty="0" smtClean="0"/>
              <a:t>mechanismus </a:t>
            </a:r>
            <a:r>
              <a:rPr lang="cs-CZ" dirty="0"/>
              <a:t>úrazu, přidružené poranění</a:t>
            </a:r>
          </a:p>
          <a:p>
            <a:pPr lvl="1"/>
            <a:r>
              <a:rPr lang="cs-CZ" dirty="0" smtClean="0"/>
              <a:t>akutní </a:t>
            </a:r>
            <a:r>
              <a:rPr lang="cs-CZ" dirty="0"/>
              <a:t>x </a:t>
            </a:r>
            <a:r>
              <a:rPr lang="cs-CZ" dirty="0" err="1"/>
              <a:t>inveterované</a:t>
            </a:r>
            <a:endParaRPr lang="cs-CZ" dirty="0"/>
          </a:p>
          <a:p>
            <a:r>
              <a:rPr lang="cs-CZ" dirty="0"/>
              <a:t>Znečištění </a:t>
            </a:r>
          </a:p>
          <a:p>
            <a:pPr lvl="1"/>
            <a:r>
              <a:rPr lang="cs-CZ" dirty="0" smtClean="0"/>
              <a:t>kontaminované </a:t>
            </a:r>
            <a:r>
              <a:rPr lang="cs-CZ" dirty="0"/>
              <a:t>x čisté</a:t>
            </a:r>
          </a:p>
          <a:p>
            <a:r>
              <a:rPr lang="cs-CZ" dirty="0"/>
              <a:t>Přítomnost infekce</a:t>
            </a:r>
          </a:p>
          <a:p>
            <a:pPr lvl="1"/>
            <a:r>
              <a:rPr lang="cs-CZ" dirty="0" smtClean="0"/>
              <a:t>aseptické </a:t>
            </a:r>
            <a:r>
              <a:rPr lang="cs-CZ" dirty="0"/>
              <a:t>x infikované</a:t>
            </a:r>
          </a:p>
          <a:p>
            <a:r>
              <a:rPr lang="cs-CZ" dirty="0"/>
              <a:t>Spodina rány</a:t>
            </a:r>
          </a:p>
          <a:p>
            <a:r>
              <a:rPr lang="cs-CZ" dirty="0"/>
              <a:t>Okolí rány</a:t>
            </a:r>
          </a:p>
        </p:txBody>
      </p:sp>
    </p:spTree>
    <p:extLst>
      <p:ext uri="{BB962C8B-B14F-4D97-AF65-F5344CB8AC3E}">
        <p14:creationId xmlns:p14="http://schemas.microsoft.com/office/powerpoint/2010/main" val="2273556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Hojení ran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82900" y="1268761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cs-CZ" sz="3500" b="1" dirty="0"/>
              <a:t>Per </a:t>
            </a:r>
            <a:r>
              <a:rPr lang="cs-CZ" sz="3500" b="1" dirty="0" err="1"/>
              <a:t>primam</a:t>
            </a:r>
            <a:r>
              <a:rPr lang="cs-CZ" sz="3500" b="1" dirty="0"/>
              <a:t> </a:t>
            </a:r>
            <a:r>
              <a:rPr lang="cs-CZ" dirty="0"/>
              <a:t>– </a:t>
            </a:r>
            <a:r>
              <a:rPr lang="cs-CZ" sz="2600" dirty="0"/>
              <a:t>sterilní rány s okraji v dotyku, bez větší zánětlivé reakce</a:t>
            </a:r>
          </a:p>
          <a:p>
            <a:pPr lvl="1"/>
            <a:r>
              <a:rPr lang="cs-CZ" dirty="0"/>
              <a:t>Nejlepší způsob hojení</a:t>
            </a:r>
          </a:p>
          <a:p>
            <a:pPr lvl="1"/>
            <a:r>
              <a:rPr lang="cs-CZ" dirty="0"/>
              <a:t>Dostatečná vaskularizace tkání</a:t>
            </a:r>
          </a:p>
          <a:p>
            <a:pPr lvl="1"/>
            <a:r>
              <a:rPr lang="cs-CZ" dirty="0"/>
              <a:t>Rána zbavená devitalizovaných tkání a nečistot</a:t>
            </a:r>
          </a:p>
          <a:p>
            <a:pPr lvl="1"/>
            <a:r>
              <a:rPr lang="cs-CZ" dirty="0"/>
              <a:t>Absence zánětu</a:t>
            </a:r>
          </a:p>
          <a:p>
            <a:pPr lvl="1"/>
            <a:endParaRPr lang="cs-CZ" dirty="0"/>
          </a:p>
          <a:p>
            <a:r>
              <a:rPr lang="cs-CZ" sz="3500" b="1" dirty="0"/>
              <a:t>Per </a:t>
            </a:r>
            <a:r>
              <a:rPr lang="cs-CZ" sz="3500" b="1" dirty="0" err="1"/>
              <a:t>secundam</a:t>
            </a:r>
            <a:r>
              <a:rPr lang="cs-CZ" sz="3500" b="1" dirty="0"/>
              <a:t> </a:t>
            </a:r>
            <a:r>
              <a:rPr lang="cs-CZ" dirty="0"/>
              <a:t>– </a:t>
            </a:r>
            <a:r>
              <a:rPr lang="cs-CZ" sz="2600" dirty="0"/>
              <a:t>rána se hojí od spodiny granulační tkání a ze stran epitelizací</a:t>
            </a:r>
          </a:p>
          <a:p>
            <a:pPr lvl="1"/>
            <a:r>
              <a:rPr lang="cs-CZ" dirty="0"/>
              <a:t>rány se ztrátou většího množství tkáně, okraje nelze sblížit</a:t>
            </a:r>
          </a:p>
          <a:p>
            <a:pPr lvl="1"/>
            <a:r>
              <a:rPr lang="cs-CZ" dirty="0"/>
              <a:t>primárně znečištěné rány</a:t>
            </a:r>
          </a:p>
          <a:p>
            <a:pPr lvl="1"/>
            <a:r>
              <a:rPr lang="cs-CZ" dirty="0"/>
              <a:t>infikované rány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3054" y="4802630"/>
            <a:ext cx="2266046" cy="204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2225" y="1806245"/>
            <a:ext cx="2262573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2028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Fáze hojení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I. Fáze = hemostáza</a:t>
            </a:r>
          </a:p>
          <a:p>
            <a:pPr lvl="2"/>
            <a:r>
              <a:rPr lang="cs-CZ" dirty="0"/>
              <a:t>Kontrakce cév, agregace trombocytů, rána</a:t>
            </a:r>
          </a:p>
          <a:p>
            <a:pPr marL="914400" lvl="2" indent="0">
              <a:buNone/>
            </a:pPr>
            <a:r>
              <a:rPr lang="cs-CZ" dirty="0"/>
              <a:t>     se vyplňuje koagulem</a:t>
            </a:r>
          </a:p>
          <a:p>
            <a:r>
              <a:rPr lang="cs-CZ" dirty="0"/>
              <a:t>II. Fáze = zánětlivá (1.-3.d)</a:t>
            </a:r>
          </a:p>
          <a:p>
            <a:pPr lvl="2"/>
            <a:r>
              <a:rPr lang="cs-CZ" dirty="0" err="1"/>
              <a:t>Äktivace</a:t>
            </a:r>
            <a:r>
              <a:rPr lang="cs-CZ" dirty="0"/>
              <a:t> granulocytů a leukocytů, fagocytóza a likvidace tkáňového detritu – reaktivní zánět</a:t>
            </a:r>
          </a:p>
          <a:p>
            <a:r>
              <a:rPr lang="cs-CZ" dirty="0"/>
              <a:t>II. Fáze = proliferační (4.-7.d)</a:t>
            </a:r>
          </a:p>
          <a:p>
            <a:pPr lvl="2"/>
            <a:r>
              <a:rPr lang="cs-CZ" dirty="0"/>
              <a:t>Proliferace a migrace fibroblastů, angiogeneze produkce kolagenu</a:t>
            </a:r>
          </a:p>
          <a:p>
            <a:r>
              <a:rPr lang="cs-CZ" dirty="0"/>
              <a:t>IV. Fáze = epitelizační (7.-10.d)</a:t>
            </a:r>
          </a:p>
          <a:p>
            <a:pPr lvl="2"/>
            <a:r>
              <a:rPr lang="cs-CZ" dirty="0"/>
              <a:t>Přeměna granulační tkáně, tvorba jizvy, překrytí rány novotvořenou kůží</a:t>
            </a:r>
          </a:p>
          <a:p>
            <a:endParaRPr lang="cs-CZ" dirty="0"/>
          </a:p>
          <a:p>
            <a:pPr lvl="2"/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65B672A-9C78-1151-C703-BB19EAC637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668" y="156778"/>
            <a:ext cx="2165133" cy="288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298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Akutní rány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Akutní rána = </a:t>
            </a:r>
            <a:r>
              <a:rPr lang="cs-CZ" i="1" dirty="0"/>
              <a:t>porušení integrity tělesného krytu</a:t>
            </a:r>
          </a:p>
          <a:p>
            <a:r>
              <a:rPr lang="cs-CZ" dirty="0"/>
              <a:t>většinou jednoduše identifikovatelný mechanismus poranění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A32B050-5C23-9033-1DF4-06D2BDE8E2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6" y="3573016"/>
            <a:ext cx="2225456" cy="314096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F05CC46-5D2C-4ED1-7318-972A2541A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156" y="3698573"/>
            <a:ext cx="3853141" cy="288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543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Operace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jde o invazivní zákroky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diagnostické</a:t>
            </a:r>
            <a:r>
              <a:rPr lang="cs-CZ" dirty="0"/>
              <a:t> (explorativní)</a:t>
            </a:r>
          </a:p>
          <a:p>
            <a:r>
              <a:rPr lang="cs-CZ" b="1" dirty="0"/>
              <a:t>terapeutické</a:t>
            </a:r>
            <a:r>
              <a:rPr lang="cs-CZ" dirty="0"/>
              <a:t> </a:t>
            </a:r>
            <a:endParaRPr lang="cs-CZ" dirty="0" smtClean="0"/>
          </a:p>
          <a:p>
            <a:endParaRPr lang="cs-CZ" dirty="0"/>
          </a:p>
          <a:p>
            <a:r>
              <a:rPr lang="cs-CZ" dirty="0"/>
              <a:t>málo invazivní - </a:t>
            </a:r>
            <a:r>
              <a:rPr lang="cs-CZ" dirty="0" smtClean="0"/>
              <a:t>menší řezy, např</a:t>
            </a:r>
            <a:r>
              <a:rPr lang="cs-CZ" dirty="0"/>
              <a:t>. laparoskopie</a:t>
            </a:r>
          </a:p>
          <a:p>
            <a:r>
              <a:rPr lang="cs-CZ" dirty="0"/>
              <a:t>invazivní - </a:t>
            </a:r>
            <a:r>
              <a:rPr lang="cs-CZ" dirty="0" smtClean="0"/>
              <a:t>rozsáhlé zákroky s velkými řezy, např</a:t>
            </a:r>
            <a:r>
              <a:rPr lang="cs-CZ" dirty="0"/>
              <a:t>. laparotomie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70502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Terapie akutního poranění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b="1" dirty="0"/>
              <a:t>První pomoc </a:t>
            </a:r>
          </a:p>
          <a:p>
            <a:pPr lvl="1"/>
            <a:r>
              <a:rPr lang="cs-CZ" dirty="0"/>
              <a:t>Zhodnocení celkového stavu pacienta, přidružená poranění</a:t>
            </a:r>
          </a:p>
          <a:p>
            <a:pPr lvl="1"/>
            <a:r>
              <a:rPr lang="cs-CZ" dirty="0"/>
              <a:t>Sterilní krytí</a:t>
            </a:r>
          </a:p>
          <a:p>
            <a:pPr lvl="1"/>
            <a:r>
              <a:rPr lang="cs-CZ" dirty="0"/>
              <a:t>Transport do místa definitivního ošetření</a:t>
            </a:r>
          </a:p>
          <a:p>
            <a:r>
              <a:rPr lang="cs-CZ" b="1" dirty="0"/>
              <a:t>Hemostatická opatření</a:t>
            </a:r>
          </a:p>
          <a:p>
            <a:pPr lvl="1"/>
            <a:r>
              <a:rPr lang="cs-CZ" dirty="0"/>
              <a:t>Mechanická x farmakologická x chirurgická x angiografická selektivní </a:t>
            </a:r>
            <a:r>
              <a:rPr lang="cs-CZ" dirty="0" err="1"/>
              <a:t>embolizace</a:t>
            </a:r>
            <a:endParaRPr lang="cs-CZ" dirty="0"/>
          </a:p>
          <a:p>
            <a:r>
              <a:rPr lang="cs-CZ" b="1" dirty="0" err="1"/>
              <a:t>Hemorhagická</a:t>
            </a:r>
            <a:r>
              <a:rPr lang="cs-CZ" b="1" dirty="0"/>
              <a:t> šok</a:t>
            </a:r>
          </a:p>
          <a:p>
            <a:pPr lvl="1"/>
            <a:r>
              <a:rPr lang="cs-CZ" dirty="0"/>
              <a:t>Tekutinová resuscitace !!, korekce </a:t>
            </a:r>
            <a:r>
              <a:rPr lang="cs-CZ" dirty="0" err="1"/>
              <a:t>koagulopatie</a:t>
            </a:r>
            <a:r>
              <a:rPr lang="cs-CZ" dirty="0"/>
              <a:t>, antikoagulační </a:t>
            </a:r>
            <a:r>
              <a:rPr lang="cs-CZ" dirty="0" err="1"/>
              <a:t>antidotum</a:t>
            </a:r>
            <a:endParaRPr lang="cs-CZ" dirty="0"/>
          </a:p>
          <a:p>
            <a:r>
              <a:rPr lang="cs-CZ" b="1" dirty="0"/>
              <a:t>Zhodnocení stavu rány </a:t>
            </a:r>
          </a:p>
          <a:p>
            <a:pPr lvl="1"/>
            <a:r>
              <a:rPr lang="cs-CZ" dirty="0"/>
              <a:t>Velikost, umístění, hloubka, kontaminace, současné poranění cév, skeletu, nervových struktur</a:t>
            </a:r>
          </a:p>
          <a:p>
            <a:r>
              <a:rPr lang="cs-CZ" b="1" dirty="0"/>
              <a:t>Definitivní ošetření</a:t>
            </a:r>
          </a:p>
          <a:p>
            <a:pPr lvl="1"/>
            <a:r>
              <a:rPr lang="cs-CZ" dirty="0"/>
              <a:t>Profylaxe tetanu</a:t>
            </a:r>
          </a:p>
          <a:p>
            <a:pPr lvl="1"/>
            <a:r>
              <a:rPr lang="cs-CZ" dirty="0"/>
              <a:t>Očistění rány</a:t>
            </a:r>
          </a:p>
          <a:p>
            <a:pPr lvl="1"/>
            <a:r>
              <a:rPr lang="cs-CZ" dirty="0"/>
              <a:t>Primární x sekundární sutura</a:t>
            </a:r>
          </a:p>
          <a:p>
            <a:pPr lvl="1"/>
            <a:r>
              <a:rPr lang="cs-CZ" dirty="0"/>
              <a:t>Sekundární hojení</a:t>
            </a:r>
          </a:p>
          <a:p>
            <a:pPr lvl="1"/>
            <a:r>
              <a:rPr lang="cs-CZ" dirty="0"/>
              <a:t>ATB profylaxe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4233" y="1124744"/>
            <a:ext cx="2189013" cy="1540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7D3B4C6-5A65-2467-A574-BD19EE5CBF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642" y="4365105"/>
            <a:ext cx="3365154" cy="252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6647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Chronické rány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i="1" dirty="0"/>
              <a:t>=   sekundárně se hojící rána s dobou hojení delší než 6-8 týdnů i přes adekvátní terapii</a:t>
            </a:r>
          </a:p>
          <a:p>
            <a:r>
              <a:rPr lang="cs-CZ" sz="2400" dirty="0"/>
              <a:t>Příčinnou vzniku je přechod akutní rány do chronicity, zhoršení podmínek hojení, </a:t>
            </a:r>
            <a:r>
              <a:rPr lang="cs-CZ" sz="2400" dirty="0" err="1"/>
              <a:t>mikrotraumatizace</a:t>
            </a:r>
            <a:r>
              <a:rPr lang="cs-CZ" sz="2400" dirty="0"/>
              <a:t> okolí rány</a:t>
            </a:r>
          </a:p>
          <a:p>
            <a:r>
              <a:rPr lang="cs-CZ" dirty="0"/>
              <a:t>Vředy na podkladě cévní etiologie</a:t>
            </a:r>
          </a:p>
          <a:p>
            <a:r>
              <a:rPr lang="cs-CZ" dirty="0"/>
              <a:t>Dekubitus</a:t>
            </a:r>
          </a:p>
          <a:p>
            <a:pPr lvl="1"/>
            <a:r>
              <a:rPr lang="cs-CZ" dirty="0"/>
              <a:t>Porucha </a:t>
            </a:r>
            <a:r>
              <a:rPr lang="cs-CZ" dirty="0" err="1"/>
              <a:t>mikrocirkulace</a:t>
            </a:r>
            <a:r>
              <a:rPr lang="cs-CZ" dirty="0"/>
              <a:t>,</a:t>
            </a:r>
          </a:p>
          <a:p>
            <a:pPr lvl="1"/>
            <a:r>
              <a:rPr lang="cs-CZ" dirty="0"/>
              <a:t>Predilekční místa odpovídající poloze</a:t>
            </a:r>
            <a:endParaRPr lang="cs-CZ" dirty="0"/>
          </a:p>
          <a:p>
            <a:r>
              <a:rPr lang="cs-CZ" dirty="0"/>
              <a:t>Granulační tkáň </a:t>
            </a:r>
          </a:p>
          <a:p>
            <a:pPr lvl="1"/>
            <a:r>
              <a:rPr lang="cs-CZ" dirty="0"/>
              <a:t>Křehká tkáň s nově vytvořenými cévami a</a:t>
            </a:r>
          </a:p>
          <a:p>
            <a:pPr marL="457200" lvl="1" indent="0">
              <a:buNone/>
            </a:pPr>
            <a:r>
              <a:rPr lang="cs-CZ" dirty="0"/>
              <a:t>     kolagenem</a:t>
            </a:r>
          </a:p>
          <a:p>
            <a:r>
              <a:rPr lang="cs-CZ" dirty="0"/>
              <a:t>Nekróza </a:t>
            </a:r>
          </a:p>
          <a:p>
            <a:pPr lvl="1">
              <a:buNone/>
            </a:pPr>
            <a:r>
              <a:rPr lang="cs-CZ" dirty="0"/>
              <a:t>=   </a:t>
            </a:r>
            <a:r>
              <a:rPr lang="cs-CZ" dirty="0" err="1"/>
              <a:t>Avitální</a:t>
            </a:r>
            <a:r>
              <a:rPr lang="cs-CZ" dirty="0"/>
              <a:t> tkáň</a:t>
            </a:r>
          </a:p>
          <a:p>
            <a:pPr lvl="1"/>
            <a:r>
              <a:rPr lang="cs-CZ" dirty="0"/>
              <a:t>Suchá x vlhká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8169" y="4797152"/>
            <a:ext cx="2672291" cy="1910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8168" y="2780928"/>
            <a:ext cx="2744740" cy="199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72264" y="116632"/>
            <a:ext cx="201622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91560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Terapie chronických ran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75520" y="692697"/>
            <a:ext cx="8229600" cy="4525963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Principy:</a:t>
            </a:r>
          </a:p>
          <a:p>
            <a:pPr lvl="1"/>
            <a:r>
              <a:rPr lang="cs-CZ" dirty="0"/>
              <a:t>Vyčistit ránu od povlaků, nekróz, detritu </a:t>
            </a:r>
          </a:p>
          <a:p>
            <a:pPr lvl="2"/>
            <a:r>
              <a:rPr lang="cs-CZ" dirty="0" err="1"/>
              <a:t>Debridement</a:t>
            </a:r>
            <a:r>
              <a:rPr lang="cs-CZ" dirty="0"/>
              <a:t> – mechanický x enzymatický x larvální </a:t>
            </a:r>
            <a:r>
              <a:rPr lang="cs-CZ" dirty="0" err="1"/>
              <a:t>Th</a:t>
            </a:r>
            <a:endParaRPr lang="cs-CZ" dirty="0"/>
          </a:p>
          <a:p>
            <a:pPr lvl="1"/>
            <a:r>
              <a:rPr lang="cs-CZ" dirty="0"/>
              <a:t>Podpořit granulaci</a:t>
            </a:r>
          </a:p>
          <a:p>
            <a:pPr lvl="2"/>
            <a:r>
              <a:rPr lang="cs-CZ" dirty="0"/>
              <a:t>Zásady vlhké terapie ran</a:t>
            </a:r>
          </a:p>
          <a:p>
            <a:pPr lvl="1"/>
            <a:r>
              <a:rPr lang="cs-CZ" dirty="0"/>
              <a:t>Zamezit vstupu sekundární infekce</a:t>
            </a:r>
          </a:p>
          <a:p>
            <a:pPr lvl="2"/>
            <a:r>
              <a:rPr lang="cs-CZ" dirty="0"/>
              <a:t>Lokální antimikrobiální </a:t>
            </a:r>
            <a:r>
              <a:rPr lang="cs-CZ" dirty="0" err="1"/>
              <a:t>Th</a:t>
            </a:r>
            <a:endParaRPr lang="cs-CZ" dirty="0"/>
          </a:p>
          <a:p>
            <a:pPr lvl="2"/>
            <a:r>
              <a:rPr lang="cs-CZ" dirty="0"/>
              <a:t>ATB profylaxe x cílená ATB terapie</a:t>
            </a:r>
          </a:p>
          <a:p>
            <a:pPr lvl="1"/>
            <a:r>
              <a:rPr lang="cs-CZ" dirty="0" err="1"/>
              <a:t>Absorbce</a:t>
            </a:r>
            <a:r>
              <a:rPr lang="cs-CZ" dirty="0"/>
              <a:t> nadměrného </a:t>
            </a:r>
            <a:r>
              <a:rPr lang="cs-CZ" dirty="0" err="1"/>
              <a:t>exsudátu</a:t>
            </a:r>
            <a:endParaRPr lang="cs-CZ" dirty="0"/>
          </a:p>
        </p:txBody>
      </p:sp>
      <p:pic>
        <p:nvPicPr>
          <p:cNvPr id="8194" name="Picture 2" descr="D:\rány\VA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5184" y="3789041"/>
            <a:ext cx="3472817" cy="2614489"/>
          </a:xfrm>
          <a:prstGeom prst="rect">
            <a:avLst/>
          </a:prstGeom>
          <a:noFill/>
        </p:spPr>
      </p:pic>
      <p:pic>
        <p:nvPicPr>
          <p:cNvPr id="8195" name="Picture 3" descr="D:\rány\červ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5560" y="5013177"/>
            <a:ext cx="2880320" cy="16184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24397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Faktory ovlivňující hojení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Celkové</a:t>
            </a:r>
          </a:p>
          <a:p>
            <a:pPr lvl="1"/>
            <a:r>
              <a:rPr lang="cs-CZ" dirty="0"/>
              <a:t>genetické</a:t>
            </a:r>
          </a:p>
          <a:p>
            <a:pPr lvl="1"/>
            <a:r>
              <a:rPr lang="cs-CZ" dirty="0"/>
              <a:t>věk</a:t>
            </a:r>
          </a:p>
          <a:p>
            <a:pPr lvl="1"/>
            <a:r>
              <a:rPr lang="cs-CZ" dirty="0" err="1"/>
              <a:t>komorbidity</a:t>
            </a:r>
            <a:r>
              <a:rPr lang="cs-CZ" dirty="0"/>
              <a:t> – diabetes </a:t>
            </a:r>
            <a:r>
              <a:rPr lang="cs-CZ" dirty="0" err="1"/>
              <a:t>mellitus</a:t>
            </a:r>
            <a:r>
              <a:rPr lang="cs-CZ" dirty="0"/>
              <a:t>, </a:t>
            </a:r>
            <a:r>
              <a:rPr lang="cs-CZ" dirty="0" err="1"/>
              <a:t>angiopathie</a:t>
            </a:r>
            <a:r>
              <a:rPr lang="cs-CZ" dirty="0"/>
              <a:t>, autoimunitní 		         onemocnění atd.</a:t>
            </a:r>
          </a:p>
          <a:p>
            <a:pPr lvl="1"/>
            <a:r>
              <a:rPr lang="cs-CZ" dirty="0"/>
              <a:t>nutriční stav</a:t>
            </a:r>
          </a:p>
          <a:p>
            <a:pPr lvl="1"/>
            <a:r>
              <a:rPr lang="cs-CZ" dirty="0"/>
              <a:t>imunosuprese, imunodeficience</a:t>
            </a:r>
          </a:p>
          <a:p>
            <a:pPr lvl="1"/>
            <a:r>
              <a:rPr lang="cs-CZ" dirty="0"/>
              <a:t>farmakoterapie – kortikoterapie, cytostatika, </a:t>
            </a:r>
            <a:r>
              <a:rPr lang="cs-CZ" dirty="0" err="1"/>
              <a:t>imunosupresiva</a:t>
            </a:r>
            <a:r>
              <a:rPr lang="cs-CZ" dirty="0"/>
              <a:t>,      			antikoagulancia</a:t>
            </a:r>
          </a:p>
          <a:p>
            <a:r>
              <a:rPr lang="cs-CZ" b="1" dirty="0"/>
              <a:t>Lokální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prokrvení tkáně</a:t>
            </a:r>
          </a:p>
          <a:p>
            <a:pPr lvl="1"/>
            <a:r>
              <a:rPr lang="cs-CZ" dirty="0"/>
              <a:t>přítomnost infekce</a:t>
            </a:r>
          </a:p>
          <a:p>
            <a:pPr lvl="1"/>
            <a:r>
              <a:rPr lang="cs-CZ" dirty="0"/>
              <a:t>přítomnost cizích těles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9218" name="Picture 2" descr="D:\rány\bércov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4193" y="4869160"/>
            <a:ext cx="2466975" cy="1847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1574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Komplikace a poruchy hojení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Ranná infekce – nejčastější</a:t>
            </a:r>
          </a:p>
          <a:p>
            <a:r>
              <a:rPr lang="cs-CZ" dirty="0"/>
              <a:t>Krvácení</a:t>
            </a:r>
          </a:p>
          <a:p>
            <a:r>
              <a:rPr lang="cs-CZ" dirty="0"/>
              <a:t>Dehiscence rány</a:t>
            </a:r>
          </a:p>
          <a:p>
            <a:r>
              <a:rPr lang="cs-CZ" dirty="0"/>
              <a:t>Nekróza tkání</a:t>
            </a:r>
          </a:p>
          <a:p>
            <a:r>
              <a:rPr lang="cs-CZ" dirty="0"/>
              <a:t>Vznik </a:t>
            </a:r>
            <a:r>
              <a:rPr lang="cs-CZ" dirty="0" err="1"/>
              <a:t>seromu</a:t>
            </a:r>
            <a:endParaRPr lang="cs-CZ" dirty="0"/>
          </a:p>
          <a:p>
            <a:pPr marL="457200" lvl="1" indent="0">
              <a:buNone/>
            </a:pPr>
            <a:r>
              <a:rPr lang="cs-CZ" sz="2200" dirty="0"/>
              <a:t>= nahromadění tekutiny ve tkáni/orgánu</a:t>
            </a:r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4876788" y="3244335"/>
            <a:ext cx="2375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 </a:t>
            </a:r>
          </a:p>
          <a:p>
            <a:endParaRPr lang="cs-CZ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00256" y="1556793"/>
            <a:ext cx="2064968" cy="2754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8169" y="4509120"/>
            <a:ext cx="2869125" cy="2188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013A6AB-DE1B-38B7-5E55-B26FF38BDB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29" y="4980899"/>
            <a:ext cx="3316957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2852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Poruchy hojení rány: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infekce</a:t>
            </a:r>
          </a:p>
          <a:p>
            <a:endParaRPr lang="cs-CZ" dirty="0"/>
          </a:p>
          <a:p>
            <a:r>
              <a:rPr lang="cs-CZ" dirty="0"/>
              <a:t>krvácení z rány, hematom, serom</a:t>
            </a:r>
          </a:p>
          <a:p>
            <a:r>
              <a:rPr lang="cs-CZ" dirty="0"/>
              <a:t>dehiscence rány, nekróza</a:t>
            </a:r>
          </a:p>
          <a:p>
            <a:endParaRPr lang="cs-CZ" dirty="0"/>
          </a:p>
          <a:p>
            <a:r>
              <a:rPr lang="cs-CZ" dirty="0"/>
              <a:t>poškození kůže v okolí rány</a:t>
            </a:r>
          </a:p>
          <a:p>
            <a:endParaRPr lang="cs-CZ" dirty="0"/>
          </a:p>
          <a:p>
            <a:r>
              <a:rPr lang="cs-CZ" dirty="0"/>
              <a:t>hypertrofické granulace, píštěle, reakce na cizorodý materiál</a:t>
            </a:r>
          </a:p>
        </p:txBody>
      </p:sp>
    </p:spTree>
    <p:extLst>
      <p:ext uri="{BB962C8B-B14F-4D97-AF65-F5344CB8AC3E}">
        <p14:creationId xmlns:p14="http://schemas.microsoft.com/office/powerpoint/2010/main" val="24924877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/>
              <a:t>Zdroje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hlinkClick r:id="rId2"/>
              </a:rPr>
              <a:t>https://www.wikiskripta.eu/w/Typy_operac%C3%AD</a:t>
            </a:r>
            <a:endParaRPr lang="cs-CZ" dirty="0"/>
          </a:p>
          <a:p>
            <a:r>
              <a:rPr lang="cs-CZ" dirty="0">
                <a:hlinkClick r:id="rId3"/>
              </a:rPr>
              <a:t>https://nemocnicenovyjicin.agel.cz/pracoviste/oddeleni/chirurgicke-oddeleni/informace-pro-odborniky/guidelines/doporuceni-pro-antibiotickou-profylaxi-u-chirurgickych-pacientu-prichazejicich-k-operacnimu-vykonu-vynatek-ze-smernice-atb-profylaxe-v-nnj.pdf</a:t>
            </a:r>
            <a:endParaRPr lang="cs-CZ" dirty="0"/>
          </a:p>
          <a:p>
            <a:r>
              <a:rPr lang="cs-CZ" dirty="0">
                <a:hlinkClick r:id="rId4"/>
              </a:rPr>
              <a:t>https://www.mediprofi.cz/33/komplikace-chirurgickych-operaci-uniqueidmRRWSbk196FNf8-jVUh4ElMAVc_29gcm80Go3HSj2zQrO3VA8YZLZA/</a:t>
            </a:r>
            <a:endParaRPr lang="cs-CZ" dirty="0"/>
          </a:p>
          <a:p>
            <a:r>
              <a:rPr lang="cs-CZ" dirty="0"/>
              <a:t>přednášky lékařů kliniky Úrazové chirurgie z minulých ročníků</a:t>
            </a:r>
          </a:p>
          <a:p>
            <a:endParaRPr lang="cs-CZ" dirty="0"/>
          </a:p>
          <a:p>
            <a:endParaRPr lang="cs-CZ" dirty="0"/>
          </a:p>
          <a:p>
            <a:endParaRPr lang="cs-CZ" dirty="0">
              <a:cs typeface="Calibri"/>
            </a:endParaRPr>
          </a:p>
          <a:p>
            <a:pPr marL="0" indent="0">
              <a:buNone/>
            </a:pPr>
            <a:endParaRPr lang="cs-CZ" dirty="0">
              <a:cs typeface="Calibri"/>
            </a:endParaRPr>
          </a:p>
          <a:p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6617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operací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b="1" dirty="0"/>
              <a:t>urgentní</a:t>
            </a:r>
            <a:r>
              <a:rPr lang="cs-CZ" dirty="0"/>
              <a:t> – ihned, do několika hodin</a:t>
            </a:r>
          </a:p>
          <a:p>
            <a:r>
              <a:rPr lang="cs-CZ" b="1" dirty="0"/>
              <a:t>akutní</a:t>
            </a:r>
            <a:r>
              <a:rPr lang="cs-CZ" dirty="0"/>
              <a:t> – do 72 hodin</a:t>
            </a:r>
          </a:p>
          <a:p>
            <a:r>
              <a:rPr lang="cs-CZ" b="1" dirty="0"/>
              <a:t>elektivní</a:t>
            </a:r>
            <a:r>
              <a:rPr lang="cs-CZ" dirty="0"/>
              <a:t> (odložené, plánované)</a:t>
            </a:r>
          </a:p>
          <a:p>
            <a:pPr marL="0" indent="0">
              <a:buNone/>
            </a:pPr>
            <a:endParaRPr lang="cs-CZ" u="sng" dirty="0">
              <a:cs typeface="Calibri"/>
            </a:endParaRPr>
          </a:p>
          <a:p>
            <a:r>
              <a:rPr lang="cs-CZ" b="1" dirty="0"/>
              <a:t>radikální</a:t>
            </a:r>
            <a:r>
              <a:rPr lang="cs-CZ" dirty="0"/>
              <a:t> – lze očekávat plné uzdravení pacienta </a:t>
            </a:r>
            <a:endParaRPr lang="cs-CZ" dirty="0" smtClean="0"/>
          </a:p>
          <a:p>
            <a:r>
              <a:rPr lang="cs-CZ" b="1" dirty="0" smtClean="0"/>
              <a:t>paliativní</a:t>
            </a:r>
            <a:r>
              <a:rPr lang="cs-CZ" dirty="0"/>
              <a:t> – pouze výkon zlepšující </a:t>
            </a:r>
            <a:r>
              <a:rPr lang="cs-CZ" dirty="0" smtClean="0"/>
              <a:t>obtíže</a:t>
            </a:r>
            <a:endParaRPr lang="cs-CZ" u="sng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2263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Indikace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absolutní</a:t>
            </a:r>
            <a:r>
              <a:rPr lang="cs-CZ" dirty="0"/>
              <a:t> (není jiná možnost léčby 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b="1" dirty="0"/>
              <a:t>relativní</a:t>
            </a:r>
            <a:r>
              <a:rPr lang="cs-CZ" dirty="0"/>
              <a:t> (jsou i jiné možnosti léčby, ale operace dává lepší </a:t>
            </a:r>
            <a:r>
              <a:rPr lang="cs-CZ" dirty="0" smtClean="0"/>
              <a:t>výsledek) </a:t>
            </a:r>
          </a:p>
          <a:p>
            <a:endParaRPr lang="cs-CZ" dirty="0"/>
          </a:p>
          <a:p>
            <a:r>
              <a:rPr lang="cs-CZ" dirty="0"/>
              <a:t>Nejzávažnější je </a:t>
            </a:r>
            <a:r>
              <a:rPr lang="cs-CZ" b="1" dirty="0"/>
              <a:t>indikace vitální</a:t>
            </a:r>
            <a:r>
              <a:rPr lang="cs-CZ" dirty="0"/>
              <a:t> – </a:t>
            </a:r>
            <a:r>
              <a:rPr lang="cs-CZ" dirty="0" smtClean="0"/>
              <a:t>tj. </a:t>
            </a:r>
            <a:r>
              <a:rPr lang="cs-CZ" dirty="0" smtClean="0"/>
              <a:t>neprovedení </a:t>
            </a:r>
            <a:r>
              <a:rPr lang="cs-CZ" dirty="0"/>
              <a:t>operace bezprostředně ohrožuje pacienta na životě. </a:t>
            </a:r>
          </a:p>
          <a:p>
            <a:r>
              <a:rPr lang="cs-CZ" dirty="0"/>
              <a:t>Ostatními indikacemi jsou indikace </a:t>
            </a:r>
            <a:r>
              <a:rPr lang="cs-CZ" b="1" dirty="0"/>
              <a:t>profylaktické</a:t>
            </a:r>
            <a:r>
              <a:rPr lang="cs-CZ" dirty="0"/>
              <a:t> (předcházení komplikacím onemocnění) a </a:t>
            </a:r>
            <a:r>
              <a:rPr lang="cs-CZ" b="1" dirty="0"/>
              <a:t>kosmetické.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811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Kontraindikace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Kontraindikace</a:t>
            </a:r>
            <a:r>
              <a:rPr lang="cs-CZ" dirty="0"/>
              <a:t> operačního výkonu = důvod k jeho neprovedení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vysoké </a:t>
            </a:r>
            <a:r>
              <a:rPr lang="cs-CZ" b="1" dirty="0"/>
              <a:t>INR</a:t>
            </a:r>
            <a:r>
              <a:rPr lang="cs-CZ" dirty="0"/>
              <a:t> (warfarin, nová antikoagulancia)</a:t>
            </a:r>
          </a:p>
          <a:p>
            <a:r>
              <a:rPr lang="cs-CZ" dirty="0"/>
              <a:t>dekompenzovaná </a:t>
            </a:r>
            <a:r>
              <a:rPr lang="cs-CZ" b="1" dirty="0"/>
              <a:t>hypertenze</a:t>
            </a:r>
            <a:r>
              <a:rPr lang="cs-CZ" dirty="0"/>
              <a:t>, </a:t>
            </a:r>
            <a:r>
              <a:rPr lang="cs-CZ" b="1" dirty="0"/>
              <a:t>hypotenze</a:t>
            </a:r>
            <a:r>
              <a:rPr lang="cs-CZ" dirty="0"/>
              <a:t>, </a:t>
            </a:r>
            <a:r>
              <a:rPr lang="cs-CZ" b="1" dirty="0"/>
              <a:t>glykemie</a:t>
            </a:r>
            <a:r>
              <a:rPr lang="cs-CZ" dirty="0"/>
              <a:t>, </a:t>
            </a:r>
            <a:r>
              <a:rPr lang="cs-CZ" b="1" dirty="0"/>
              <a:t>ionty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takovou operaci je pak možno provést pouze z </a:t>
            </a:r>
            <a:r>
              <a:rPr lang="cs-CZ" b="1" dirty="0"/>
              <a:t>vitální</a:t>
            </a:r>
            <a:r>
              <a:rPr lang="cs-CZ" dirty="0"/>
              <a:t> </a:t>
            </a:r>
            <a:r>
              <a:rPr lang="cs-CZ" b="1" dirty="0" smtClean="0"/>
              <a:t>indikace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8803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Předoperační příprava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Před každou operací (kromě urgentních výkonů z vitální indikace) </a:t>
            </a:r>
            <a:r>
              <a:rPr lang="cs-CZ" b="1" dirty="0"/>
              <a:t>interní předoperační vyšetření</a:t>
            </a:r>
            <a:r>
              <a:rPr lang="cs-CZ" dirty="0"/>
              <a:t>, kde je zhodnoceno operační riziko a opatření ke kompenzaci komorbidit vč. úpravy chronické medikace. </a:t>
            </a:r>
          </a:p>
          <a:p>
            <a:r>
              <a:rPr lang="cs-CZ" b="1" dirty="0"/>
              <a:t>EKG</a:t>
            </a:r>
            <a:r>
              <a:rPr lang="cs-CZ" dirty="0"/>
              <a:t> a u indikovaných </a:t>
            </a:r>
            <a:r>
              <a:rPr lang="cs-CZ" b="1" dirty="0"/>
              <a:t>RTG S+P</a:t>
            </a:r>
            <a:r>
              <a:rPr lang="cs-CZ" dirty="0"/>
              <a:t>, korekce vnitřního prostředí</a:t>
            </a:r>
            <a:endParaRPr lang="cs-CZ" b="1" dirty="0"/>
          </a:p>
          <a:p>
            <a:r>
              <a:rPr lang="cs-CZ" dirty="0"/>
              <a:t>Dále je nezbytné </a:t>
            </a:r>
            <a:r>
              <a:rPr lang="cs-CZ" b="1" dirty="0"/>
              <a:t>anesteziologické předoperační vyšetření</a:t>
            </a:r>
            <a:r>
              <a:rPr lang="cs-CZ" dirty="0"/>
              <a:t>, což je druhé bližší zhodnocení a optimalizace stavu pacienta k vybranému typu anestezie, tedy režim opatření a návrh typu léčiv, které pacient užije před operací, takzvaně </a:t>
            </a:r>
            <a:r>
              <a:rPr lang="cs-CZ" b="1" dirty="0"/>
              <a:t>premedikace</a:t>
            </a:r>
            <a:r>
              <a:rPr lang="cs-CZ" dirty="0"/>
              <a:t>. </a:t>
            </a:r>
          </a:p>
          <a:p>
            <a:r>
              <a:rPr lang="cs-CZ" dirty="0"/>
              <a:t>Patří sem léky na spaní, na uklidnění, prevence TEN (bandáže DKK), zvláštní předoperační příprava diabetika, hypertonika, hemofilika. </a:t>
            </a:r>
          </a:p>
        </p:txBody>
      </p:sp>
    </p:spTree>
    <p:extLst>
      <p:ext uri="{BB962C8B-B14F-4D97-AF65-F5344CB8AC3E}">
        <p14:creationId xmlns:p14="http://schemas.microsoft.com/office/powerpoint/2010/main" val="984358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Předoperační příprava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Důležitý je informovaný souhlas pacienta s hospitalizací,</a:t>
            </a:r>
            <a:br>
              <a:rPr lang="cs-CZ" sz="3200" dirty="0"/>
            </a:br>
            <a:r>
              <a:rPr lang="cs-CZ" sz="3200" dirty="0"/>
              <a:t>s výkonem a stranou výkonu</a:t>
            </a:r>
          </a:p>
          <a:p>
            <a:r>
              <a:rPr lang="cs-CZ" sz="3200" dirty="0"/>
              <a:t>Poučení pacienta o významu zákroku, jeho rozsahu, možných komplikacích a možných důsledcích (např. vyvedení stomie)</a:t>
            </a:r>
          </a:p>
          <a:p>
            <a:endParaRPr lang="cs-CZ" sz="3200" dirty="0"/>
          </a:p>
          <a:p>
            <a:r>
              <a:rPr lang="cs-CZ" sz="3200" dirty="0"/>
              <a:t>Vhodně zvolený operační přístup</a:t>
            </a:r>
          </a:p>
          <a:p>
            <a:endParaRPr lang="cs-CZ" sz="3200" dirty="0"/>
          </a:p>
          <a:p>
            <a:r>
              <a:rPr lang="cs-CZ" sz="3200" dirty="0"/>
              <a:t>Vhodně zvolený operační postup</a:t>
            </a:r>
          </a:p>
        </p:txBody>
      </p:sp>
    </p:spTree>
    <p:extLst>
      <p:ext uri="{BB962C8B-B14F-4D97-AF65-F5344CB8AC3E}">
        <p14:creationId xmlns:p14="http://schemas.microsoft.com/office/powerpoint/2010/main" val="86122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Předoperační příprava: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 sz="4000" dirty="0" smtClean="0"/>
          </a:p>
          <a:p>
            <a:r>
              <a:rPr lang="cs-CZ" altLang="cs-CZ" sz="4000" dirty="0" smtClean="0"/>
              <a:t>Celková </a:t>
            </a:r>
            <a:r>
              <a:rPr lang="cs-CZ" altLang="cs-CZ" sz="4000" dirty="0"/>
              <a:t>příprava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cs-CZ" altLang="cs-CZ" sz="4000" dirty="0"/>
              <a:t>Obecná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cs-CZ" altLang="cs-CZ" sz="4000" dirty="0"/>
              <a:t>Speciální</a:t>
            </a:r>
          </a:p>
          <a:p>
            <a:r>
              <a:rPr lang="cs-CZ" altLang="cs-CZ" sz="4000" dirty="0"/>
              <a:t>Místní příprava </a:t>
            </a:r>
          </a:p>
        </p:txBody>
      </p:sp>
    </p:spTree>
    <p:extLst>
      <p:ext uri="{BB962C8B-B14F-4D97-AF65-F5344CB8AC3E}">
        <p14:creationId xmlns:p14="http://schemas.microsoft.com/office/powerpoint/2010/main" val="3712953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Celková obecná příprava: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dirty="0"/>
              <a:t>Předoperační interní </a:t>
            </a:r>
            <a:r>
              <a:rPr lang="cs-CZ" altLang="cs-CZ" dirty="0" smtClean="0"/>
              <a:t>vyšetření</a:t>
            </a:r>
          </a:p>
          <a:p>
            <a:endParaRPr lang="cs-CZ" altLang="cs-CZ" dirty="0"/>
          </a:p>
          <a:p>
            <a:r>
              <a:rPr lang="cs-CZ" altLang="cs-CZ" dirty="0"/>
              <a:t>Poučení a souhlas pacienta </a:t>
            </a:r>
            <a:endParaRPr lang="cs-CZ" altLang="cs-CZ" dirty="0" smtClean="0"/>
          </a:p>
          <a:p>
            <a:endParaRPr lang="cs-CZ" altLang="cs-CZ" dirty="0"/>
          </a:p>
          <a:p>
            <a:r>
              <a:rPr lang="cs-CZ" altLang="cs-CZ" dirty="0"/>
              <a:t>Lačnění – nejíst, nepít, </a:t>
            </a:r>
            <a:r>
              <a:rPr lang="cs-CZ" altLang="cs-CZ" dirty="0" smtClean="0"/>
              <a:t>nekouřit</a:t>
            </a:r>
          </a:p>
          <a:p>
            <a:endParaRPr lang="cs-CZ" altLang="cs-CZ" dirty="0"/>
          </a:p>
          <a:p>
            <a:r>
              <a:rPr lang="cs-CZ" altLang="cs-CZ" dirty="0" smtClean="0"/>
              <a:t>Premedikace</a:t>
            </a:r>
          </a:p>
          <a:p>
            <a:endParaRPr lang="cs-CZ" altLang="cs-CZ" dirty="0"/>
          </a:p>
          <a:p>
            <a:r>
              <a:rPr lang="cs-CZ" altLang="cs-CZ" dirty="0"/>
              <a:t>Předoperační nácvik rehabilitace</a:t>
            </a:r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46312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5826</TotalTime>
  <Words>1099</Words>
  <Application>Microsoft Office PowerPoint</Application>
  <PresentationFormat>Širokoúhlá obrazovka</PresentationFormat>
  <Paragraphs>244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Wingdings</vt:lpstr>
      <vt:lpstr>Office Theme</vt:lpstr>
      <vt:lpstr>Příprava k operaci, principy operačních technik, hojení ran</vt:lpstr>
      <vt:lpstr>Operace</vt:lpstr>
      <vt:lpstr>Typy operací</vt:lpstr>
      <vt:lpstr>Indikace</vt:lpstr>
      <vt:lpstr>Kontraindikace</vt:lpstr>
      <vt:lpstr>Předoperační příprava</vt:lpstr>
      <vt:lpstr>Předoperační příprava</vt:lpstr>
      <vt:lpstr>Předoperační příprava:</vt:lpstr>
      <vt:lpstr>Celková obecná příprava:</vt:lpstr>
      <vt:lpstr>Celková speciální příprava:</vt:lpstr>
      <vt:lpstr>Místní příprava:</vt:lpstr>
      <vt:lpstr>Operační technika:</vt:lpstr>
      <vt:lpstr>Rány I</vt:lpstr>
      <vt:lpstr>Rány II</vt:lpstr>
      <vt:lpstr>Rány III</vt:lpstr>
      <vt:lpstr>Hodnocení rány</vt:lpstr>
      <vt:lpstr>Hojení ran</vt:lpstr>
      <vt:lpstr>Fáze hojení</vt:lpstr>
      <vt:lpstr>Akutní rány</vt:lpstr>
      <vt:lpstr>Terapie akutního poranění</vt:lpstr>
      <vt:lpstr>Chronické rány</vt:lpstr>
      <vt:lpstr>Terapie chronických ran</vt:lpstr>
      <vt:lpstr>Faktory ovlivňující hojení</vt:lpstr>
      <vt:lpstr>Komplikace a poruchy hojení</vt:lpstr>
      <vt:lpstr>Poruchy hojení rány: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Staňa</dc:creator>
  <cp:lastModifiedBy>Staňa Martin</cp:lastModifiedBy>
  <cp:revision>544</cp:revision>
  <dcterms:created xsi:type="dcterms:W3CDTF">2022-10-19T07:42:57Z</dcterms:created>
  <dcterms:modified xsi:type="dcterms:W3CDTF">2023-09-25T13:06:38Z</dcterms:modified>
</cp:coreProperties>
</file>