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4"/>
  </p:notesMasterIdLst>
  <p:handoutMasterIdLst>
    <p:handoutMasterId r:id="rId15"/>
  </p:handoutMasterIdLst>
  <p:sldIdLst>
    <p:sldId id="298" r:id="rId2"/>
    <p:sldId id="273" r:id="rId3"/>
    <p:sldId id="299" r:id="rId4"/>
    <p:sldId id="274" r:id="rId5"/>
    <p:sldId id="257" r:id="rId6"/>
    <p:sldId id="289" r:id="rId7"/>
    <p:sldId id="290" r:id="rId8"/>
    <p:sldId id="291" r:id="rId9"/>
    <p:sldId id="292" r:id="rId10"/>
    <p:sldId id="294" r:id="rId11"/>
    <p:sldId id="296" r:id="rId12"/>
    <p:sldId id="295" r:id="rId1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orient="horz" pos="12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6754" autoAdjust="0"/>
  </p:normalViewPr>
  <p:slideViewPr>
    <p:cSldViewPr snapToGrid="0">
      <p:cViewPr varScale="1">
        <p:scale>
          <a:sx n="77" d="100"/>
          <a:sy n="77" d="100"/>
        </p:scale>
        <p:origin x="126" y="27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  <p:guide orient="horz" pos="12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červený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19" y="415570"/>
            <a:ext cx="1544906" cy="106425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Elektrookulografie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Praktické cvičení z fyziologie (podzimní semestr: 7. </a:t>
            </a:r>
            <a:r>
              <a:rPr lang="cs-CZ"/>
              <a:t>– 9. </a:t>
            </a:r>
            <a:r>
              <a:rPr lang="cs-CZ" dirty="0"/>
              <a:t>týden)</a:t>
            </a:r>
          </a:p>
        </p:txBody>
      </p:sp>
      <p:sp>
        <p:nvSpPr>
          <p:cNvPr id="6" name="Zástupný symbol pro zápatí 1"/>
          <p:cNvSpPr txBox="1">
            <a:spLocks/>
          </p:cNvSpPr>
          <p:nvPr/>
        </p:nvSpPr>
        <p:spPr bwMode="auto">
          <a:xfrm>
            <a:off x="434035" y="5622998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120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571301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432720"/>
            <a:ext cx="7920000" cy="252000"/>
          </a:xfrm>
        </p:spPr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368490"/>
            <a:ext cx="10753200" cy="574480"/>
          </a:xfrm>
        </p:spPr>
        <p:txBody>
          <a:bodyPr/>
          <a:lstStyle/>
          <a:p>
            <a:r>
              <a:rPr lang="cs-CZ" sz="4000" dirty="0"/>
              <a:t>Test provokace nystagmu - rotační test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2" y="1135063"/>
            <a:ext cx="10901598" cy="330045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Vsedě, předklon o 30°- laterální kanálek je v horizontálně rovině</a:t>
            </a:r>
          </a:p>
          <a:p>
            <a:pPr>
              <a:lnSpc>
                <a:spcPct val="100000"/>
              </a:lnSpc>
            </a:pPr>
            <a:r>
              <a:rPr lang="cs-CZ" dirty="0"/>
              <a:t>Vyšetření obou kanálků najednou</a:t>
            </a:r>
          </a:p>
          <a:p>
            <a:pPr>
              <a:lnSpc>
                <a:spcPct val="100000"/>
              </a:lnSpc>
            </a:pPr>
            <a:r>
              <a:rPr lang="cs-CZ" dirty="0"/>
              <a:t>Rotace- 10 otáček</a:t>
            </a:r>
          </a:p>
          <a:p>
            <a:pPr>
              <a:lnSpc>
                <a:spcPct val="100000"/>
              </a:lnSpc>
            </a:pPr>
            <a:r>
              <a:rPr lang="cs-CZ" dirty="0"/>
              <a:t>Po 10 otáčkách prudce zastavíme</a:t>
            </a:r>
          </a:p>
          <a:p>
            <a:pPr>
              <a:lnSpc>
                <a:spcPct val="100000"/>
              </a:lnSpc>
            </a:pPr>
            <a:r>
              <a:rPr lang="cs-CZ" dirty="0"/>
              <a:t>Sledujeme </a:t>
            </a:r>
            <a:r>
              <a:rPr lang="cs-CZ" dirty="0" err="1"/>
              <a:t>postrotační</a:t>
            </a:r>
            <a:r>
              <a:rPr lang="cs-CZ" dirty="0"/>
              <a:t> nystagmus - rychlá složka „bije“ proti směru otáčení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Pomalá fáze - iniciace z vestibulárního ústrojí, směr toku endolymfy</a:t>
            </a:r>
          </a:p>
          <a:p>
            <a:pPr>
              <a:lnSpc>
                <a:spcPct val="100000"/>
              </a:lnSpc>
            </a:pPr>
            <a:r>
              <a:rPr lang="cs-CZ" dirty="0"/>
              <a:t>Rychlá fáze - indukce z mozkového kmene, vrací bulbus do výchozí polohy</a:t>
            </a:r>
          </a:p>
        </p:txBody>
      </p:sp>
    </p:spTree>
    <p:extLst>
      <p:ext uri="{BB962C8B-B14F-4D97-AF65-F5344CB8AC3E}">
        <p14:creationId xmlns:p14="http://schemas.microsoft.com/office/powerpoint/2010/main" val="3202451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432720"/>
            <a:ext cx="7920000" cy="252000"/>
          </a:xfrm>
        </p:spPr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368490"/>
            <a:ext cx="10753200" cy="574480"/>
          </a:xfrm>
        </p:spPr>
        <p:txBody>
          <a:bodyPr/>
          <a:lstStyle/>
          <a:p>
            <a:r>
              <a:rPr lang="cs-CZ" sz="4000" dirty="0"/>
              <a:t>Test provokace nystagmu - kalorický 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2" y="1135063"/>
            <a:ext cx="10901598" cy="330045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Provádí se studenou nebo teplou vodou (27°C nebo 44°C)</a:t>
            </a:r>
          </a:p>
          <a:p>
            <a:pPr>
              <a:lnSpc>
                <a:spcPct val="100000"/>
              </a:lnSpc>
            </a:pPr>
            <a:r>
              <a:rPr lang="cs-CZ" dirty="0"/>
              <a:t>Pacient je vleže v předklonu o 30°, laterální kanálek ve vertikální poloze a má </a:t>
            </a:r>
            <a:r>
              <a:rPr lang="cs-CZ" dirty="0" err="1"/>
              <a:t>Frenzelovy</a:t>
            </a:r>
            <a:r>
              <a:rPr lang="cs-CZ" dirty="0"/>
              <a:t> brýle na sledování </a:t>
            </a:r>
          </a:p>
          <a:p>
            <a:pPr>
              <a:lnSpc>
                <a:spcPct val="100000"/>
              </a:lnSpc>
            </a:pPr>
            <a:r>
              <a:rPr lang="cs-CZ" dirty="0"/>
              <a:t>Studená voda - utlumení odpovědi, </a:t>
            </a:r>
            <a:r>
              <a:rPr lang="cs-CZ" dirty="0" err="1"/>
              <a:t>ampulofugální</a:t>
            </a:r>
            <a:r>
              <a:rPr lang="cs-CZ" dirty="0"/>
              <a:t> proud, nystagmus k druhé straně </a:t>
            </a:r>
          </a:p>
          <a:p>
            <a:pPr>
              <a:lnSpc>
                <a:spcPct val="100000"/>
              </a:lnSpc>
            </a:pPr>
            <a:r>
              <a:rPr lang="cs-CZ" dirty="0"/>
              <a:t>Teplá voda - podráždění, </a:t>
            </a:r>
            <a:r>
              <a:rPr lang="cs-CZ" dirty="0" err="1"/>
              <a:t>ampulopetální</a:t>
            </a:r>
            <a:r>
              <a:rPr lang="cs-CZ" dirty="0"/>
              <a:t>, nystagmus k téže straně</a:t>
            </a:r>
          </a:p>
          <a:p>
            <a:pPr>
              <a:lnSpc>
                <a:spcPct val="100000"/>
              </a:lnSpc>
            </a:pPr>
            <a:r>
              <a:rPr lang="cs-CZ" dirty="0"/>
              <a:t>Výhoda: jednostranné testování </a:t>
            </a:r>
          </a:p>
          <a:p>
            <a:pPr>
              <a:lnSpc>
                <a:spcPct val="100000"/>
              </a:lnSpc>
            </a:pPr>
            <a:r>
              <a:rPr lang="cs-CZ" dirty="0"/>
              <a:t>Nevýhoda: nefyziologické testování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Pozn: Nystagmus je vedlejší produkt při výplachu zevního zvukovodu pokud nepoužijete vodu o teplotě lidského těla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2731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432720"/>
            <a:ext cx="7920000" cy="252000"/>
          </a:xfrm>
        </p:spPr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368490"/>
            <a:ext cx="10753200" cy="574480"/>
          </a:xfrm>
        </p:spPr>
        <p:txBody>
          <a:bodyPr/>
          <a:lstStyle/>
          <a:p>
            <a:r>
              <a:rPr lang="cs-CZ" sz="4000" dirty="0"/>
              <a:t>Test provokace nystagmu - rotační test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2" y="1135063"/>
            <a:ext cx="10901598" cy="456034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Vsedě, předklon o 30°- laterální kanálek je v horizontálně rovině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Vyšetření obou kanálků najednou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Rotace- 10 otáček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Po 10 otáčkách prudce zastavíme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Sledujeme </a:t>
            </a:r>
            <a:r>
              <a:rPr lang="cs-CZ" sz="2400" dirty="0" err="1"/>
              <a:t>postrotační</a:t>
            </a:r>
            <a:r>
              <a:rPr lang="cs-CZ" sz="2400" dirty="0"/>
              <a:t> nystagmus - rychlá složka „bije“ proti směru otáčení</a:t>
            </a:r>
          </a:p>
          <a:p>
            <a:pPr>
              <a:lnSpc>
                <a:spcPct val="100000"/>
              </a:lnSpc>
            </a:pPr>
            <a:endParaRPr lang="cs-CZ" sz="2400" dirty="0"/>
          </a:p>
          <a:p>
            <a:pPr>
              <a:lnSpc>
                <a:spcPct val="100000"/>
              </a:lnSpc>
            </a:pPr>
            <a:r>
              <a:rPr lang="cs-CZ" sz="2400" dirty="0"/>
              <a:t>Pomalá fáze - iniciace z vestibulárního ústrojí, směr toku endolymfy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Rychlá fáze - indukce z mozkového kmene, vrací bulbus do výchozí polohy</a:t>
            </a:r>
          </a:p>
          <a:p>
            <a:pPr>
              <a:lnSpc>
                <a:spcPct val="100000"/>
              </a:lnSpc>
            </a:pPr>
            <a:endParaRPr lang="cs-CZ" sz="2400" dirty="0"/>
          </a:p>
          <a:p>
            <a:pPr>
              <a:lnSpc>
                <a:spcPct val="100000"/>
              </a:lnSpc>
            </a:pPr>
            <a:r>
              <a:rPr lang="cs-CZ" sz="2400" dirty="0"/>
              <a:t>Hodnocení nystagmu: směr, amplituda, frekvence, délka trvání</a:t>
            </a:r>
            <a:endParaRPr lang="en-GB" sz="2400" dirty="0"/>
          </a:p>
          <a:p>
            <a:pPr>
              <a:lnSpc>
                <a:spcPct val="10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29928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Elektrookulografie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Metoda zaznamenávající oční pohyby </a:t>
            </a:r>
            <a:r>
              <a:rPr lang="cs-CZ" b="1" dirty="0"/>
              <a:t>na základě měření elektrických potenciálů mezi rohovkou a sítnicí</a:t>
            </a:r>
          </a:p>
          <a:p>
            <a:r>
              <a:rPr lang="cs-CZ" dirty="0"/>
              <a:t>Potenciály generují </a:t>
            </a:r>
            <a:r>
              <a:rPr lang="cs-CZ" b="1" dirty="0"/>
              <a:t>elektrický dipól</a:t>
            </a:r>
            <a:r>
              <a:rPr lang="cs-CZ" dirty="0"/>
              <a:t>, který je orientovaný paralelně s optickou osou oka</a:t>
            </a:r>
          </a:p>
          <a:p>
            <a:r>
              <a:rPr lang="cs-CZ" dirty="0">
                <a:effectLst/>
              </a:rPr>
              <a:t>Základní </a:t>
            </a:r>
            <a:r>
              <a:rPr lang="cs-CZ" b="1" dirty="0">
                <a:effectLst/>
              </a:rPr>
              <a:t>cíl </a:t>
            </a:r>
            <a:r>
              <a:rPr lang="cs-CZ" dirty="0">
                <a:effectLst/>
              </a:rPr>
              <a:t>očních pohybů: </a:t>
            </a:r>
            <a:r>
              <a:rPr lang="cs-CZ" b="1" dirty="0">
                <a:effectLst/>
              </a:rPr>
              <a:t>udržet a stabilizovat objekt zájmu </a:t>
            </a:r>
            <a:r>
              <a:rPr lang="cs-CZ" dirty="0">
                <a:effectLst/>
              </a:rPr>
              <a:t>(sledovaný předmět) </a:t>
            </a:r>
            <a:r>
              <a:rPr lang="cs-CZ" b="1" dirty="0">
                <a:effectLst/>
              </a:rPr>
              <a:t>v místě nejostřejšího vidění </a:t>
            </a:r>
            <a:r>
              <a:rPr lang="cs-CZ" dirty="0">
                <a:effectLst/>
              </a:rPr>
              <a:t>(žlutá skvrna)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9166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79576" y="188640"/>
            <a:ext cx="7886700" cy="754856"/>
          </a:xfrm>
        </p:spPr>
        <p:txBody>
          <a:bodyPr>
            <a:normAutofit/>
          </a:bodyPr>
          <a:lstStyle/>
          <a:p>
            <a:r>
              <a:rPr lang="cs-CZ" b="1" dirty="0"/>
              <a:t>Typy očních pohybů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1666" y="1052736"/>
            <a:ext cx="10033347" cy="5544616"/>
          </a:xfrm>
        </p:spPr>
        <p:txBody>
          <a:bodyPr>
            <a:normAutofit fontScale="85000" lnSpcReduction="10000"/>
          </a:bodyPr>
          <a:lstStyle/>
          <a:p>
            <a:r>
              <a:rPr lang="cs-CZ" b="1" dirty="0"/>
              <a:t>Fixační (udržovací) </a:t>
            </a:r>
            <a:r>
              <a:rPr lang="cs-CZ" dirty="0"/>
              <a:t>– při pohledu do dálky oči nebloudí bezúčelně, ale automaticky fixují na nějaký objekt, který se nachází v jejich zorném poli</a:t>
            </a:r>
          </a:p>
          <a:p>
            <a:endParaRPr lang="cs-CZ" dirty="0"/>
          </a:p>
          <a:p>
            <a:r>
              <a:rPr lang="cs-CZ" b="1" dirty="0"/>
              <a:t>Pomalé sledovací pohyby  </a:t>
            </a:r>
            <a:r>
              <a:rPr lang="cs-CZ" dirty="0"/>
              <a:t>- napomáhají stabilizovat sledovaný objekt ve žluté skvrně, stála fixace oka na pohybující se předmět</a:t>
            </a:r>
          </a:p>
          <a:p>
            <a:endParaRPr lang="cs-CZ" dirty="0"/>
          </a:p>
          <a:p>
            <a:r>
              <a:rPr lang="cs-CZ" b="1" dirty="0" err="1"/>
              <a:t>Sakadické</a:t>
            </a:r>
            <a:r>
              <a:rPr lang="cs-CZ" b="1" dirty="0"/>
              <a:t> pohyby </a:t>
            </a:r>
            <a:r>
              <a:rPr lang="cs-CZ" dirty="0"/>
              <a:t>– </a:t>
            </a:r>
            <a:r>
              <a:rPr lang="cs-CZ" altLang="cs-CZ" dirty="0"/>
              <a:t>oko provádí při postupném prohlížení předmětu nebo při čtení trhavé pohyby - střídá body, které fixuje -</a:t>
            </a:r>
            <a:r>
              <a:rPr lang="cs-CZ" dirty="0"/>
              <a:t>přesouvá pohled na nový objekt zájmu (např. velká </a:t>
            </a:r>
            <a:r>
              <a:rPr lang="cs-CZ" dirty="0" err="1"/>
              <a:t>sakáda</a:t>
            </a:r>
            <a:r>
              <a:rPr lang="cs-CZ" dirty="0"/>
              <a:t> – přesun oka z konce čteného řádku na začátek nově čteného řádku)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9740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79576" y="188640"/>
            <a:ext cx="7886700" cy="754856"/>
          </a:xfrm>
        </p:spPr>
        <p:txBody>
          <a:bodyPr>
            <a:normAutofit/>
          </a:bodyPr>
          <a:lstStyle/>
          <a:p>
            <a:r>
              <a:rPr lang="cs-CZ" b="1" dirty="0"/>
              <a:t>Typy očních pohybů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6718" y="1052736"/>
            <a:ext cx="10033347" cy="5544616"/>
          </a:xfrm>
        </p:spPr>
        <p:txBody>
          <a:bodyPr>
            <a:normAutofit fontScale="85000" lnSpcReduction="10000"/>
          </a:bodyPr>
          <a:lstStyle/>
          <a:p>
            <a:r>
              <a:rPr lang="cs-CZ" b="1" dirty="0"/>
              <a:t>Nystagmus</a:t>
            </a:r>
            <a:r>
              <a:rPr lang="cs-CZ" dirty="0"/>
              <a:t> – pravidelné pohyby očních bulbů složené ze dvou komponent: pomalá složka jedním směrem, rychlé trhnutí oka směrem opačným</a:t>
            </a:r>
          </a:p>
          <a:p>
            <a:endParaRPr lang="cs-CZ" dirty="0"/>
          </a:p>
          <a:p>
            <a:r>
              <a:rPr lang="cs-CZ" b="1" dirty="0" err="1"/>
              <a:t>Vestibulo</a:t>
            </a:r>
            <a:r>
              <a:rPr lang="cs-CZ" b="1" dirty="0"/>
              <a:t>-okulární reflex </a:t>
            </a:r>
            <a:r>
              <a:rPr lang="cs-CZ" dirty="0"/>
              <a:t>– úkolem je stabilizace obrazu na sítnici při náhlých, nepravidelných pohybech hlavy</a:t>
            </a:r>
          </a:p>
          <a:p>
            <a:endParaRPr lang="cs-CZ" dirty="0"/>
          </a:p>
          <a:p>
            <a:r>
              <a:rPr lang="cs-CZ" b="1" dirty="0" err="1"/>
              <a:t>Optokinetický</a:t>
            </a:r>
            <a:r>
              <a:rPr lang="cs-CZ" b="1" dirty="0"/>
              <a:t> nystagmus </a:t>
            </a:r>
            <a:r>
              <a:rPr lang="cs-CZ" dirty="0"/>
              <a:t>– pravidelné pohyby oka při sledování okolí v jedoucím dopravním prostředku (</a:t>
            </a:r>
            <a:r>
              <a:rPr lang="cs-CZ" dirty="0" err="1"/>
              <a:t>např.vlaku</a:t>
            </a:r>
            <a:r>
              <a:rPr lang="cs-CZ" dirty="0"/>
              <a:t>) nebo při sledování pohybujícího se objektu v zorném poli bez pohybu hlavy a těla </a:t>
            </a:r>
          </a:p>
        </p:txBody>
      </p:sp>
    </p:spTree>
    <p:extLst>
      <p:ext uri="{BB962C8B-B14F-4D97-AF65-F5344CB8AC3E}">
        <p14:creationId xmlns:p14="http://schemas.microsoft.com/office/powerpoint/2010/main" val="3684365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Závrať a nystagmus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Praktické cvičení z fyziologie (podzimní semestr: 7. </a:t>
            </a:r>
            <a:r>
              <a:rPr lang="cs-CZ"/>
              <a:t>– 9. </a:t>
            </a:r>
            <a:r>
              <a:rPr lang="cs-CZ" dirty="0"/>
              <a:t>týden)</a:t>
            </a:r>
          </a:p>
        </p:txBody>
      </p:sp>
      <p:sp>
        <p:nvSpPr>
          <p:cNvPr id="6" name="Zástupný symbol pro zápatí 1"/>
          <p:cNvSpPr txBox="1">
            <a:spLocks/>
          </p:cNvSpPr>
          <p:nvPr/>
        </p:nvSpPr>
        <p:spPr bwMode="auto">
          <a:xfrm>
            <a:off x="434035" y="5622998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120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1800" dirty="0"/>
              <a:t>Studijní materiály byly vytvořeny za podpory projektu MUNI/FR/1474/2018</a:t>
            </a:r>
          </a:p>
        </p:txBody>
      </p:sp>
    </p:spTree>
    <p:extLst>
      <p:ext uri="{BB962C8B-B14F-4D97-AF65-F5344CB8AC3E}">
        <p14:creationId xmlns:p14="http://schemas.microsoft.com/office/powerpoint/2010/main" val="225898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432720"/>
            <a:ext cx="7920000" cy="252000"/>
          </a:xfrm>
        </p:spPr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368490"/>
            <a:ext cx="10753200" cy="574480"/>
          </a:xfrm>
        </p:spPr>
        <p:txBody>
          <a:bodyPr/>
          <a:lstStyle/>
          <a:p>
            <a:r>
              <a:rPr lang="cs-CZ" dirty="0"/>
              <a:t>Nystagmus</a:t>
            </a:r>
            <a:endParaRPr lang="en-GB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Rytmický kmitavý pohyb očních bulbů</a:t>
            </a:r>
          </a:p>
          <a:p>
            <a:pPr>
              <a:lnSpc>
                <a:spcPct val="100000"/>
              </a:lnSpc>
            </a:pPr>
            <a:r>
              <a:rPr lang="cs-CZ" dirty="0"/>
              <a:t>Skládá se z rychlé (</a:t>
            </a:r>
            <a:r>
              <a:rPr lang="cs-CZ" dirty="0" err="1"/>
              <a:t>sakadické</a:t>
            </a:r>
            <a:r>
              <a:rPr lang="cs-CZ" dirty="0"/>
              <a:t>) a pomalé složky, které se pravidelně střídají</a:t>
            </a:r>
          </a:p>
          <a:p>
            <a:pPr>
              <a:lnSpc>
                <a:spcPct val="100000"/>
              </a:lnSpc>
            </a:pPr>
            <a:r>
              <a:rPr lang="cs-CZ" dirty="0"/>
              <a:t>Směr nystagmu se určuje podle směru rychlé složky (</a:t>
            </a:r>
            <a:r>
              <a:rPr lang="cs-CZ" dirty="0" err="1"/>
              <a:t>sakád</a:t>
            </a:r>
            <a:r>
              <a:rPr lang="cs-CZ" dirty="0"/>
              <a:t>)</a:t>
            </a:r>
          </a:p>
          <a:p>
            <a:pPr>
              <a:lnSpc>
                <a:spcPct val="100000"/>
              </a:lnSpc>
            </a:pPr>
            <a:r>
              <a:rPr lang="cs-CZ" dirty="0"/>
              <a:t>Spontánní (nevyprovokovaný) nystagmus je vždy patologický </a:t>
            </a:r>
            <a:br>
              <a:rPr lang="cs-CZ" dirty="0"/>
            </a:br>
            <a:r>
              <a:rPr lang="cs-CZ" dirty="0"/>
              <a:t>(poškození vestibulárního systému, nervových drah nebo mozkových center)</a:t>
            </a:r>
          </a:p>
        </p:txBody>
      </p:sp>
      <p:pic>
        <p:nvPicPr>
          <p:cNvPr id="6" name="Obrázek 5" descr="Optokinetic_nystagmu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966" y="3861048"/>
            <a:ext cx="3888432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166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432720"/>
            <a:ext cx="7920000" cy="252000"/>
          </a:xfrm>
        </p:spPr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368490"/>
            <a:ext cx="10753200" cy="574480"/>
          </a:xfrm>
        </p:spPr>
        <p:txBody>
          <a:bodyPr/>
          <a:lstStyle/>
          <a:p>
            <a:r>
              <a:rPr lang="cs-CZ" dirty="0"/>
              <a:t>Vestibulární aparát</a:t>
            </a:r>
            <a:endParaRPr lang="en-GB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732861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Funkce vzhledem ke zraku: </a:t>
            </a:r>
            <a:r>
              <a:rPr lang="cs-CZ" b="1" dirty="0" err="1"/>
              <a:t>vestibulookulární</a:t>
            </a:r>
            <a:r>
              <a:rPr lang="cs-CZ" b="1" dirty="0"/>
              <a:t> reflexy </a:t>
            </a:r>
            <a:r>
              <a:rPr lang="cs-CZ" dirty="0"/>
              <a:t>- stabilizace retinálního obrazu a udržení zrakové ostrosti při pohybu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sz="2400" b="1" dirty="0"/>
              <a:t>Polokruhovité kanálky </a:t>
            </a:r>
            <a:r>
              <a:rPr lang="cs-CZ" sz="2400" dirty="0"/>
              <a:t>(kinetické čidlo)</a:t>
            </a:r>
            <a:br>
              <a:rPr lang="cs-CZ" sz="2400" dirty="0"/>
            </a:br>
            <a:r>
              <a:rPr lang="cs-CZ" sz="2400" dirty="0" err="1"/>
              <a:t>cristae</a:t>
            </a:r>
            <a:r>
              <a:rPr lang="cs-CZ" sz="2400" dirty="0"/>
              <a:t> </a:t>
            </a:r>
            <a:r>
              <a:rPr lang="cs-CZ" sz="2400" dirty="0" err="1"/>
              <a:t>ampullares</a:t>
            </a:r>
            <a:r>
              <a:rPr lang="cs-CZ" sz="2400" dirty="0"/>
              <a:t>, reakce na úhlové zrychlení (rotace hlavy)</a:t>
            </a:r>
          </a:p>
          <a:p>
            <a:pPr>
              <a:lnSpc>
                <a:spcPct val="100000"/>
              </a:lnSpc>
            </a:pPr>
            <a:r>
              <a:rPr lang="cs-CZ" sz="2400" b="1" dirty="0" err="1"/>
              <a:t>Utriculus</a:t>
            </a:r>
            <a:r>
              <a:rPr lang="cs-CZ" sz="2400" b="1" dirty="0"/>
              <a:t>, </a:t>
            </a:r>
            <a:r>
              <a:rPr lang="cs-CZ" sz="2400" b="1" dirty="0" err="1"/>
              <a:t>sacculus</a:t>
            </a:r>
            <a:r>
              <a:rPr lang="cs-CZ" sz="2400" b="1" dirty="0"/>
              <a:t> </a:t>
            </a:r>
            <a:r>
              <a:rPr lang="cs-CZ" sz="2400" dirty="0"/>
              <a:t>- </a:t>
            </a:r>
            <a:r>
              <a:rPr lang="cs-CZ" sz="2400" dirty="0" err="1"/>
              <a:t>maculae</a:t>
            </a:r>
            <a:r>
              <a:rPr lang="cs-CZ" sz="2400" dirty="0"/>
              <a:t> </a:t>
            </a:r>
            <a:r>
              <a:rPr lang="cs-CZ" sz="2400" dirty="0" err="1"/>
              <a:t>staticae</a:t>
            </a:r>
            <a:r>
              <a:rPr lang="cs-CZ" sz="2400" dirty="0"/>
              <a:t> </a:t>
            </a:r>
            <a:br>
              <a:rPr lang="cs-CZ" sz="2400" dirty="0"/>
            </a:br>
            <a:r>
              <a:rPr lang="cs-CZ" sz="2400" dirty="0"/>
              <a:t>(statické čidlo) </a:t>
            </a:r>
            <a:br>
              <a:rPr lang="cs-CZ" sz="2400" dirty="0"/>
            </a:br>
            <a:r>
              <a:rPr lang="cs-CZ" sz="2400" dirty="0"/>
              <a:t>lineární akcelerace, poloha hlavy v gravitačním poli (registrace statické polohy hlavy)</a:t>
            </a:r>
          </a:p>
        </p:txBody>
      </p:sp>
      <p:pic>
        <p:nvPicPr>
          <p:cNvPr id="6" name="Obrázek 5" descr="Obrázek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086" y="55082"/>
            <a:ext cx="4398963" cy="6638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166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432720"/>
            <a:ext cx="7920000" cy="252000"/>
          </a:xfrm>
        </p:spPr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368490"/>
            <a:ext cx="10753200" cy="574480"/>
          </a:xfrm>
        </p:spPr>
        <p:txBody>
          <a:bodyPr/>
          <a:lstStyle/>
          <a:p>
            <a:r>
              <a:rPr lang="cs-CZ" dirty="0"/>
              <a:t>Vestibulární aparát</a:t>
            </a:r>
            <a:r>
              <a:rPr lang="cs-CZ" sz="3200" dirty="0"/>
              <a:t> – polokruhovité kanálky</a:t>
            </a:r>
          </a:p>
        </p:txBody>
      </p:sp>
      <p:pic>
        <p:nvPicPr>
          <p:cNvPr id="6" name="Picture 2" descr="C:\Users\Johanka\Desktop\výuka\prezentace k praktikám ppt\Nové verze praktik\Nystagmus a reakční doba\obrázky\M9780323045827-008-f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410" y="2714681"/>
            <a:ext cx="5712468" cy="409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ýsledek obrázku pro vestibulární systé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60" y="3068960"/>
            <a:ext cx="4845230" cy="347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1414686" y="6464360"/>
            <a:ext cx="6092825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400" dirty="0"/>
              <a:t>http://users.atw.hu/blp6/BLP6/HTML/C0089780323045827.htm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Zrychlený pohyb hlavy vyvolá pohyb endolymfy (tekutiny) v kanálku</a:t>
            </a:r>
          </a:p>
          <a:p>
            <a:pPr>
              <a:lnSpc>
                <a:spcPct val="100000"/>
              </a:lnSpc>
            </a:pPr>
            <a:r>
              <a:rPr lang="cs-CZ" dirty="0"/>
              <a:t>Endolymfa ohne </a:t>
            </a:r>
            <a:r>
              <a:rPr lang="cs-CZ" dirty="0" err="1"/>
              <a:t>cílie</a:t>
            </a:r>
            <a:r>
              <a:rPr lang="cs-CZ" dirty="0"/>
              <a:t> – záznam pohybu hlavy </a:t>
            </a:r>
          </a:p>
          <a:p>
            <a:pPr>
              <a:lnSpc>
                <a:spcPct val="100000"/>
              </a:lnSpc>
            </a:pPr>
            <a:r>
              <a:rPr lang="cs-CZ" dirty="0"/>
              <a:t>Tři polokruhovité kanálky jsou na sebe kolmé, takže poskytují informaci o pohybu hlavy ve všech třech rozměrech</a:t>
            </a:r>
          </a:p>
        </p:txBody>
      </p:sp>
    </p:spTree>
    <p:extLst>
      <p:ext uri="{BB962C8B-B14F-4D97-AF65-F5344CB8AC3E}">
        <p14:creationId xmlns:p14="http://schemas.microsoft.com/office/powerpoint/2010/main" val="1016166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432720"/>
            <a:ext cx="7920000" cy="252000"/>
          </a:xfrm>
        </p:spPr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368490"/>
            <a:ext cx="10753200" cy="574480"/>
          </a:xfrm>
        </p:spPr>
        <p:txBody>
          <a:bodyPr/>
          <a:lstStyle/>
          <a:p>
            <a:r>
              <a:rPr lang="cs-CZ" dirty="0" err="1"/>
              <a:t>Vestibulookulární</a:t>
            </a:r>
            <a:r>
              <a:rPr lang="cs-CZ" dirty="0"/>
              <a:t> reflex</a:t>
            </a:r>
            <a:endParaRPr lang="en-GB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2" y="1135063"/>
            <a:ext cx="6737255" cy="330045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Reflex mozkového kmene</a:t>
            </a:r>
          </a:p>
          <a:p>
            <a:pPr>
              <a:lnSpc>
                <a:spcPct val="100000"/>
              </a:lnSpc>
            </a:pPr>
            <a:r>
              <a:rPr lang="cs-CZ" dirty="0"/>
              <a:t>Funkce: stabilizace retinálního obrazu a udržení zrakové ostrosti při pohybu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Každý kanálek je spojen s tím párem okohybných svalů, které působí spřažení pohybů očí v jeho rovině</a:t>
            </a:r>
          </a:p>
          <a:p>
            <a:pPr lvl="1"/>
            <a:r>
              <a:rPr lang="cs-CZ" dirty="0"/>
              <a:t>Např. pokud otočíme hlavu doleva, endolymfa v kanálku setrvačností půjde proti směru rotace – pohyb očí kopíruje pohyb endolymfy - oči tedy budou rotovat doprava, proti směru rotace</a:t>
            </a:r>
          </a:p>
        </p:txBody>
      </p:sp>
      <p:pic>
        <p:nvPicPr>
          <p:cNvPr id="6" name="Zástupný symbol pro obsah 3" descr="Obrázek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46627" y="419939"/>
            <a:ext cx="4772273" cy="5955741"/>
          </a:xfrm>
          <a:prstGeom prst="rect">
            <a:avLst/>
          </a:prstGeom>
        </p:spPr>
      </p:pic>
      <p:pic>
        <p:nvPicPr>
          <p:cNvPr id="7" name="Obrázek 4" descr="Obrázek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256" y="4451675"/>
            <a:ext cx="2901950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166842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ED-CZ-v6.potx" id="{97EFCD77-9C4E-4C7F-B5A1-8993D087E5E5}" vid="{FF9757C8-6D5C-48A5-8A1A-93F5EE3A3CAC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Prezentace-MED-CZ-v6</Template>
  <TotalTime>369</TotalTime>
  <Words>802</Words>
  <Application>Microsoft Office PowerPoint</Application>
  <PresentationFormat>Širokoúhlá obrazovka</PresentationFormat>
  <Paragraphs>88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Tahoma</vt:lpstr>
      <vt:lpstr>Wingdings</vt:lpstr>
      <vt:lpstr>Prezentace_MU_CZ</vt:lpstr>
      <vt:lpstr>Elektrookulografie</vt:lpstr>
      <vt:lpstr>Elektrookulografie</vt:lpstr>
      <vt:lpstr>Typy očních pohybů</vt:lpstr>
      <vt:lpstr>Typy očních pohybů</vt:lpstr>
      <vt:lpstr>Závrať a nystagmus</vt:lpstr>
      <vt:lpstr>Nystagmus</vt:lpstr>
      <vt:lpstr>Vestibulární aparát</vt:lpstr>
      <vt:lpstr>Vestibulární aparát – polokruhovité kanálky</vt:lpstr>
      <vt:lpstr>Vestibulookulární reflex</vt:lpstr>
      <vt:lpstr>Test provokace nystagmu - rotační test </vt:lpstr>
      <vt:lpstr>Test provokace nystagmu - kalorický test</vt:lpstr>
      <vt:lpstr>Test provokace nystagmu - rotační test 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Ukázka prezentace LF MU  v jednotném vizuálním stylu MU</dc:title>
  <dc:creator>Martin Komenda</dc:creator>
  <cp:lastModifiedBy>Zuzana Nováková</cp:lastModifiedBy>
  <cp:revision>68</cp:revision>
  <cp:lastPrinted>1601-01-01T00:00:00Z</cp:lastPrinted>
  <dcterms:created xsi:type="dcterms:W3CDTF">2018-10-05T10:13:37Z</dcterms:created>
  <dcterms:modified xsi:type="dcterms:W3CDTF">2023-10-24T09:15:43Z</dcterms:modified>
</cp:coreProperties>
</file>