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81" r:id="rId5"/>
    <p:sldId id="280" r:id="rId6"/>
    <p:sldId id="282" r:id="rId7"/>
    <p:sldId id="283" r:id="rId8"/>
    <p:sldId id="311" r:id="rId9"/>
    <p:sldId id="357" r:id="rId10"/>
    <p:sldId id="358" r:id="rId11"/>
    <p:sldId id="266" r:id="rId12"/>
    <p:sldId id="267" r:id="rId13"/>
    <p:sldId id="269" r:id="rId14"/>
    <p:sldId id="312" r:id="rId15"/>
    <p:sldId id="270" r:id="rId16"/>
    <p:sldId id="356" r:id="rId17"/>
    <p:sldId id="315" r:id="rId18"/>
    <p:sldId id="303" r:id="rId19"/>
    <p:sldId id="319" r:id="rId20"/>
    <p:sldId id="359" r:id="rId21"/>
    <p:sldId id="369" r:id="rId22"/>
    <p:sldId id="360" r:id="rId23"/>
    <p:sldId id="362" r:id="rId24"/>
    <p:sldId id="363" r:id="rId25"/>
    <p:sldId id="364" r:id="rId26"/>
    <p:sldId id="365" r:id="rId27"/>
    <p:sldId id="366" r:id="rId28"/>
    <p:sldId id="367" r:id="rId29"/>
    <p:sldId id="370" r:id="rId30"/>
    <p:sldId id="381" r:id="rId31"/>
    <p:sldId id="379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22" r:id="rId40"/>
    <p:sldId id="328" r:id="rId41"/>
    <p:sldId id="344" r:id="rId42"/>
    <p:sldId id="345" r:id="rId43"/>
    <p:sldId id="346" r:id="rId44"/>
    <p:sldId id="348" r:id="rId45"/>
    <p:sldId id="350" r:id="rId46"/>
    <p:sldId id="351" r:id="rId47"/>
    <p:sldId id="352" r:id="rId48"/>
    <p:sldId id="271" r:id="rId49"/>
    <p:sldId id="334" r:id="rId50"/>
    <p:sldId id="273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D0F52-C1D4-547C-ECEF-1A04A12C3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DA05A89-C944-BCD1-6410-34599201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733CF3-C899-2FA9-F523-4018F30DF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F4328-E106-C1B2-981C-F6370EF3C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AB9310-E9C5-8BC2-7C69-CBE47AB5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7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1DEA2-BC7E-C04F-C859-BF428CED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C11D208-1958-143B-9A7A-7826A0BB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B93B09-FB65-E9C5-184B-6E3A09D1B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E2346-A491-4E84-7E20-35A4C44D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1AAE41-B961-320D-D868-CA3ADAE4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87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CAA0BB1-B06C-5896-DE4F-EAE40EDBE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893D10-1777-C72B-4DBF-70C8C3CAA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8D2C1A-E787-ED7B-DAC7-CBFF1D0D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DD7574-3316-9FEC-A14E-5D140A4E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54F329-106F-5CD0-F6EF-70ED87D6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744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500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562" y="1604515"/>
            <a:ext cx="10972120" cy="397748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402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1156BA-3CEF-1EAF-FA76-B6BA6FA9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AD6D17-126D-FA8B-63F7-D005042E3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CDA8B9-125C-DDED-1B04-F55FB488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218936-D604-11A5-D54C-B8D24DD8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A19420-C7D4-8CD8-AEB0-CE5C049F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54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A87B9-DE25-F1E2-A78F-174194AF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03ECBF-E275-6EB5-E31D-481980FE3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3BC0CC-9953-9E53-A48C-21F1BD8E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70B9CD-B011-1A49-9565-63F4A8167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0142EE-0DF1-E54A-B960-316434DE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7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CD763-4B77-593F-0FB1-34177A31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C2843-D245-8735-3055-79A338AC2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378F0C-ACCB-E613-C1CF-F8BA3975D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88F430-2307-3DF4-78D2-4979355E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FB0FF9-FB89-95FD-63B4-43C05404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BCDFFEC-621E-1750-D8E2-0E325E4E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32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874AC-B082-2E35-6A81-6CB0C452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74AA4E-9919-ADDB-940C-5355277D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D82B51-C08A-CD1B-2449-803993E1F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C2E996-817B-39F8-4522-46E83ADE1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4A5440-A742-24DE-AA86-498D4C64D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723226-3062-1363-EBC0-32D73D48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9E392EC-22BC-57C2-1947-C36C9576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E7A4EC2-C715-E17E-DAC7-AB966A47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8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71A00-585D-2CEA-299C-42E4026E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3945EB1-84C9-350F-9E45-C77610D4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A8F610A-CF15-4987-AF08-DE09AE95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8D4524-B11F-B2E5-78DB-9C35EC28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85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31CE1E2-99C3-25AD-A507-8DF6A6EA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ED3E51-BB49-D251-9F89-836999A9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18CD28-D47F-446C-6C04-A765FFFE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25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A018F-53C0-709F-FF0E-3DF4B9F7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130DD4-EF8F-389E-4EF9-E0930FD8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14155C-DBB5-A604-43F9-3FEE0A42D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FA568E-D5AE-CDB0-DA84-5802786A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0F8CC6-05C7-C8C6-ABA9-540605F1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9F715E-16BE-049F-EDC3-C6448548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5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CEB20-99C1-7D8C-C8D2-EB4BAFE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5B47D86-9485-07B1-5D8F-7B568B2C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85BAF4-7183-6890-5731-B50C4934B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D82E24-B1DD-D0B3-A20D-48DD7039C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7C6EB7-6045-9AD0-BCF1-607F23BF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A93725-363E-FA41-33DE-90385121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96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DBC73FC-E4D1-CA51-176A-7A48C1E6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7206AEF-FCD3-CD6C-258E-32AB037C1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F67976-F185-BCD3-B70C-AB802D27D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B803F-0B63-47E4-AB81-B9390336151C}" type="datetimeFigureOut">
              <a:rPr lang="cs-CZ" smtClean="0"/>
              <a:t>27.10.2023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C924E0-8066-FABA-F277-7E2F8538E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E9DC7C-A790-830D-C393-AD0158FD9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7688A-B3A0-4E7B-A886-1EABE1598E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raz.sk/zahranicie/dve-klimaticke-aktivistky-vyliezli-na-b/673286-clanok.html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nesehnuti.cz/eticky-kodex-ekologickych-organizaci/" TargetMode="External"/><Relationship Id="rId7" Type="http://schemas.openxmlformats.org/officeDocument/2006/relationships/hyperlink" Target="https://www.epet.cz/stand-by/" TargetMode="External"/><Relationship Id="rId12" Type="http://schemas.openxmlformats.org/officeDocument/2006/relationships/hyperlink" Target="https://brnenska.drbna.cz/zpravy/spolecnost/14834-na-svobodaku-se-symbolicky-obesili-lide-stojici-na-tajicim-kusu-ledu.html" TargetMode="External"/><Relationship Id="rId2" Type="http://schemas.openxmlformats.org/officeDocument/2006/relationships/hyperlink" Target="https://blackcatsabotage.wordpres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.facebook.com/GreenStore.cz/photos/a.935423896470060/3756775241001564/?type=3" TargetMode="External"/><Relationship Id="rId11" Type="http://schemas.openxmlformats.org/officeDocument/2006/relationships/hyperlink" Target="https://www.spreaker.com/show/etyka-cnot-srodowiskowych-prof-ucz-dr" TargetMode="External"/><Relationship Id="rId5" Type="http://schemas.openxmlformats.org/officeDocument/2006/relationships/hyperlink" Target="https://fridaysforfuture.org/take-action/how-to-strike/" TargetMode="External"/><Relationship Id="rId10" Type="http://schemas.openxmlformats.org/officeDocument/2006/relationships/hyperlink" Target="https://www.airways.cz/zprava/klimaticti-aktiviste-zablokovali-na-schipholu-soukrome-tryskace/" TargetMode="External"/><Relationship Id="rId4" Type="http://schemas.openxmlformats.org/officeDocument/2006/relationships/hyperlink" Target="https://www.extinctionrebellion.cz/jednejme-okamzite/akcni-konsensus/" TargetMode="External"/><Relationship Id="rId9" Type="http://schemas.openxmlformats.org/officeDocument/2006/relationships/hyperlink" Target="https://kultura.pravda.sk/galeria/clanok/646504-klimaticki-aktivisti-znova-utocia-na-obrazy-v-australii-sa-prilepili-ku-slavnym-warholovym-campbellovym-konzerva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ppmagazin.com/od-gpt-4-k-autonomnimu-ai-aneb-reakce-na-otevreny-dopis-pozastavte-vyvoj-umele-inteligenc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06FD37-D9D9-5EE9-9C7D-6168C6988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403416" cy="3932729"/>
          </a:xfrm>
        </p:spPr>
        <p:txBody>
          <a:bodyPr>
            <a:normAutofit/>
          </a:bodyPr>
          <a:lstStyle/>
          <a:p>
            <a:r>
              <a:rPr lang="cs-CZ" sz="4200" dirty="0">
                <a:latin typeface="Arial" panose="020B0604020202020204" pitchFamily="34" charset="0"/>
              </a:rPr>
              <a:t>O</a:t>
            </a:r>
            <a:r>
              <a:rPr lang="cs-CZ" sz="4200" b="0" i="0" dirty="0">
                <a:effectLst/>
                <a:latin typeface="Arial" panose="020B0604020202020204" pitchFamily="34" charset="0"/>
              </a:rPr>
              <a:t>dpovědnost jako environmentální princip</a:t>
            </a:r>
            <a:br>
              <a:rPr lang="cs-CZ" sz="4200" b="0" i="0" dirty="0">
                <a:effectLst/>
                <a:latin typeface="Arial" panose="020B0604020202020204" pitchFamily="34" charset="0"/>
              </a:rPr>
            </a:br>
            <a:br>
              <a:rPr lang="cs-CZ" sz="4200" b="0" i="0" dirty="0">
                <a:effectLst/>
                <a:latin typeface="Arial" panose="020B0604020202020204" pitchFamily="34" charset="0"/>
              </a:rPr>
            </a:br>
            <a:endParaRPr lang="cs-CZ" sz="42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01F854A0-C8DA-8A3B-5C61-DF4AF5163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/>
          </a:bodyPr>
          <a:lstStyle/>
          <a:p>
            <a:r>
              <a:rPr lang="cs-CZ" dirty="0"/>
              <a:t>Slavomír Lesňák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FBD926-14BF-B11B-2FA4-6D7D64318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199" y="2056429"/>
            <a:ext cx="3036067" cy="2331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43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40123-8B3D-AF93-096E-7041D159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BEC70-A850-5758-A94D-5331EE1FC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B511C0-47BE-D5EA-0EA4-D153B8348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9" b="5777"/>
          <a:stretch/>
        </p:blipFill>
        <p:spPr>
          <a:xfrm>
            <a:off x="0" y="579120"/>
            <a:ext cx="12192000" cy="6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98FE29-452C-3ECA-ED91-1A094B05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Podporovaný vězeň Earth First</a:t>
            </a: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91F7E2-0559-BBCD-87C4-86CA79ED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17" t="22963" r="28333" b="45752"/>
          <a:stretch/>
        </p:blipFill>
        <p:spPr>
          <a:xfrm>
            <a:off x="1143100" y="364143"/>
            <a:ext cx="4526995" cy="3426462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85D90B5-88A8-42CC-CA61-05D7E2AD3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17" t="53752" r="28333" b="6815"/>
          <a:stretch/>
        </p:blipFill>
        <p:spPr>
          <a:xfrm>
            <a:off x="7069868" y="364142"/>
            <a:ext cx="3591587" cy="3426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ADCB6F3-9E01-067F-9ED4-AB8D31F0860E}"/>
              </a:ext>
            </a:extLst>
          </p:cNvPr>
          <p:cNvSpPr txBox="1"/>
          <p:nvPr/>
        </p:nvSpPr>
        <p:spPr>
          <a:xfrm>
            <a:off x="5162719" y="4495568"/>
            <a:ext cx="6586915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https://earthfirstjournal.news/prisoners/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0E75F7-FFAC-D6D0-16BD-256951822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139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1A383C-1F29-6C6E-B575-50033EB8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cs-CZ" sz="3200" b="1"/>
              <a:t>Monkeywrenching – nenásilná ekotáž, sabotáž</a:t>
            </a:r>
            <a:endParaRPr lang="cs-CZ" sz="3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D1453B8-EF78-B5AF-E572-6C0FC08E3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97" y="364143"/>
            <a:ext cx="2227200" cy="3426462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FC4A2E6-A187-504E-A66E-AD69518E0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080" y="364142"/>
            <a:ext cx="2287163" cy="3426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32D7E7-8880-7A27-4805-C8E47D6B4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E05268-55C7-86B8-E28E-B5B824ABA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33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A4D20-5E3C-18CF-72A9-2CF281EB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sk-SK"/>
              <a:t>Výzvy k nekonání v odborné literatuře (IT)</a:t>
            </a:r>
            <a:endParaRPr lang="cs-CZ"/>
          </a:p>
        </p:txBody>
      </p:sp>
      <p:grpSp>
        <p:nvGrpSpPr>
          <p:cNvPr id="27" name="Group 11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13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03D3D-9B6D-AA22-6768-1923EBD5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sk-SK" sz="2000" dirty="0"/>
              <a:t>Tiež kombinácia etík podľa potreby (</a:t>
            </a:r>
            <a:r>
              <a:rPr lang="sk-SK" sz="2000" dirty="0" err="1"/>
              <a:t>Bowles</a:t>
            </a:r>
            <a:r>
              <a:rPr lang="sk-SK" sz="2000" dirty="0"/>
              <a:t>, 2021)</a:t>
            </a:r>
          </a:p>
          <a:p>
            <a:r>
              <a:rPr lang="sk-SK" sz="2000" dirty="0"/>
              <a:t>Morálna neposlušnosť</a:t>
            </a:r>
          </a:p>
          <a:p>
            <a:pPr marL="0" indent="0">
              <a:buNone/>
            </a:pPr>
            <a:endParaRPr lang="sk-SK" sz="2000" dirty="0"/>
          </a:p>
          <a:p>
            <a:pPr marL="0" indent="0">
              <a:buNone/>
            </a:pPr>
            <a:r>
              <a:rPr lang="sk-SK" sz="2000" dirty="0"/>
              <a:t>„To </a:t>
            </a:r>
            <a:r>
              <a:rPr lang="sk-SK" sz="2000" dirty="0" err="1"/>
              <a:t>nejlepší</a:t>
            </a:r>
            <a:r>
              <a:rPr lang="sk-SK" sz="2000" dirty="0"/>
              <a:t> a </a:t>
            </a:r>
            <a:r>
              <a:rPr lang="sk-SK" sz="2000" dirty="0" err="1"/>
              <a:t>nejjednoduchší</a:t>
            </a:r>
            <a:r>
              <a:rPr lang="sk-SK" sz="2000" dirty="0"/>
              <a:t>, </a:t>
            </a:r>
            <a:r>
              <a:rPr lang="sk-SK" sz="2000" dirty="0" err="1"/>
              <a:t>co</a:t>
            </a:r>
            <a:r>
              <a:rPr lang="sk-SK" sz="2000" dirty="0"/>
              <a:t> v </a:t>
            </a:r>
            <a:r>
              <a:rPr lang="sk-SK" sz="2000" dirty="0" err="1"/>
              <a:t>prostředí</a:t>
            </a:r>
            <a:r>
              <a:rPr lang="sk-SK" sz="2000" dirty="0"/>
              <a:t>, </a:t>
            </a:r>
            <a:r>
              <a:rPr lang="sk-SK" sz="2000" dirty="0" err="1"/>
              <a:t>které</a:t>
            </a:r>
            <a:r>
              <a:rPr lang="sk-SK" sz="2000" dirty="0"/>
              <a:t> je </a:t>
            </a:r>
            <a:r>
              <a:rPr lang="sk-SK" sz="2000" dirty="0" err="1"/>
              <a:t>vizuálně</a:t>
            </a:r>
            <a:r>
              <a:rPr lang="sk-SK" sz="2000" dirty="0"/>
              <a:t>, </a:t>
            </a:r>
            <a:r>
              <a:rPr lang="sk-SK" sz="2000" dirty="0" err="1"/>
              <a:t>fyzikálně</a:t>
            </a:r>
            <a:r>
              <a:rPr lang="sk-SK" sz="2000" dirty="0"/>
              <a:t> a chemicky </a:t>
            </a:r>
            <a:r>
              <a:rPr lang="sk-SK" sz="2000" dirty="0" err="1"/>
              <a:t>pokřivené</a:t>
            </a:r>
            <a:r>
              <a:rPr lang="sk-SK" sz="2000" dirty="0"/>
              <a:t>, </a:t>
            </a:r>
            <a:r>
              <a:rPr lang="sk-SK" sz="2000" dirty="0" err="1"/>
              <a:t>mohou</a:t>
            </a:r>
            <a:r>
              <a:rPr lang="sk-SK" sz="2000" dirty="0"/>
              <a:t> architekti, </a:t>
            </a:r>
            <a:r>
              <a:rPr lang="sk-SK" sz="2000" dirty="0" err="1"/>
              <a:t>pr</a:t>
            </a:r>
            <a:r>
              <a:rPr lang="cs-CZ" sz="2000" dirty="0" err="1"/>
              <a:t>ůmysloví</a:t>
            </a:r>
            <a:r>
              <a:rPr lang="cs-CZ" sz="2000" dirty="0"/>
              <a:t> designéři, projektanti a další pro lidstvo udělat, je přestat úplně pracovat.“ </a:t>
            </a:r>
          </a:p>
          <a:p>
            <a:pPr marL="0" indent="0">
              <a:buNone/>
            </a:pPr>
            <a:r>
              <a:rPr lang="cs-CZ" sz="2000" dirty="0"/>
              <a:t>Victor </a:t>
            </a:r>
            <a:r>
              <a:rPr lang="cs-CZ" sz="2000" dirty="0" err="1"/>
              <a:t>Papanek</a:t>
            </a:r>
            <a:r>
              <a:rPr lang="sk-SK" sz="2000" dirty="0"/>
              <a:t> (1985)</a:t>
            </a:r>
          </a:p>
          <a:p>
            <a:endParaRPr lang="sk-SK" sz="2000" dirty="0"/>
          </a:p>
          <a:p>
            <a:pPr marL="0" indent="0">
              <a:buNone/>
            </a:pPr>
            <a:r>
              <a:rPr lang="sk-SK" sz="2000" dirty="0"/>
              <a:t>(</a:t>
            </a:r>
            <a:r>
              <a:rPr lang="sk-SK" sz="2000" dirty="0" err="1"/>
              <a:t>Cennydd</a:t>
            </a:r>
            <a:r>
              <a:rPr lang="sk-SK" sz="2000" dirty="0"/>
              <a:t> </a:t>
            </a:r>
            <a:r>
              <a:rPr lang="sk-SK" sz="2000" dirty="0" err="1"/>
              <a:t>Bowles</a:t>
            </a:r>
            <a:r>
              <a:rPr lang="sk-SK" sz="2000" dirty="0"/>
              <a:t>, 2021, 191)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CF7AAB-BFFF-CB21-4D25-58A884AA6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81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F49A6-BBAF-2325-D193-D46ECB1E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 akademické (brněnské) sféře…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E67E2-B5D2-96EE-6082-CA7792E3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3DF03-63E1-2E27-3F60-D9C1CF8A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15507" r="1195" b="19131"/>
          <a:stretch/>
        </p:blipFill>
        <p:spPr>
          <a:xfrm>
            <a:off x="324678" y="1535706"/>
            <a:ext cx="11867322" cy="448254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352DD6-B9B9-E651-8C02-17539432E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4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9E232-C405-B9C4-B016-ED455534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Podněty k nátlaku až radikalismu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956CF7-7202-00BF-2F14-DB034ECD2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Ignorování a popírání potřeby změny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Franks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Hanscombe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Johnstone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2018;)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Pomalá zelená transformace ekonomiky a politiky (Gates, 2021) - ztráta legitimity (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Felicetti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Nespravedlivá řešení (Hála 2020)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Moc dne (Patočka 2007;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Jaspers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2008) a falešné vědomí (Marx)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Zklamání, smutek (Jemelka 2021;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Dougald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2018; Librová, Pelikán,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Galčánová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Kala 2016;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Scranton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2015)</a:t>
            </a:r>
          </a:p>
          <a:p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Escapismus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(útěk k hédonismu, znovuobjevení spirituality, řešení všech problémů - podpora destrukce: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Wallace-Wells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Komárek 2008;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Fromm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2000) </a:t>
            </a:r>
          </a:p>
          <a:p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Snížení důstojnosti jednotlivce nehumánním jednáním (příklad vysvětlení trestu smrti, možná aplikace na jiné situace? </a:t>
            </a:r>
            <a:r>
              <a:rPr lang="cs-CZ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Švaňa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2016).</a:t>
            </a: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0E71E1-5376-001D-79D0-7202E01E6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32DEF7-3310-9D93-5213-0BA97E340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12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0BACE1-B22A-EAF1-8088-36580F58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/>
              <a:t>Tlak: občanská neposlušnost, sabotáže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E457A-D238-CD8F-F58A-3700F5B5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Autofit/>
          </a:bodyPr>
          <a:lstStyle/>
          <a:p>
            <a:r>
              <a:rPr lang="cs-CZ" sz="2000" dirty="0"/>
              <a:t>ON: Transparentní odpor proti určené nelegitimitě, nefunkčním zákonům a nespravedlnosti</a:t>
            </a:r>
          </a:p>
          <a:p>
            <a:r>
              <a:rPr lang="cs-CZ" sz="2000" dirty="0"/>
              <a:t>Veřejně: ve snaze zabránit škodám (na životě a zdraví)</a:t>
            </a:r>
          </a:p>
          <a:p>
            <a:r>
              <a:rPr lang="cs-CZ" sz="2000" dirty="0"/>
              <a:t>Neseme důsledky za nezákonnost</a:t>
            </a:r>
          </a:p>
          <a:p>
            <a:endParaRPr lang="cs-CZ" sz="2000" dirty="0"/>
          </a:p>
          <a:p>
            <a:r>
              <a:rPr lang="cs-CZ" sz="2000" dirty="0"/>
              <a:t>Sabotáže</a:t>
            </a:r>
          </a:p>
          <a:p>
            <a:r>
              <a:rPr lang="cs-CZ" sz="2000" dirty="0"/>
              <a:t>Netransparentní - skrytá činnost/nečinnost (neplnění povinností)</a:t>
            </a:r>
          </a:p>
          <a:p>
            <a:r>
              <a:rPr lang="cs-CZ" sz="2000" dirty="0"/>
              <a:t>Ostatní nemají příliš šancí se na to připravit</a:t>
            </a:r>
          </a:p>
          <a:p>
            <a:r>
              <a:rPr lang="cs-CZ" sz="2000" dirty="0"/>
              <a:t>Nehody, menší motivace zvažovat důsledky</a:t>
            </a:r>
          </a:p>
          <a:p>
            <a:r>
              <a:rPr lang="cs-CZ" sz="2000" dirty="0"/>
              <a:t>Zejména hnutí z 80., 90. let 20. stol. ALF, ELF, </a:t>
            </a:r>
            <a:r>
              <a:rPr lang="cs-CZ" sz="2000" dirty="0" err="1"/>
              <a:t>Earth</a:t>
            </a:r>
            <a:r>
              <a:rPr lang="cs-CZ" sz="2000" dirty="0"/>
              <a:t> </a:t>
            </a:r>
            <a:r>
              <a:rPr lang="cs-CZ" sz="2000" dirty="0" err="1"/>
              <a:t>First</a:t>
            </a:r>
            <a:r>
              <a:rPr lang="cs-CZ" sz="2000" dirty="0"/>
              <a:t>, </a:t>
            </a:r>
            <a:r>
              <a:rPr lang="cs-CZ" sz="2000" dirty="0" err="1"/>
              <a:t>a.j</a:t>
            </a:r>
            <a:r>
              <a:rPr lang="cs-CZ" sz="20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62EB29-DDC6-2A33-63D0-CCB476B62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7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2868D5-A9B8-5D54-5079-5B3D1B86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sk-SK" dirty="0" err="1"/>
              <a:t>Jaká</a:t>
            </a:r>
            <a:r>
              <a:rPr lang="sk-SK" dirty="0"/>
              <a:t> je </a:t>
            </a:r>
            <a:r>
              <a:rPr lang="sk-SK" dirty="0" err="1"/>
              <a:t>zodpovědná</a:t>
            </a:r>
            <a:r>
              <a:rPr lang="sk-SK" dirty="0"/>
              <a:t> </a:t>
            </a:r>
            <a:r>
              <a:rPr lang="sk-SK" dirty="0" err="1"/>
              <a:t>společenská</a:t>
            </a:r>
            <a:r>
              <a:rPr lang="sk-SK" dirty="0"/>
              <a:t> </a:t>
            </a:r>
            <a:r>
              <a:rPr lang="sk-SK" dirty="0" err="1"/>
              <a:t>transformace</a:t>
            </a:r>
            <a:r>
              <a:rPr lang="sk-SK" dirty="0"/>
              <a:t>?</a:t>
            </a:r>
            <a:endParaRPr lang="cs-CZ" dirty="0"/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792D1-60BB-2B35-6F4F-B4FE8750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2200" dirty="0"/>
              <a:t>Je každá klimatická akce společensky odpovědna?</a:t>
            </a:r>
          </a:p>
          <a:p>
            <a:r>
              <a:rPr lang="cs-CZ" sz="2200" dirty="0"/>
              <a:t>Je každá klimatická akce klimaticky odpovědna?</a:t>
            </a:r>
          </a:p>
          <a:p>
            <a:endParaRPr lang="cs-CZ" sz="2200" dirty="0"/>
          </a:p>
          <a:p>
            <a:r>
              <a:rPr lang="cs-CZ" sz="2200" dirty="0"/>
              <a:t>Jaké etické přístupy řešení klimatické a ekologické krize existují?</a:t>
            </a:r>
          </a:p>
          <a:p>
            <a:r>
              <a:rPr lang="cs-CZ" sz="2200" dirty="0"/>
              <a:t>Jaké jsou příčiny krize? 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AAED0-E7CB-BDCF-D368-E76CB2B2C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27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51870-1652-6D12-2C83-E5058420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148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Průvodce etickým rozhodováním pro odpovědnou klimatickou transformaci (I.)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FE35B-2D4B-1C5A-1D90-5B8DB1C99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cs-CZ" dirty="0"/>
              <a:t>Nedostává motiv - idea jednání (změny) přednost před křehkostí-smrtelnosti konkrétního člověka? (ve zkratce: nemůže někomu mé jednání ublížit? komu?)</a:t>
            </a:r>
          </a:p>
          <a:p>
            <a:pPr marL="514350" indent="-514350">
              <a:buAutoNum type="arabicPeriod"/>
            </a:pPr>
            <a:r>
              <a:rPr lang="cs-CZ" dirty="0"/>
              <a:t>Napomáhá činnost k dalšímu rozšiřování umělého světa (kultury) na úkor přírody, anebo naopak napomáhá jeho ustupování? (ve zkratce: činnost může vést k obstarání nových produktů, na výrobu kterých je použita energie, voda, materiál – to vše je z přírody neodvratně odstraněno – zničeno; výjimkou je použití zánovních předmětů, klimaticky neutrální energie, apod.).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Napomáhá činnost k dalšímu rozšiřování </a:t>
            </a:r>
            <a:r>
              <a:rPr lang="cs-CZ" dirty="0" err="1"/>
              <a:t>technosféry</a:t>
            </a:r>
            <a:r>
              <a:rPr lang="cs-CZ" dirty="0"/>
              <a:t> ve světě, nebo přispívá k její minimalizaci? (ve zkratce: zvyšuje, nebo snižuje činnost naši závislost na technice a technologiích? Nepodporuje činnost technologické firmy, které vyvíjejí nadbytečné/neúsporné/klimaticky zatěžující produkty a aplikace?)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Pomáhá aktivita eliminovat, nebo zmírnit existující systémové (neviditelné) násilí ve světě? (ve zkratce: nepodporuje válečné konflikty, vykořisťování lidí v jiných částech světa, vyhánění lidí z domovů, ničení a vypalování pralesů, znečišťování vodních a půdních zdrojů, které poškozují lidi i další živé bytosti?, ad.)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Pomáhá činnost odstraňovat diskriminaci a utrpení zranitelných skupin obyvatelstva (žen, dětí, starších, hendikepovaných), nebo utrpení dále prohlubuje? (ve zkratce: nepodporuje mé jednání režimy, které diskriminují, pronásledují, zneužívají, likvidují své občany a občanky? Rovněž: ne každé klimaticky vhodné jednání může mít pozitivní dopad na seniory, děti, nemocné, matky samoživitelky, hendikepované – nutné emise se dají vyvážit snížením v jiné vhodnější oblasti).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Neodlišují se cíle a prostředky naší činnosti? (když chceme zachovat demokracii, nebudeme ji naší činností oslabovat; když chceme bezpečnou společnost, nebudeme šířit nebezpečí, když chceme klimaticky neutrální společnost, bude činnost již teď neutrální, když chceme v budoucí společnosti zachování lidských prav, respektujeme je i nyní; když chceme nenásilnou společnost, používáme nenásilní prostředky).  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dirty="0"/>
              <a:t>Nemuseli bychom se obávat o našem jednání povědět naším blízkým? (rodičům, partnerům, dětem, atd.). Nestydíme se za to?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EABF87-A65A-0668-182D-414873063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26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84460-061D-EBDC-EEF8-3AFAEA3B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/>
          <a:p>
            <a:pPr algn="ctr"/>
            <a:r>
              <a:rPr lang="cs-CZ" dirty="0"/>
              <a:t>Průvodce eko-odpovědnosti v rozhodování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BC196-2902-94EB-142B-82C16DBC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Autor: Slavomír Lesňák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111434-9D37-B27A-BE4C-EB118E1BA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7" t="42963" r="29250" b="26815"/>
          <a:stretch/>
        </p:blipFill>
        <p:spPr>
          <a:xfrm>
            <a:off x="2286000" y="2395426"/>
            <a:ext cx="7620000" cy="321173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24E75A-CC46-B2C2-2C2C-5AC6D4AB9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41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F17037-41DD-92B3-88A7-1892943F6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5" t="24652" r="37750" b="13482"/>
          <a:stretch/>
        </p:blipFill>
        <p:spPr>
          <a:xfrm>
            <a:off x="1367116" y="457200"/>
            <a:ext cx="94577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6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F0C98-26CB-E22E-BA10-B9DAE5EE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28852-CDCC-8EF2-4761-280CBD841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F8A2BC-4165-101E-D192-5560B3158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3" t="22074" r="35833" b="12889"/>
          <a:stretch/>
        </p:blipFill>
        <p:spPr>
          <a:xfrm>
            <a:off x="6886351" y="89667"/>
            <a:ext cx="4594449" cy="67683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1B27D6-37A2-0900-6E20-465FBA38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1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C03A6-5D0C-76E2-BEE3-AE6930C8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53000" cy="1325563"/>
          </a:xfrm>
        </p:spPr>
        <p:txBody>
          <a:bodyPr/>
          <a:lstStyle/>
          <a:p>
            <a:r>
              <a:rPr lang="cs-CZ" dirty="0"/>
              <a:t>Thunberg, G., 2023, s. </a:t>
            </a:r>
            <a:r>
              <a:rPr lang="cs-CZ" dirty="0" err="1"/>
              <a:t>zabudnutá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04C36-525C-2C45-2F13-7A7679A1D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5CA93E-B336-0AE2-5C28-00CFC8555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67" t="22517" r="37000" b="21489"/>
          <a:stretch/>
        </p:blipFill>
        <p:spPr>
          <a:xfrm>
            <a:off x="6212840" y="233679"/>
            <a:ext cx="4953000" cy="65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8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27588-A3DF-47C5-16F9-5B56D808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Naomi </a:t>
            </a:r>
            <a:r>
              <a:rPr lang="cs-CZ" dirty="0" err="1"/>
              <a:t>Oreskesová</a:t>
            </a:r>
            <a:r>
              <a:rPr lang="cs-CZ" dirty="0"/>
              <a:t>: Proč nejednali? (2023, s. 29-31)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43136-4233-3BDD-A416-044D6719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 algn="ctr">
              <a:buNone/>
            </a:pPr>
            <a:r>
              <a:rPr lang="cs-CZ" dirty="0"/>
              <a:t>Lidé v mocenských a privilegovaných pozicích odmítali uznat, že změna klimatu je projevem nefunkčního ekonomického systému. S. 31</a:t>
            </a:r>
          </a:p>
        </p:txBody>
      </p:sp>
    </p:spTree>
    <p:extLst>
      <p:ext uri="{BB962C8B-B14F-4D97-AF65-F5344CB8AC3E}">
        <p14:creationId xmlns:p14="http://schemas.microsoft.com/office/powerpoint/2010/main" val="200106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C518D-7EA2-F4DB-2E37-366BF35F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Stefan </a:t>
            </a:r>
            <a:r>
              <a:rPr lang="cs-CZ" dirty="0" err="1"/>
              <a:t>Rahmstorf</a:t>
            </a:r>
            <a:r>
              <a:rPr lang="cs-CZ" dirty="0"/>
              <a:t>: Teplejší oceány a stoupající moře (2023, s. 78-83)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C6A48-6A69-E143-0037-301A930E1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Na Zemi se nachází dostatek ledu, aby zvedl hladinu oceánu o 65 metrů, což je přibližně výška dvacetipatrového domu. S. 83 </a:t>
            </a:r>
          </a:p>
        </p:txBody>
      </p:sp>
    </p:spTree>
    <p:extLst>
      <p:ext uri="{BB962C8B-B14F-4D97-AF65-F5344CB8AC3E}">
        <p14:creationId xmlns:p14="http://schemas.microsoft.com/office/powerpoint/2010/main" val="175159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2423BC-9A42-54FC-8DF0-7138143C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Silpa</a:t>
            </a:r>
            <a:r>
              <a:rPr lang="cs-CZ" dirty="0"/>
              <a:t> </a:t>
            </a:r>
            <a:r>
              <a:rPr lang="cs-CZ" dirty="0" err="1"/>
              <a:t>Kaza</a:t>
            </a:r>
            <a:r>
              <a:rPr lang="cs-CZ" dirty="0"/>
              <a:t>: Svět plný odpadu (2023, s.290-294)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31F94-2C42-9A27-6F0E-08830168A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Očekáváme, že do roku 2040 vypustíme do oceánů až 29 milionů tun plastů ročně. Pro představu si uveďme popelářský vůz plný plastových lahví, který po celý rok vyklápí svůj náklad do Atlantického oceánu s frekvencí více než jedenkrát za minutu. (s. 294)</a:t>
            </a:r>
          </a:p>
        </p:txBody>
      </p:sp>
    </p:spTree>
    <p:extLst>
      <p:ext uri="{BB962C8B-B14F-4D97-AF65-F5344CB8AC3E}">
        <p14:creationId xmlns:p14="http://schemas.microsoft.com/office/powerpoint/2010/main" val="2554864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3933-4615-FDD8-19D6-9BA7AEF6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Amitav</a:t>
            </a:r>
            <a:r>
              <a:rPr lang="cs-CZ" dirty="0"/>
              <a:t> </a:t>
            </a:r>
            <a:r>
              <a:rPr lang="cs-CZ" dirty="0" err="1"/>
              <a:t>Gosh</a:t>
            </a:r>
            <a:r>
              <a:rPr lang="cs-CZ" dirty="0"/>
              <a:t>: Rozdíly ve vnímání (2023, s. 313-317)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09949B-690A-882D-1D6D-9435C68D0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Nacionalismus, vojenská síla a geopolitické rozdíly jsou základem dynamiky, která opakovaně brzdí úsilí o dosažení globální dohody o rychlé dekarbonizaci. S. 317</a:t>
            </a:r>
          </a:p>
        </p:txBody>
      </p:sp>
    </p:spTree>
    <p:extLst>
      <p:ext uri="{BB962C8B-B14F-4D97-AF65-F5344CB8AC3E}">
        <p14:creationId xmlns:p14="http://schemas.microsoft.com/office/powerpoint/2010/main" val="1454506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5AD7-6873-1088-3350-4F19F0D2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Erica </a:t>
            </a:r>
            <a:r>
              <a:rPr lang="cs-CZ" dirty="0" err="1"/>
              <a:t>Chenowethová</a:t>
            </a:r>
            <a:r>
              <a:rPr lang="cs-CZ" dirty="0"/>
              <a:t>: Síla lidu (2023, s. 364-367)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2BD4B-D607-5F51-BB62-9B7AC659C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Kritickým bodem zlomu pro změnu chování všech lidí je 25</a:t>
            </a:r>
            <a:r>
              <a:rPr lang="en-US" dirty="0"/>
              <a:t>% </a:t>
            </a:r>
            <a:r>
              <a:rPr lang="cs-CZ" dirty="0"/>
              <a:t> angažovaná menšina.(s. 367)</a:t>
            </a:r>
          </a:p>
        </p:txBody>
      </p:sp>
    </p:spTree>
    <p:extLst>
      <p:ext uri="{BB962C8B-B14F-4D97-AF65-F5344CB8AC3E}">
        <p14:creationId xmlns:p14="http://schemas.microsoft.com/office/powerpoint/2010/main" val="284078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21D9F-46A3-72B5-1CAC-47759C63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Lucas </a:t>
            </a:r>
            <a:r>
              <a:rPr lang="cs-CZ" dirty="0" err="1"/>
              <a:t>Chancel</a:t>
            </a:r>
            <a:r>
              <a:rPr lang="cs-CZ" dirty="0"/>
              <a:t>, Thomas </a:t>
            </a:r>
            <a:r>
              <a:rPr lang="cs-CZ" dirty="0" err="1"/>
              <a:t>Piketty</a:t>
            </a:r>
            <a:r>
              <a:rPr lang="cs-CZ" dirty="0"/>
              <a:t>: Dekarbonizace vyžaduje změnu distribuce (2023, s. 405-409)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D61E0B-3D71-E3F5-FC61-6F4E8E346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Bohatství se musí podílet na omezování emisí nejvíc a chudým by mělo být umožněno vyrovnat se se změnou s cílem 1,5 st. Nebo 2 st. C. (s. 409)</a:t>
            </a:r>
          </a:p>
        </p:txBody>
      </p:sp>
    </p:spTree>
    <p:extLst>
      <p:ext uri="{BB962C8B-B14F-4D97-AF65-F5344CB8AC3E}">
        <p14:creationId xmlns:p14="http://schemas.microsoft.com/office/powerpoint/2010/main" val="2260430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5C254-98EA-DF75-AAAD-4ABB7CDD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Naomi Kleinová: Spravedlivá transformace (2023, s. 390-395)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5318BF-2E83-F4F0-CA7E-248BD9E4D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Bezedná honba za ziskem, který nutí tolik lidi pracovat až 50h týdne bez jakýchkoliv záruk, podporující epidemii izolace a zoufalství, je tou samou honbou za bezedným ziskem, která ohrožuje naši planetu. (s. 395)</a:t>
            </a:r>
          </a:p>
        </p:txBody>
      </p:sp>
    </p:spTree>
    <p:extLst>
      <p:ext uri="{BB962C8B-B14F-4D97-AF65-F5344CB8AC3E}">
        <p14:creationId xmlns:p14="http://schemas.microsoft.com/office/powerpoint/2010/main" val="262246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CAB53F-9FFB-A407-80C8-088B5502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3F386-C735-2F4E-63F7-ACEB6D989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nenakupovat?</a:t>
            </a:r>
          </a:p>
          <a:p>
            <a:r>
              <a:rPr lang="cs-CZ" dirty="0"/>
              <a:t>Jak nenechat odklonit svou pozornost?</a:t>
            </a:r>
          </a:p>
          <a:p>
            <a:r>
              <a:rPr lang="cs-CZ" dirty="0" err="1"/>
              <a:t>Narrativy</a:t>
            </a:r>
            <a:r>
              <a:rPr lang="cs-CZ" dirty="0"/>
              <a:t>: patříme mezi </a:t>
            </a:r>
            <a:r>
              <a:rPr lang="cs-CZ" dirty="0" err="1"/>
              <a:t>zdržovače</a:t>
            </a:r>
            <a:r>
              <a:rPr lang="cs-CZ" dirty="0"/>
              <a:t> nebo urychlovače; aktivní, inaktivní? </a:t>
            </a:r>
          </a:p>
          <a:p>
            <a:r>
              <a:rPr lang="cs-CZ" dirty="0"/>
              <a:t>Cesta zeleného kapitalismu</a:t>
            </a:r>
          </a:p>
          <a:p>
            <a:r>
              <a:rPr lang="cs-CZ" dirty="0"/>
              <a:t>Tradiční problémy revoluce</a:t>
            </a:r>
          </a:p>
          <a:p>
            <a:r>
              <a:rPr lang="cs-CZ" dirty="0"/>
              <a:t>Paralýza a eskapismus</a:t>
            </a:r>
          </a:p>
        </p:txBody>
      </p:sp>
    </p:spTree>
    <p:extLst>
      <p:ext uri="{BB962C8B-B14F-4D97-AF65-F5344CB8AC3E}">
        <p14:creationId xmlns:p14="http://schemas.microsoft.com/office/powerpoint/2010/main" val="288517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ustralia ekologicí aktivisti Warhol Protest">
            <a:extLst>
              <a:ext uri="{FF2B5EF4-FFF2-40B4-BE49-F238E27FC236}">
                <a16:creationId xmlns:a16="http://schemas.microsoft.com/office/drawing/2014/main" id="{E14157F2-67D2-A7AD-1B89-04129E0FE6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7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16C22D-55E9-212A-8E7D-1F4A0660E136}"/>
              </a:ext>
            </a:extLst>
          </p:cNvPr>
          <p:cNvSpPr txBox="1"/>
          <p:nvPr/>
        </p:nvSpPr>
        <p:spPr>
          <a:xfrm>
            <a:off x="6437451" y="57409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Foto: SITA/AP, Eric Risberg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677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7E709-C131-2A31-0D95-60CAE388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Klimatické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070B2-8E09-7742-9BD4-1E663CA99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měnit postoje žáků?</a:t>
            </a:r>
          </a:p>
        </p:txBody>
      </p:sp>
    </p:spTree>
    <p:extLst>
      <p:ext uri="{BB962C8B-B14F-4D97-AF65-F5344CB8AC3E}">
        <p14:creationId xmlns:p14="http://schemas.microsoft.com/office/powerpoint/2010/main" val="3663865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608A5-69D0-3978-BFF9-5CAF02A6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D330E7-E3F9-592F-FA36-19FA9B358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0B6035-2D88-A0F6-AEF0-E062B9D72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7" t="13333" r="7500" b="6815"/>
          <a:stretch/>
        </p:blipFill>
        <p:spPr>
          <a:xfrm>
            <a:off x="1247785" y="35056"/>
            <a:ext cx="9696429" cy="68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06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60F68A-A340-A372-DF3E-93A6F1C50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663E35-D2B5-B6DF-4927-69494320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043E46-8EF2-282D-5982-7D51EA775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13185" r="5834" b="9931"/>
          <a:stretch/>
        </p:blipFill>
        <p:spPr>
          <a:xfrm>
            <a:off x="980440" y="94137"/>
            <a:ext cx="10231120" cy="67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4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8384C-02D4-6693-A784-D41AA4BE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F04969-B40D-E761-27C8-2341AB653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0EC569-5E95-FE6A-ACDA-DAB8ADB3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4" t="13778" r="6875" b="7852"/>
          <a:stretch/>
        </p:blipFill>
        <p:spPr>
          <a:xfrm>
            <a:off x="1391920" y="35523"/>
            <a:ext cx="9667240" cy="67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D5B24-B0CA-18E4-BAF7-87562197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3E187F-D023-9D00-4FBC-3091F5CF4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527AE5-E7ED-AAB8-307F-D03717E28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50" t="13630" r="6875" b="8444"/>
          <a:stretch/>
        </p:blipFill>
        <p:spPr>
          <a:xfrm>
            <a:off x="1277620" y="85875"/>
            <a:ext cx="9636760" cy="67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43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BCF87-19D5-B988-9599-81CD9E94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23BA84-2F75-BB06-477E-A23746618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01EC2D-5891-57D1-2824-07AFC92FB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2445" r="8083" b="8444"/>
          <a:stretch/>
        </p:blipFill>
        <p:spPr>
          <a:xfrm>
            <a:off x="1351280" y="0"/>
            <a:ext cx="9489440" cy="68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6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BD11A-6E40-AECC-1016-DD78B672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83F57F-C4A4-AD40-515A-CC3E9EEF0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6AF83F-F30D-DD78-3D5B-20EB5C934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4" t="14222" r="6167" b="7556"/>
          <a:stretch/>
        </p:blipFill>
        <p:spPr>
          <a:xfrm>
            <a:off x="1036320" y="17108"/>
            <a:ext cx="10119360" cy="682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6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84632-0CE0-CD1F-DA2B-970E3AE4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87ECD-F02F-1E20-3FBC-3DB16C6FB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A0314A-8609-D944-8BB8-B26E7DAF5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7" t="14074" r="6875" b="7704"/>
          <a:stretch/>
        </p:blipFill>
        <p:spPr>
          <a:xfrm>
            <a:off x="1351280" y="34726"/>
            <a:ext cx="9646920" cy="68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72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C911B-7044-5F6F-A89B-01E53D23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0AA340-DFAA-4538-0A06-94CDFC9E7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8BE36F-FF66-E9F1-474E-858D6D1C0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7" t="12741" r="7750" b="9930"/>
          <a:stretch/>
        </p:blipFill>
        <p:spPr>
          <a:xfrm>
            <a:off x="1249680" y="0"/>
            <a:ext cx="9875520" cy="68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083B7-A82B-F6F4-2084-DBE1FB8D8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Přístupy v environmentální etice k řešení ekologické krize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2125BD-5D73-25B1-929D-0A0592D90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B9E272-7325-26C6-4D77-EB11A3BA4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01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67AEC-6849-0A08-68AF-BEFCD28C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Monet, Botticelli, Picasso…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439158-F722-DE58-63EE-CF9F1B6DD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36091C-7E6F-24F6-6E85-8DA55E68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8" y="1690688"/>
            <a:ext cx="4891252" cy="275389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89D54B-3610-9D64-8D1E-3EBEAAD777DB}"/>
              </a:ext>
            </a:extLst>
          </p:cNvPr>
          <p:cNvSpPr txBox="1"/>
          <p:nvPr/>
        </p:nvSpPr>
        <p:spPr>
          <a:xfrm>
            <a:off x="573156" y="6213008"/>
            <a:ext cx="291216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https://www.novinky.cz/clanek/zahranicni-evropa-klimaticti-aktiviste-chrstli-bramborovou-kasi-na-monetuv-obraz-40412466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107FE5C-6654-FB8A-2679-44DF4610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19" y="1112250"/>
            <a:ext cx="4903084" cy="275389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A67D9C-4723-9094-399F-BAE953A8A221}"/>
              </a:ext>
            </a:extLst>
          </p:cNvPr>
          <p:cNvSpPr txBox="1"/>
          <p:nvPr/>
        </p:nvSpPr>
        <p:spPr>
          <a:xfrm>
            <a:off x="9144758" y="6280919"/>
            <a:ext cx="29352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https://www.seznamzpravy.cz/clanek/zahranicni-klimaticti-aktiviste-se-v-italii-prilepili-k-botticelliho-obrazu-209648</a:t>
            </a:r>
          </a:p>
        </p:txBody>
      </p:sp>
      <p:pic>
        <p:nvPicPr>
          <p:cNvPr id="2054" name="Picture 6" descr="Obrázek">
            <a:extLst>
              <a:ext uri="{FF2B5EF4-FFF2-40B4-BE49-F238E27FC236}">
                <a16:creationId xmlns:a16="http://schemas.microsoft.com/office/drawing/2014/main" id="{3DAB755D-300D-0237-2319-6DE64D3C9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21784" r="12435" b="5478"/>
          <a:stretch/>
        </p:blipFill>
        <p:spPr bwMode="auto">
          <a:xfrm>
            <a:off x="4471863" y="3429000"/>
            <a:ext cx="3756991" cy="27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04E7C7-08E0-38CE-BE2E-0A5CA55D1936}"/>
              </a:ext>
            </a:extLst>
          </p:cNvPr>
          <p:cNvSpPr txBox="1"/>
          <p:nvPr/>
        </p:nvSpPr>
        <p:spPr>
          <a:xfrm>
            <a:off x="5009632" y="6280919"/>
            <a:ext cx="26814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https://ekolist.cz/cz/zpravodajstvi/zpravy/australsti-klimaticti-aktiviste-se-v-galerii-na-protest-prilepili-k-picassovi</a:t>
            </a:r>
          </a:p>
        </p:txBody>
      </p:sp>
    </p:spTree>
    <p:extLst>
      <p:ext uri="{BB962C8B-B14F-4D97-AF65-F5344CB8AC3E}">
        <p14:creationId xmlns:p14="http://schemas.microsoft.com/office/powerpoint/2010/main" val="39590809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BD61B0-AEDA-E2A8-8CE6-4B7F3AE1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Černobyl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Život na naší planetě, 2020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4E6DD4-0BC7-74C5-C14A-6F41FE3276C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Vrátit přírodě území – ona je zase zaplní…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424309-D56F-7B83-3842-E9E9F1110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943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D844B0-5D67-EFEF-CDC7-ED955D29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cs-CZ" sz="3600"/>
              <a:t>Zelený kapitalismus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36F57-57C2-0380-F6DD-A00E16B82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1800"/>
              <a:t>Zelený kapitalismus: transformace ekonomiky – nulové emise do 2050</a:t>
            </a:r>
          </a:p>
          <a:p>
            <a:r>
              <a:rPr lang="cs-CZ" sz="1800"/>
              <a:t>žádné zmínky o změně paradigmatu – jen technický návod v rámci systému</a:t>
            </a:r>
          </a:p>
          <a:p>
            <a:endParaRPr lang="cs-CZ" sz="1800"/>
          </a:p>
          <a:p>
            <a:r>
              <a:rPr lang="cs-CZ" sz="1800"/>
              <a:t>Gates, 2021 </a:t>
            </a:r>
          </a:p>
          <a:p>
            <a:endParaRPr lang="cs-CZ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90AC0E-0DC6-6FD0-FA99-8E50A484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13" y="901032"/>
            <a:ext cx="3404611" cy="511622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5353D72F-E799-C9BD-5935-09082EBEE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803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53F9CB-39EF-4E0D-CBC9-7777B517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3700"/>
              <a:t>Cesta individuální cnosti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D71ED9FB-9EAC-33EC-2079-735503E95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/>
              <a:t>Rozumnost – kontrola pudů, tužeb, vášní, konzumu </a:t>
            </a:r>
          </a:p>
          <a:p>
            <a:r>
              <a:rPr lang="cs-CZ" sz="2000"/>
              <a:t>Zvyky a zlozvyky</a:t>
            </a:r>
          </a:p>
          <a:p>
            <a:r>
              <a:rPr lang="cs-CZ" sz="2000"/>
              <a:t>Vzory </a:t>
            </a:r>
          </a:p>
          <a:p>
            <a:r>
              <a:rPr lang="cs-CZ" sz="2000"/>
              <a:t>Kompetence </a:t>
            </a:r>
          </a:p>
          <a:p>
            <a:r>
              <a:rPr lang="cs-CZ" sz="2000"/>
              <a:t>Autonomie </a:t>
            </a:r>
            <a:endParaRPr lang="en-US" sz="20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toaletní potřeby, vizitka, krém&#10;&#10;Popis byl vytvořen automaticky">
            <a:extLst>
              <a:ext uri="{FF2B5EF4-FFF2-40B4-BE49-F238E27FC236}">
                <a16:creationId xmlns:a16="http://schemas.microsoft.com/office/drawing/2014/main" id="{224CEF32-D07A-4513-2F60-15CDB6822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12233" r="27926" b="9277"/>
          <a:stretch/>
        </p:blipFill>
        <p:spPr>
          <a:xfrm>
            <a:off x="6620333" y="1270000"/>
            <a:ext cx="4432533" cy="41280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832C95-762C-4B85-A3C1-2A422F246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376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0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1F842B-8E65-02D1-DF9A-AD1069AA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cs-CZ" sz="4800"/>
              <a:t>Sociální a ekonomická transformace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CB02A2-600D-EA35-09A3-EA1A744E1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 lnSpcReduction="10000"/>
          </a:bodyPr>
          <a:lstStyle/>
          <a:p>
            <a:r>
              <a:rPr lang="cs-CZ" sz="2000" dirty="0"/>
              <a:t>Politická transformace</a:t>
            </a:r>
          </a:p>
          <a:p>
            <a:r>
              <a:rPr lang="cs-CZ" sz="2000" dirty="0"/>
              <a:t>Vytvoření globálního státu – silnějšího než korporace</a:t>
            </a:r>
          </a:p>
          <a:p>
            <a:r>
              <a:rPr lang="cs-CZ" sz="2000" dirty="0"/>
              <a:t>Škola sociální kritiky</a:t>
            </a:r>
          </a:p>
          <a:p>
            <a:r>
              <a:rPr lang="cs-CZ" sz="2000" dirty="0"/>
              <a:t>Hérakleitos: většina lidí je špatná</a:t>
            </a:r>
          </a:p>
          <a:p>
            <a:r>
              <a:rPr lang="cs-CZ" sz="2000" dirty="0"/>
              <a:t>Marx: etika není potřebná, stačí revoluce – změna materiální základny</a:t>
            </a:r>
          </a:p>
          <a:p>
            <a:r>
              <a:rPr lang="cs-CZ" sz="2000" dirty="0"/>
              <a:t>Sociální ekologie: co škodí přírodě, škodí i člověku</a:t>
            </a:r>
          </a:p>
          <a:p>
            <a:r>
              <a:rPr lang="sk-SK" altLang="sk-SK" sz="2400" dirty="0" err="1"/>
              <a:t>Transnacionální</a:t>
            </a:r>
            <a:r>
              <a:rPr lang="sk-SK" altLang="sk-SK" sz="2400" dirty="0"/>
              <a:t> </a:t>
            </a:r>
            <a:r>
              <a:rPr lang="sk-SK" altLang="sk-SK" sz="2400" dirty="0" err="1"/>
              <a:t>uznání</a:t>
            </a:r>
            <a:r>
              <a:rPr lang="sk-SK" altLang="sk-SK" sz="2400" dirty="0"/>
              <a:t> </a:t>
            </a:r>
            <a:r>
              <a:rPr lang="sk-SK" altLang="sk-SK" sz="2400" dirty="0" err="1"/>
              <a:t>odpovědnosti</a:t>
            </a:r>
            <a:endParaRPr lang="sk-SK" altLang="sk-SK" sz="2400" dirty="0"/>
          </a:p>
          <a:p>
            <a:endParaRPr lang="cs-CZ" sz="2000" dirty="0"/>
          </a:p>
          <a:p>
            <a:endParaRPr lang="en-US" sz="2000" dirty="0"/>
          </a:p>
        </p:txBody>
      </p:sp>
      <p:sp>
        <p:nvSpPr>
          <p:cNvPr id="43" name="Rectangle 34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dopis&#10;&#10;Popis byl vytvořen automaticky">
            <a:extLst>
              <a:ext uri="{FF2B5EF4-FFF2-40B4-BE49-F238E27FC236}">
                <a16:creationId xmlns:a16="http://schemas.microsoft.com/office/drawing/2014/main" id="{487798CD-AC7E-51B1-683F-8D71924F5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28" y="1387735"/>
            <a:ext cx="3112158" cy="4593592"/>
          </a:xfrm>
          <a:prstGeom prst="rect">
            <a:avLst/>
          </a:pr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05F260-BBD1-C76A-701E-D7288B270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885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999431-0CB5-D42F-EAF0-BBE39EBF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cs-CZ" sz="3600"/>
              <a:t>(Eko)feministické návrhy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AEEE8F-0D91-C70A-B392-89430A750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71" y="380770"/>
            <a:ext cx="1774521" cy="2811320"/>
          </a:xfrm>
          <a:prstGeom prst="rect">
            <a:avLst/>
          </a:prstGeom>
        </p:spPr>
      </p:pic>
      <p:pic>
        <p:nvPicPr>
          <p:cNvPr id="6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645444C-6AE8-25BD-92D4-879AA229F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257" y="380769"/>
            <a:ext cx="1862499" cy="2811320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9D06435-A4A9-32CD-1080-29FFF59D8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41" y="380769"/>
            <a:ext cx="1990035" cy="2811320"/>
          </a:xfrm>
          <a:prstGeom prst="rect">
            <a:avLst/>
          </a:prstGeom>
        </p:spPr>
      </p:pic>
      <p:pic>
        <p:nvPicPr>
          <p:cNvPr id="4" name="Obrázek 3" descr="Obsah obrázku diagram&#10;&#10;Popis byl vytvořen automaticky">
            <a:extLst>
              <a:ext uri="{FF2B5EF4-FFF2-40B4-BE49-F238E27FC236}">
                <a16:creationId xmlns:a16="http://schemas.microsoft.com/office/drawing/2014/main" id="{BDB0613E-2813-B45B-DDB7-0505D1723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19" y="447554"/>
            <a:ext cx="2515016" cy="26777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7C3504-94A9-545B-E85A-A601AB9F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r>
              <a:rPr lang="cs-CZ" sz="2000"/>
              <a:t>Konec panského přístupu k přírodě a ženě! (Kritika F. Bacona a d.)</a:t>
            </a:r>
          </a:p>
          <a:p>
            <a:r>
              <a:rPr lang="cs-CZ" sz="2000"/>
              <a:t>Současný systém poškozuje přírodu a ty nejslabší: starší, nemocné, děti, matky samoživitelky, chudé, marginalizované</a:t>
            </a:r>
          </a:p>
          <a:p>
            <a:r>
              <a:rPr lang="cs-CZ" sz="2000"/>
              <a:t>Kvóty ve vedení společnosti pro ženy nestačí </a:t>
            </a:r>
          </a:p>
          <a:p>
            <a:endParaRPr lang="cs-CZ" sz="2000"/>
          </a:p>
          <a:p>
            <a:endParaRPr lang="cs-CZ" sz="200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A4C60B7-9A16-579E-5E52-3FDC696A0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850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82E4A-C2D4-E64F-5A1F-A53FD4981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Muži jsou z Marsu, ženy z Venuše…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4CC4E-A1CA-941B-9583-455C08BDC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Muži  odpradávna lovili, bojovali, přetvářeli krajinu, obchodovali, </a:t>
            </a:r>
            <a:endParaRPr lang="en-US" dirty="0"/>
          </a:p>
          <a:p>
            <a:r>
              <a:rPr lang="cs-CZ" dirty="0"/>
              <a:t>Ženy zůstávaly dom</a:t>
            </a:r>
            <a:r>
              <a:rPr lang="en-US" dirty="0"/>
              <a:t>a</a:t>
            </a:r>
            <a:r>
              <a:rPr lang="cs-CZ" dirty="0"/>
              <a:t> </a:t>
            </a:r>
            <a:r>
              <a:rPr lang="en-US" dirty="0"/>
              <a:t>p</a:t>
            </a:r>
            <a:r>
              <a:rPr lang="cs-CZ" dirty="0" err="1"/>
              <a:t>éče</a:t>
            </a:r>
            <a:r>
              <a:rPr lang="cs-CZ" dirty="0"/>
              <a:t> o děti, nemocné, staré</a:t>
            </a:r>
          </a:p>
          <a:p>
            <a:r>
              <a:rPr lang="cs-CZ" dirty="0"/>
              <a:t>Muži formovali stát, zákony, určili pravidla obchodního světa, prezentovali své náboženské i společenské představy,</a:t>
            </a:r>
          </a:p>
          <a:p>
            <a:r>
              <a:rPr lang="cs-CZ" dirty="0"/>
              <a:t>Žena - druhořadou funkci: kultura má maskulinní charakter</a:t>
            </a:r>
          </a:p>
          <a:p>
            <a:r>
              <a:rPr lang="cs-CZ" dirty="0"/>
              <a:t>Muži:  myslí analyticky, abstraktně, tíhnou k moci, </a:t>
            </a:r>
            <a:r>
              <a:rPr lang="cs-CZ" dirty="0" err="1"/>
              <a:t>instrumentární</a:t>
            </a:r>
            <a:r>
              <a:rPr lang="cs-CZ" dirty="0"/>
              <a:t> rozum, bojovný duch </a:t>
            </a:r>
          </a:p>
          <a:p>
            <a:r>
              <a:rPr lang="cs-CZ" dirty="0"/>
              <a:t>Ženy : myslí celostně, konkrétně, tíhnou k péči, citlivost, mateřský „duch“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4968FF-C760-BAC7-1C3D-A85795061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2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BF959B-FE97-3606-50C9-FB3AB23F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Feministické požadavky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EA952-4837-9363-4ECC-C5549EE1C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Jedním z řešení je ukončit mužskou dominanci ve vedení společnosti</a:t>
            </a:r>
          </a:p>
          <a:p>
            <a:r>
              <a:rPr lang="cs-CZ" sz="2400" dirty="0"/>
              <a:t>odstranit panské principy k lidem a k přírodě</a:t>
            </a:r>
          </a:p>
          <a:p>
            <a:r>
              <a:rPr lang="cs-CZ" sz="2400" dirty="0"/>
              <a:t>Odpovědnost </a:t>
            </a:r>
          </a:p>
          <a:p>
            <a:pPr lvl="1"/>
            <a:r>
              <a:rPr lang="cs-CZ" dirty="0"/>
              <a:t>prosazovat nejen emancipaci žen ve vedení společnosti, </a:t>
            </a:r>
          </a:p>
          <a:p>
            <a:pPr lvl="1"/>
            <a:r>
              <a:rPr lang="cs-CZ" dirty="0"/>
              <a:t>všech menšin, </a:t>
            </a:r>
          </a:p>
          <a:p>
            <a:pPr lvl="1"/>
            <a:r>
              <a:rPr lang="cs-CZ" dirty="0"/>
              <a:t>zvyšovat pluralitu a rozmanitost myšlení,</a:t>
            </a:r>
          </a:p>
          <a:p>
            <a:pPr lvl="1"/>
            <a:r>
              <a:rPr lang="cs-CZ" dirty="0"/>
              <a:t>mírové směřování společnosti vůči druhým i vůči přírodě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1CFF602-5F70-ECAE-73F4-F84D6B23B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453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D4EC16-D90A-31D9-FA1A-EFB1F11F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Odpovědnost k dalším bytostem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7455AA-252A-B292-01F1-220A61430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/>
              <a:t>V roce 1975 Peter Singer: </a:t>
            </a:r>
            <a:r>
              <a:rPr lang="cs-CZ" i="1"/>
              <a:t>Osvobození zvířat</a:t>
            </a:r>
            <a:r>
              <a:rPr lang="cs-CZ"/>
              <a:t> </a:t>
            </a:r>
          </a:p>
          <a:p>
            <a:r>
              <a:rPr lang="cs-CZ"/>
              <a:t>Stimul pro zakládání organizací pro ochranu zvířat</a:t>
            </a:r>
          </a:p>
          <a:p>
            <a:r>
              <a:rPr lang="cs-CZ"/>
              <a:t>jak krutě se lidé chovají ke zvířatům kvůli masu, kůži, zbytečným vědeckým experimentům,  testování kosmetiky, a pod. </a:t>
            </a:r>
          </a:p>
          <a:p>
            <a:r>
              <a:rPr lang="cs-CZ"/>
              <a:t>Lidské a Non-lidské živé bytosti jsou si rovny: každá živá bytost má preferenci netrpět, mnohé mají schopnost uvědomovat si svou minulost a budoucnost. </a:t>
            </a:r>
          </a:p>
          <a:p>
            <a:r>
              <a:rPr lang="cs-CZ"/>
              <a:t>Dle tzv. </a:t>
            </a:r>
            <a:r>
              <a:rPr lang="cs-CZ" b="1"/>
              <a:t>zoocentrismu</a:t>
            </a:r>
            <a:r>
              <a:rPr lang="cs-CZ"/>
              <a:t> je odpovědné jednat v souladu se preferencemi živých bytostí </a:t>
            </a:r>
          </a:p>
          <a:p>
            <a:r>
              <a:rPr lang="cs-CZ"/>
              <a:t>Netrpět je vlastní přirozený způsob života, atd.). </a:t>
            </a:r>
          </a:p>
          <a:p>
            <a:pPr lvl="1"/>
            <a:r>
              <a:rPr lang="cs-CZ"/>
              <a:t>řešením veganství – nahrazení zvířat v potravě, oblečení a v průmyslu </a:t>
            </a:r>
          </a:p>
          <a:p>
            <a:pPr lvl="1"/>
            <a:r>
              <a:rPr lang="cs-CZ"/>
              <a:t>zároveň sníží emise – i environmentální odpovědnost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A6DB8C-AA1D-D3A1-70B1-95415EC31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383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72480-D74E-0C8D-EA2D-895EDCC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8600" cy="1325563"/>
          </a:xfrm>
        </p:spPr>
        <p:txBody>
          <a:bodyPr/>
          <a:lstStyle/>
          <a:p>
            <a:pPr algn="ctr"/>
            <a:r>
              <a:rPr lang="cs-CZ" dirty="0"/>
              <a:t>Obrázky a internetové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0E571A-71BB-A08B-EC97-F6E8E8AC8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Black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Cat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Sabotage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Dostupné online: 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https://blackcatsabotage.wordpress.com/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https://nesehnuti.cz/eticky-kodex-ekologickych-organizaci/</a:t>
            </a:r>
            <a:endParaRPr lang="cs-CZ" sz="12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https://www.extinctionrebellion.cz/jednejme-okamzite/akcni-konsensus/</a:t>
            </a:r>
            <a:endParaRPr lang="cs-CZ" sz="1200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1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Dostupné online: </a:t>
            </a:r>
            <a:r>
              <a:rPr lang="sk-SK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https://fridaysforfuture.org/take-action/how-to-strike/</a:t>
            </a:r>
            <a:r>
              <a:rPr lang="cs-CZ" sz="12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200" dirty="0">
                <a:hlinkClick r:id="rId6"/>
              </a:rPr>
              <a:t>Obrázek: Trailer život na naší planetě: https://m.facebook.com/GreenStore.cz/photos/a.935423896470060/3756775241001564/?type=3</a:t>
            </a:r>
            <a:endParaRPr lang="cs-CZ" sz="1200" dirty="0"/>
          </a:p>
          <a:p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Obrázek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Černobyl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ve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filmu Život na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naší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planetě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https://www.artoftheancestors.com/blog/daavid-attenborough-life-on-our-planet </a:t>
            </a:r>
          </a:p>
          <a:p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Stand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by režim: 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  <a:hlinkClick r:id="rId7"/>
              </a:rPr>
              <a:t>https://www.epet.cz/stand-by/</a:t>
            </a:r>
            <a:endParaRPr lang="sk-SK" sz="12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Na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Brandenburské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 </a:t>
            </a:r>
            <a:r>
              <a:rPr lang="sk-SK" sz="1200" u="sng" dirty="0" err="1">
                <a:solidFill>
                  <a:srgbClr val="0563C1"/>
                </a:solidFill>
                <a:cs typeface="Times New Roman" panose="02020603050405020304" pitchFamily="18" charset="0"/>
              </a:rPr>
              <a:t>bráně</a:t>
            </a:r>
            <a:r>
              <a:rPr lang="sk-SK" sz="1200" u="sng" dirty="0">
                <a:solidFill>
                  <a:srgbClr val="0563C1"/>
                </a:solidFill>
                <a:cs typeface="Times New Roman" panose="02020603050405020304" pitchFamily="18" charset="0"/>
              </a:rPr>
              <a:t>: </a:t>
            </a:r>
            <a:r>
              <a:rPr lang="cs-CZ" sz="1200" dirty="0">
                <a:hlinkClick r:id="rId8"/>
              </a:rPr>
              <a:t>https://www.teraz.sk/zahranicie/dve-klimaticke-aktivistky-vyliezli-na-b/673286-clanok.html</a:t>
            </a:r>
            <a:endParaRPr lang="cs-CZ" sz="1200" dirty="0"/>
          </a:p>
          <a:p>
            <a:r>
              <a:rPr lang="cs-CZ" sz="1200" dirty="0"/>
              <a:t>V galerii: </a:t>
            </a:r>
            <a:r>
              <a:rPr lang="cs-CZ" sz="1200" dirty="0">
                <a:hlinkClick r:id="rId9"/>
              </a:rPr>
              <a:t>https://kultura.pravda.sk/galeria/clanok/646504-klimaticki-aktivisti-znova-utocia-na-obrazy-v-australii-sa-prilepili-ku-slavnym-warholovym-campbellovym-konzervam/</a:t>
            </a:r>
            <a:r>
              <a:rPr lang="cs-CZ" sz="1200" dirty="0"/>
              <a:t> </a:t>
            </a:r>
          </a:p>
          <a:p>
            <a:r>
              <a:rPr lang="cs-CZ" sz="1200" dirty="0"/>
              <a:t>Polité obrazy děli společnost: https://www.irozhlas.cz/zivotni-styl/spolecnost/klimaticti-aktiviste-polite-obrazy-podcast-vinohradska-12-krajhanzl_2210270600_cen</a:t>
            </a:r>
          </a:p>
          <a:p>
            <a:r>
              <a:rPr lang="cs-CZ" sz="1200" dirty="0"/>
              <a:t> Zablokované tryskáče: </a:t>
            </a:r>
            <a:r>
              <a:rPr lang="cs-CZ" sz="1200" dirty="0">
                <a:hlinkClick r:id="rId10"/>
              </a:rPr>
              <a:t>https://www.airways.cz/zprava/klimaticti-aktiviste-zablokovali-na-schipholu-soukrome-tryskace/</a:t>
            </a:r>
            <a:endParaRPr lang="cs-CZ" sz="1200" dirty="0"/>
          </a:p>
          <a:p>
            <a:r>
              <a:rPr lang="cs-CZ" sz="1200" dirty="0" err="1"/>
              <a:t>Podcast</a:t>
            </a:r>
            <a:r>
              <a:rPr lang="cs-CZ" sz="1200" dirty="0"/>
              <a:t> D. </a:t>
            </a:r>
            <a:r>
              <a:rPr lang="cs-CZ" sz="1200" dirty="0" err="1"/>
              <a:t>Dzwonkowska</a:t>
            </a:r>
            <a:r>
              <a:rPr lang="cs-CZ" sz="1200" dirty="0"/>
              <a:t>: </a:t>
            </a:r>
            <a:r>
              <a:rPr lang="cs-CZ" sz="1200" dirty="0">
                <a:hlinkClick r:id="rId11"/>
              </a:rPr>
              <a:t>https://www.spreaker.com/show/etyka-cnot-srodowiskowych-prof-ucz-dr</a:t>
            </a:r>
            <a:r>
              <a:rPr lang="cs-CZ" sz="1200" dirty="0"/>
              <a:t> </a:t>
            </a:r>
          </a:p>
          <a:p>
            <a:r>
              <a:rPr lang="cs-CZ" sz="1200" dirty="0"/>
              <a:t>Brněnský </a:t>
            </a:r>
            <a:r>
              <a:rPr lang="cs-CZ" sz="1200" dirty="0" err="1"/>
              <a:t>Extinction</a:t>
            </a:r>
            <a:r>
              <a:rPr lang="cs-CZ" sz="1200" dirty="0"/>
              <a:t> </a:t>
            </a:r>
            <a:r>
              <a:rPr lang="cs-CZ" sz="1200" dirty="0" err="1"/>
              <a:t>rebellion</a:t>
            </a:r>
            <a:r>
              <a:rPr lang="cs-CZ" sz="1200" dirty="0"/>
              <a:t>: </a:t>
            </a:r>
            <a:r>
              <a:rPr lang="cs-CZ" sz="1200" dirty="0">
                <a:hlinkClick r:id="rId12"/>
              </a:rPr>
              <a:t>https://brnenska.drbna.cz/zpravy/spolecnost/14834-na-svobodaku-se-symbolicky-obesili-lide-stojici-na-tajicim-kusu-ledu.html</a:t>
            </a:r>
            <a:r>
              <a:rPr lang="cs-CZ" sz="1200" dirty="0"/>
              <a:t> </a:t>
            </a:r>
          </a:p>
          <a:p>
            <a:pPr marL="0" indent="0">
              <a:buNone/>
            </a:pPr>
            <a:endParaRPr lang="cs-CZ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5F8DD75-056B-E0E2-6AB3-50BADD223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6512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48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CB9B6-D271-0510-1E70-FB024312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1BAEA4-D8D5-72F9-63D3-150FDC6F9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/>
              <a:t>BOWLES, </a:t>
            </a:r>
            <a:r>
              <a:rPr lang="cs-CZ" dirty="0" err="1"/>
              <a:t>Cennydd</a:t>
            </a:r>
            <a:r>
              <a:rPr lang="cs-CZ" dirty="0"/>
              <a:t>. </a:t>
            </a:r>
            <a:r>
              <a:rPr lang="cs-CZ" i="1" dirty="0"/>
              <a:t>Etika budoucnosti</a:t>
            </a:r>
            <a:r>
              <a:rPr lang="cs-CZ" dirty="0"/>
              <a:t>. Praha: Academia, 2021</a:t>
            </a:r>
          </a:p>
          <a:p>
            <a:r>
              <a:rPr lang="cs-CZ" dirty="0"/>
              <a:t>GATES, Bill. </a:t>
            </a:r>
            <a:r>
              <a:rPr lang="cs-CZ" i="1" dirty="0"/>
              <a:t>Jak zabránit klimatické katastrofě: řešení, která máme, a průlomy, které potřebujeme</a:t>
            </a:r>
            <a:r>
              <a:rPr lang="cs-CZ" dirty="0"/>
              <a:t>. V Brně: Jan </a:t>
            </a:r>
            <a:r>
              <a:rPr lang="cs-CZ" dirty="0" err="1"/>
              <a:t>Melvil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, 2021.</a:t>
            </a:r>
          </a:p>
          <a:p>
            <a:r>
              <a:rPr lang="cs-CZ" dirty="0"/>
              <a:t>JONAS, Hans. </a:t>
            </a:r>
            <a:r>
              <a:rPr lang="cs-CZ" i="1" dirty="0"/>
              <a:t>Princip odpovědnosti: pokus o etiku pro technologickou civilizaci</a:t>
            </a:r>
            <a:r>
              <a:rPr lang="cs-CZ" dirty="0"/>
              <a:t>. Praha: </a:t>
            </a:r>
            <a:r>
              <a:rPr lang="cs-CZ" dirty="0" err="1"/>
              <a:t>Oikoymenh</a:t>
            </a:r>
            <a:r>
              <a:rPr lang="cs-CZ" dirty="0"/>
              <a:t>, 1997.</a:t>
            </a:r>
          </a:p>
          <a:p>
            <a:r>
              <a:rPr lang="cs-CZ" dirty="0"/>
              <a:t>VOMÁČKA, Vojtěch. </a:t>
            </a:r>
            <a:r>
              <a:rPr lang="cs-CZ" i="1" dirty="0"/>
              <a:t>Země jako subjekt práv? Tendence v </a:t>
            </a:r>
            <a:r>
              <a:rPr lang="cs-CZ" i="1" dirty="0" err="1"/>
              <a:t>ekocentrickém</a:t>
            </a:r>
            <a:r>
              <a:rPr lang="cs-CZ" i="1" dirty="0"/>
              <a:t> pojetí právní ochrany životního prostředí</a:t>
            </a:r>
            <a:r>
              <a:rPr lang="cs-CZ" dirty="0"/>
              <a:t>. In Josef </a:t>
            </a:r>
            <a:r>
              <a:rPr lang="cs-CZ" dirty="0" err="1"/>
              <a:t>Šmajs</a:t>
            </a:r>
            <a:r>
              <a:rPr lang="cs-CZ" dirty="0"/>
              <a:t>. Ústava Země. Banská Bystrica: </a:t>
            </a:r>
            <a:r>
              <a:rPr lang="cs-CZ" dirty="0" err="1"/>
              <a:t>Vydavatel'stvo</a:t>
            </a:r>
            <a:r>
              <a:rPr lang="cs-CZ" dirty="0"/>
              <a:t> PRO, 2015.</a:t>
            </a:r>
          </a:p>
          <a:p>
            <a:r>
              <a:rPr lang="cs-CZ" dirty="0"/>
              <a:t>ŠMAJS, Josef. </a:t>
            </a:r>
            <a:r>
              <a:rPr lang="cs-CZ" i="1" dirty="0"/>
              <a:t>Ústava Země</a:t>
            </a:r>
            <a:r>
              <a:rPr lang="cs-CZ" dirty="0"/>
              <a:t>. Banská Bystrica: </a:t>
            </a:r>
            <a:r>
              <a:rPr lang="cs-CZ" dirty="0" err="1"/>
              <a:t>Vydavatel'stvo</a:t>
            </a:r>
            <a:r>
              <a:rPr lang="cs-CZ" dirty="0"/>
              <a:t> PRO, 2015</a:t>
            </a:r>
          </a:p>
          <a:p>
            <a:r>
              <a:rPr lang="cs-CZ" dirty="0"/>
              <a:t>Otevřený dopis: </a:t>
            </a:r>
            <a:r>
              <a:rPr lang="cs-CZ" dirty="0">
                <a:hlinkClick r:id="rId2"/>
              </a:rPr>
              <a:t>https://www.ppmagazin.com/od-gpt-4-k-autonomnimu-ai-aneb-reakce-na-otevreny-dopis-pozastavte-vyvoj-umele-inteligence/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691178-B085-C5E1-9FA3-B1BEA5DF7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18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A31876-EC2D-F43B-8098-751E54CA3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1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20B70-2226-7BF9-DED5-C70B4781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49CF4-0D38-EC47-0934-5C361558B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626" y="1825625"/>
            <a:ext cx="5632174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ABBEY, Edward.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Gang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obrancov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Zeme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Tulčík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Abies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1994.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ARRUZZA,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Cinzia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BHATTACHARYA,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Tithi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., FRASER, Nancy.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Feminismus pro 99 %: manifest.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Praha: Neklid 2020.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BĚLOHRADSKÝ, Václav.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Mezi světy &amp;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mezisvěty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reloaded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2013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2.,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opr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rozš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vyd. Praha: Novela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bohemica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2013.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BOWLES,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Cennydd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Etika budoucnosti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Praha: Academia 2021.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BROOKS, Leonard J. a Paul DUNN. </a:t>
            </a:r>
            <a:r>
              <a:rPr lang="en-US" sz="1400" i="1" dirty="0"/>
              <a:t>Business and professional ethics for directors, executives &amp; accountants</a:t>
            </a:r>
            <a:r>
              <a:rPr lang="en-US" sz="1400" dirty="0"/>
              <a:t>. Boston, MA: Cengage Learning, </a:t>
            </a:r>
            <a:r>
              <a:rPr lang="cs-CZ" sz="1400" dirty="0"/>
              <a:t>2018.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FELICETTI, Andrea.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Systemic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Unsustainability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as a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Threat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Democracy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Values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2021, 30(4), s. 431-451. 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GATES, Bill.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Jak zabránit klimatické katastrofě: řešení, která máme, a průlomy, které potřebujeme.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Brno: Jan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Melvil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Publishing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2021.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GLUCHMANOVÁ, Marta: </a:t>
            </a:r>
            <a:r>
              <a:rPr lang="cs-CZ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Učiteľská</a:t>
            </a: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etika. Prešov: Filozofická fakulta </a:t>
            </a:r>
            <a:r>
              <a:rPr lang="cs-CZ" sz="14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univerzity, 2008.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GOLDMAN, Emma. Ruská revoluce a autoritativní princip (1924). In TOMEK, Václav (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ed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.):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Anarchismus v proměnách dvacátého století. Vybrané osobnosti a ideje.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FÚ AV ČR, Praha, 2012,  s. 567-591.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HÁLA, Vlastimil – KOLÁŘSKÝ, Rudolf.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Filosofie a ohrožená Země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Nakladatelství Filosofického ústavu AV ČR, Praha 2020.  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HRUBEC, Marek.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Od zneuznání ke spravedlnosti: kritická teorie globální společnosti a politiky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Filosofia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2011.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JASPERS, Karl. </a:t>
            </a:r>
            <a:r>
              <a:rPr lang="cs-CZ" sz="14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Duchovní situace doby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. Academia 2008.</a:t>
            </a: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3E9A7F-AE5B-AF5E-39C4-65404811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923722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JONAS, Hans.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Princip odpovědnosti: pokus o etiku pro technologickou civilizaci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Oikoymenh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1997.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KOMÁREK, Stanislav.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Příroda a kultura: svět jevů a svět interpretací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Vyd. 2. Praha: Academia 2008.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LIBROVÁ, Hana, PELIKÁN,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Vojtěch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Ethical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Motivations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Phenomenon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Disappointment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Types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Movements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Neo-Environmentalism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Dark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Mountain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Project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Environmental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Values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Cambridge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White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Horse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Press, 2016, 25 (2), s. 167-193.  </a:t>
            </a:r>
            <a:endParaRPr lang="cs-CZ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MALANKIEVIČOVÁ, Silvia. </a:t>
            </a:r>
            <a:r>
              <a:rPr lang="cs-CZ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Profesijná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etika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(v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súčasných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perspektívach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aplikovaného diskurzu). Prešov: Filozofická fakulta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univerzity, 2008. Acta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Facultatis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philosophicae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Universitatis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Prešoviensis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217/299.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PATOČKA, Jan. 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Kacířské eseje o filosofii dějin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Praha: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Oikoymenh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2007.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ŠMAJS, Josef.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Ústava Země: filosofický koncept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Vydanie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I. Banská Bystrica: PRO 2015.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ŠVAŇA, Lukáš.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Etika vojny a terorizmu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Prešov: Filozofická fakulta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Prešovskej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univerzity 2016. Opera </a:t>
            </a:r>
            <a:r>
              <a:rPr lang="cs-CZ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philosophica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2/2016.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ŽIŽEK, Slavoj. </a:t>
            </a:r>
            <a:r>
              <a:rPr lang="cs-CZ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Násilí.</a:t>
            </a:r>
            <a:r>
              <a:rPr lang="cs-CZ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Praha: Rybka 2013. 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WALLACE-WELLS, David.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Neobyvatelná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Země</a:t>
            </a:r>
            <a:r>
              <a:rPr lang="sk-SK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Život po oteplení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Brno: </a:t>
            </a:r>
            <a:r>
              <a:rPr lang="sk-SK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Host</a:t>
            </a:r>
            <a:r>
              <a:rPr lang="sk-SK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2020.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TAYLOR,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Bron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Raymond.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: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Emergence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Radical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Environmentalism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SUNY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1995.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2DEC7-3541-2D0B-CDB4-D0A177CB5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28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Freeform: Shape 308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37A0FF-BAD6-902E-BF3F-35B11A06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Zablokované soukromé tryskáče</a:t>
            </a:r>
          </a:p>
        </p:txBody>
      </p:sp>
      <p:pic>
        <p:nvPicPr>
          <p:cNvPr id="3074" name="Picture 2" descr="Obsah obrázku hoblovat, osoba, lidé, přistávací dráha&#10;&#10;Popis byl vytvořen automaticky">
            <a:extLst>
              <a:ext uri="{FF2B5EF4-FFF2-40B4-BE49-F238E27FC236}">
                <a16:creationId xmlns:a16="http://schemas.microsoft.com/office/drawing/2014/main" id="{970402A5-86C3-F040-E02A-C09B012C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3"/>
          <a:stretch/>
        </p:blipFill>
        <p:spPr bwMode="auto">
          <a:xfrm>
            <a:off x="4502428" y="1704754"/>
            <a:ext cx="7225748" cy="34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B749DA9-E27D-EDD4-C60B-45F93154B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21" y="346075"/>
            <a:ext cx="1285875" cy="98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52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136D742-B157-BDCB-848B-45006F643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5DF77D-D90E-C521-006C-2FA46045B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 blokování dopravy umřela cyklistka…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F489C1-E538-0B33-D522-0523E2F7B53B}"/>
              </a:ext>
            </a:extLst>
          </p:cNvPr>
          <p:cNvSpPr txBox="1"/>
          <p:nvPr/>
        </p:nvSpPr>
        <p:spPr>
          <a:xfrm>
            <a:off x="2428860" y="6492875"/>
            <a:ext cx="81985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50" dirty="0"/>
              <a:t>https://www.seznamzpravy.cz/clanek/zahranicni-stredni-evropa-v-nemecu-zemrela-cyklistka-pomoc-po-nehode-zdrzeli-aktiviste-21k8475</a:t>
            </a:r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204110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D66C8-B7EF-895F-A087-0921E709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F8D8A9-3E90-C8D6-C636-79006D70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935B5B-C1E8-2D13-EA50-D37F1A757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" t="17037" r="3167" b="7111"/>
          <a:stretch/>
        </p:blipFill>
        <p:spPr>
          <a:xfrm>
            <a:off x="127000" y="2463483"/>
            <a:ext cx="11592560" cy="52019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C05157-50D1-38CA-A76A-060A4DD22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" t="16690" r="2500" b="69037"/>
          <a:stretch/>
        </p:blipFill>
        <p:spPr>
          <a:xfrm>
            <a:off x="213360" y="31751"/>
            <a:ext cx="11673840" cy="9788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29F7EC-208D-B0F6-26FB-9A6FA0B5C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" t="62370" r="3166" b="16444"/>
          <a:stretch/>
        </p:blipFill>
        <p:spPr>
          <a:xfrm>
            <a:off x="299720" y="1010603"/>
            <a:ext cx="11419840" cy="145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0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12479-00FA-8D32-8F46-29EC3970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text, venku, budova, území&#10;&#10;Popis byl vytvořen automaticky">
            <a:extLst>
              <a:ext uri="{FF2B5EF4-FFF2-40B4-BE49-F238E27FC236}">
                <a16:creationId xmlns:a16="http://schemas.microsoft.com/office/drawing/2014/main" id="{AD856DEC-38C1-D167-2756-B705CB4E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7" y="1633538"/>
            <a:ext cx="8620125" cy="4543425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C8E2AFF-066F-3D2B-CD02-4DC2CFE1E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23" t="15360" r="35645" b="6464"/>
          <a:stretch/>
        </p:blipFill>
        <p:spPr>
          <a:xfrm>
            <a:off x="1096010" y="72376"/>
            <a:ext cx="9637800" cy="6713248"/>
          </a:xfrm>
        </p:spPr>
      </p:pic>
    </p:spTree>
    <p:extLst>
      <p:ext uri="{BB962C8B-B14F-4D97-AF65-F5344CB8AC3E}">
        <p14:creationId xmlns:p14="http://schemas.microsoft.com/office/powerpoint/2010/main" val="22194078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19844</TotalTime>
  <Words>2418</Words>
  <Application>Microsoft Office PowerPoint</Application>
  <PresentationFormat>Širokoúhlá obrazovka</PresentationFormat>
  <Paragraphs>199</Paragraphs>
  <Slides>50</Slides>
  <Notes>0</Notes>
  <HiddenSlides>4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Open Sans</vt:lpstr>
      <vt:lpstr>Times New Roman</vt:lpstr>
      <vt:lpstr>Motiv Office</vt:lpstr>
      <vt:lpstr>Odpovědnost jako environmentální princip  </vt:lpstr>
      <vt:lpstr>Prezentace aplikace PowerPoint</vt:lpstr>
      <vt:lpstr>Prezentace aplikace PowerPoint</vt:lpstr>
      <vt:lpstr>Monet, Botticelli, Picasso…</vt:lpstr>
      <vt:lpstr>Prezentace aplikace PowerPoint</vt:lpstr>
      <vt:lpstr>Zablokované soukromé tryskáče</vt:lpstr>
      <vt:lpstr>Po blokování dopravy umřela cyklistka…</vt:lpstr>
      <vt:lpstr>Prezentace aplikace PowerPoint</vt:lpstr>
      <vt:lpstr>Prezentace aplikace PowerPoint</vt:lpstr>
      <vt:lpstr>Prezentace aplikace PowerPoint</vt:lpstr>
      <vt:lpstr>Podporovaný vězeň Earth First</vt:lpstr>
      <vt:lpstr>Monkeywrenching – nenásilná ekotáž, sabotáž</vt:lpstr>
      <vt:lpstr>Výzvy k nekonání v odborné literatuře (IT)</vt:lpstr>
      <vt:lpstr>V akademické (brněnské) sféře…</vt:lpstr>
      <vt:lpstr>Podněty k nátlaku až radikalismu </vt:lpstr>
      <vt:lpstr>Tlak: občanská neposlušnost, sabotáže</vt:lpstr>
      <vt:lpstr>Jaká je zodpovědná společenská transformace?</vt:lpstr>
      <vt:lpstr>Průvodce etickým rozhodováním pro odpovědnou klimatickou transformaci (I.) </vt:lpstr>
      <vt:lpstr>Průvodce eko-odpovědnosti v rozhodování </vt:lpstr>
      <vt:lpstr>Prezentace aplikace PowerPoint</vt:lpstr>
      <vt:lpstr>Thunberg, G., 2023, s. zabudnutá </vt:lpstr>
      <vt:lpstr>Naomi Oreskesová: Proč nejednali? (2023, s. 29-31)</vt:lpstr>
      <vt:lpstr>Stefan Rahmstorf: Teplejší oceány a stoupající moře (2023, s. 78-83)</vt:lpstr>
      <vt:lpstr>Silpa Kaza: Svět plný odpadu (2023, s.290-294) </vt:lpstr>
      <vt:lpstr>Amitav Gosh: Rozdíly ve vnímání (2023, s. 313-317)</vt:lpstr>
      <vt:lpstr>Erica Chenowethová: Síla lidu (2023, s. 364-367)</vt:lpstr>
      <vt:lpstr>Lucas Chancel, Thomas Piketty: Dekarbonizace vyžaduje změnu distribuce (2023, s. 405-409) </vt:lpstr>
      <vt:lpstr>Naomi Kleinová: Spravedlivá transformace (2023, s. 390-395)</vt:lpstr>
      <vt:lpstr>Otázky</vt:lpstr>
      <vt:lpstr>Klimatické vzdělávání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Přístupy v environmentální etice k řešení ekologické krize</vt:lpstr>
      <vt:lpstr>Černobyl, Život na naší planetě, 2020 </vt:lpstr>
      <vt:lpstr>Zelený kapitalismus</vt:lpstr>
      <vt:lpstr>Cesta individuální cnosti</vt:lpstr>
      <vt:lpstr>Sociální a ekonomická transformace</vt:lpstr>
      <vt:lpstr>(Eko)feministické návrhy</vt:lpstr>
      <vt:lpstr>Muži jsou z Marsu, ženy z Venuše…</vt:lpstr>
      <vt:lpstr>Feministické požadavky</vt:lpstr>
      <vt:lpstr>Odpovědnost k dalším bytostem</vt:lpstr>
      <vt:lpstr>Obrázky a internetové zdroje</vt:lpstr>
      <vt:lpstr>Literatura</vt:lpstr>
      <vt:lpstr>Další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sprievodcu morálneho rozhodovania sa pre aktérov zastavenia klimatickej zmeny  Analýza už existujúcich odporúčaní súčasných hnutí a mimovládních organizácií</dc:title>
  <dc:creator>Slavomír Lesňák</dc:creator>
  <cp:lastModifiedBy>Slavomír Lesňák</cp:lastModifiedBy>
  <cp:revision>10</cp:revision>
  <dcterms:created xsi:type="dcterms:W3CDTF">2022-09-27T07:37:08Z</dcterms:created>
  <dcterms:modified xsi:type="dcterms:W3CDTF">2023-10-27T10:43:23Z</dcterms:modified>
</cp:coreProperties>
</file>