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88" r:id="rId5"/>
    <p:sldId id="275" r:id="rId6"/>
    <p:sldId id="289" r:id="rId7"/>
    <p:sldId id="277" r:id="rId8"/>
    <p:sldId id="278" r:id="rId9"/>
    <p:sldId id="290" r:id="rId10"/>
    <p:sldId id="302" r:id="rId11"/>
    <p:sldId id="259" r:id="rId12"/>
    <p:sldId id="291" r:id="rId13"/>
    <p:sldId id="295" r:id="rId14"/>
    <p:sldId id="292" r:id="rId15"/>
    <p:sldId id="296" r:id="rId16"/>
    <p:sldId id="286" r:id="rId17"/>
    <p:sldId id="297" r:id="rId18"/>
    <p:sldId id="261" r:id="rId19"/>
    <p:sldId id="262" r:id="rId20"/>
    <p:sldId id="298" r:id="rId21"/>
    <p:sldId id="299" r:id="rId22"/>
    <p:sldId id="268" r:id="rId23"/>
    <p:sldId id="300" r:id="rId24"/>
  </p:sldIdLst>
  <p:sldSz cx="9144000" cy="6858000" type="screen4x3"/>
  <p:notesSz cx="9942513" cy="6761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1790" y="0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2A9E5-2E0E-47B2-A8C3-2798C644D21A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1790" y="6421932"/>
            <a:ext cx="4308422" cy="3380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13FFD-5FD6-4AE0-ACAC-9E1B839507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529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2450" y="0"/>
            <a:ext cx="43084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9E6F2-0D8E-4A33-90C0-98032E5900F8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79775" y="506413"/>
            <a:ext cx="3382963" cy="2536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775" y="3211513"/>
            <a:ext cx="7954963" cy="30432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2450" y="6421438"/>
            <a:ext cx="4308475" cy="338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8897-0676-4C9E-9EFA-060A98BFD1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49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70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269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47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47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92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7F8897-0676-4C9E-9EFA-060A98BFD11D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648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2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52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76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090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3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7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25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81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1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37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64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14006-EACE-4F1F-A7B9-802A6CB39560}" type="datetimeFigureOut">
              <a:rPr lang="cs-CZ" smtClean="0"/>
              <a:t>2.5.2015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A547-DC49-46B1-A823-AFA015E87C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83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Biologická variabilita člověka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/>
          <a:lstStyle/>
          <a:p>
            <a:r>
              <a:rPr lang="cs-CZ" dirty="0" smtClean="0"/>
              <a:t>Komplexní znaky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1268760"/>
            <a:ext cx="91440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Ovlivněny </a:t>
            </a:r>
            <a:r>
              <a:rPr lang="pl-PL" sz="2400" dirty="0" smtClean="0"/>
              <a:t>genetickými </a:t>
            </a:r>
            <a:r>
              <a:rPr lang="pl-PL" sz="2400" dirty="0"/>
              <a:t>faktory a faktory </a:t>
            </a:r>
            <a:r>
              <a:rPr lang="pl-PL" sz="2400" dirty="0" smtClean="0"/>
              <a:t>prostředí</a:t>
            </a:r>
            <a:endParaRPr lang="pl-PL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/>
              <a:t>Genetický faktor komplexních znaku </a:t>
            </a:r>
            <a:r>
              <a:rPr lang="pl-PL" sz="2400" dirty="0" smtClean="0"/>
              <a:t>je </a:t>
            </a:r>
            <a:r>
              <a:rPr lang="cs-CZ" sz="2400" dirty="0" smtClean="0"/>
              <a:t>dán několika </a:t>
            </a:r>
            <a:r>
              <a:rPr lang="cs-CZ" sz="2400" dirty="0"/>
              <a:t>až mnoha </a:t>
            </a:r>
            <a:r>
              <a:rPr lang="cs-CZ" sz="2400" dirty="0" smtClean="0"/>
              <a:t>geny a několika až mnoha alelami</a:t>
            </a: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Mnoho komplexních znaku </a:t>
            </a:r>
            <a:r>
              <a:rPr lang="pl-PL" sz="2400" dirty="0" smtClean="0"/>
              <a:t>vykazuje </a:t>
            </a:r>
            <a:r>
              <a:rPr lang="pl-PL" sz="2400" dirty="0"/>
              <a:t>v populaci kontinuální </a:t>
            </a:r>
            <a:r>
              <a:rPr lang="pl-PL" sz="2400" dirty="0" smtClean="0"/>
              <a:t>průběh </a:t>
            </a:r>
            <a:r>
              <a:rPr lang="cs-CZ" sz="2400" dirty="0" smtClean="0"/>
              <a:t>(variabilitu</a:t>
            </a:r>
            <a:r>
              <a:rPr lang="cs-CZ" sz="2400" dirty="0"/>
              <a:t>)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smtClean="0"/>
              <a:t>Tato </a:t>
            </a:r>
            <a:r>
              <a:rPr lang="it-IT" sz="2400" dirty="0"/>
              <a:t>variabilita muže být </a:t>
            </a:r>
            <a:r>
              <a:rPr lang="it-IT" sz="2400" dirty="0" smtClean="0"/>
              <a:t>kvantifikována</a:t>
            </a:r>
            <a:r>
              <a:rPr lang="cs-CZ" sz="2400" dirty="0" smtClean="0"/>
              <a:t> </a:t>
            </a:r>
            <a:r>
              <a:rPr lang="pl-PL" sz="2400" dirty="0" smtClean="0"/>
              <a:t>měřením </a:t>
            </a:r>
            <a:r>
              <a:rPr lang="pl-PL" sz="2400" dirty="0"/>
              <a:t>daného znaku </a:t>
            </a:r>
            <a:r>
              <a:rPr lang="pl-PL" sz="2400" dirty="0" smtClean="0"/>
              <a:t>u vzorku </a:t>
            </a:r>
            <a:r>
              <a:rPr lang="cs-CZ" sz="2400" dirty="0" smtClean="0"/>
              <a:t>jedinců </a:t>
            </a:r>
            <a:r>
              <a:rPr lang="cs-CZ" sz="2400" dirty="0"/>
              <a:t>v </a:t>
            </a:r>
            <a:r>
              <a:rPr lang="cs-CZ" sz="2400" dirty="0" smtClean="0"/>
              <a:t>populaci, znak </a:t>
            </a:r>
            <a:r>
              <a:rPr lang="cs-CZ" sz="2400" dirty="0"/>
              <a:t>je pak </a:t>
            </a:r>
            <a:r>
              <a:rPr lang="cs-CZ" sz="2400" dirty="0" smtClean="0"/>
              <a:t>vyjádřen číslem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Měřitelné </a:t>
            </a:r>
            <a:r>
              <a:rPr lang="cs-CZ" sz="2400" dirty="0"/>
              <a:t>znaky se nazývají </a:t>
            </a:r>
            <a:r>
              <a:rPr lang="cs-CZ" sz="2400" dirty="0" smtClean="0"/>
              <a:t>kvantitativní, opakem jsou kvalitativní, které jsou rozděleny do tříd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Variabilita kvantitativního znaku </a:t>
            </a:r>
            <a:r>
              <a:rPr lang="cs-CZ" sz="2400" dirty="0" smtClean="0"/>
              <a:t>je ovlivněna </a:t>
            </a:r>
            <a:r>
              <a:rPr lang="cs-CZ" sz="2400" dirty="0"/>
              <a:t>genetickými a </a:t>
            </a:r>
            <a:r>
              <a:rPr lang="cs-CZ" sz="2400" dirty="0" smtClean="0"/>
              <a:t>environmentálními faktory</a:t>
            </a:r>
            <a:endParaRPr lang="cs-CZ" sz="2400" dirty="0"/>
          </a:p>
          <a:p>
            <a:endParaRPr lang="cs-CZ" sz="1700" dirty="0"/>
          </a:p>
          <a:p>
            <a:r>
              <a:rPr lang="cs-CZ" sz="1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82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1143000"/>
          </a:xfrm>
        </p:spPr>
        <p:txBody>
          <a:bodyPr/>
          <a:lstStyle/>
          <a:p>
            <a:r>
              <a:rPr lang="cs-CZ" dirty="0" smtClean="0"/>
              <a:t>Komplexní znaky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93935" y="1248596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Fenotypová hodnota (P) vlastnosti je výsledkem působení genotypové hodnoty (G) a prostředí (E). Z grafů popisujících kvantitativní vlastnosti vyplývá hlavní koncept kvantitativní genetiky (~ příčiny způsobující variabilitu vlastnosti), který navrhl </a:t>
            </a:r>
            <a:r>
              <a:rPr lang="cs-CZ" sz="2400" dirty="0" err="1"/>
              <a:t>Johannsen</a:t>
            </a:r>
            <a:r>
              <a:rPr lang="cs-CZ" sz="2400" dirty="0"/>
              <a:t> již v roce 1909</a:t>
            </a:r>
            <a:r>
              <a:rPr lang="cs-CZ" sz="2400" dirty="0" smtClean="0"/>
              <a:t>:</a:t>
            </a:r>
          </a:p>
          <a:p>
            <a:endParaRPr lang="cs-CZ" sz="2400" dirty="0"/>
          </a:p>
          <a:p>
            <a:pPr algn="ctr"/>
            <a:r>
              <a:rPr lang="cs-CZ" sz="2400" dirty="0"/>
              <a:t>fenotyp = genetické faktory + faktory prostředí</a:t>
            </a:r>
          </a:p>
          <a:p>
            <a:pPr algn="ctr"/>
            <a:r>
              <a:rPr lang="cs-CZ" sz="2400" b="1" dirty="0"/>
              <a:t>P = G + 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41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Rozdělení vlastností na kvalitativní a kvantitativní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69700"/>
              </p:ext>
            </p:extLst>
          </p:nvPr>
        </p:nvGraphicFramePr>
        <p:xfrm>
          <a:off x="323528" y="1600200"/>
          <a:ext cx="8568952" cy="464030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4248472"/>
                <a:gridCol w="4320480"/>
              </a:tblGrid>
              <a:tr h="41145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diskontinuální, nespojitá (diskrétní) variabilita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kontinuální, spojitá variabilita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podmíněna 1 nebo několika málo geny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podmíněna mnoha geny na více lokusech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/>
                        <a:t>monogenní (popř. oligenní) dědičnost</a:t>
                      </a:r>
                      <a:endParaRPr lang="cs-CZ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polygenní dědičnost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5726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mendelistické poměry v F1 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da-DK" sz="1600" kern="1200" dirty="0"/>
                        <a:t>poměry v F1 nejsou mendelistické</a:t>
                      </a:r>
                      <a:endParaRPr lang="da-DK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77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lze určit fenotypovou hodnotu každého genotypu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rozdělení fenotypů vykazují více nebo méně kontinuální variabilitu (lze určit rozmezí hodnot) 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17177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vlastnosti jsou hodnoceny podle kvality projevu </a:t>
                      </a:r>
                      <a:r>
                        <a:rPr lang="cs-CZ" sz="1600" kern="1200" dirty="0" smtClean="0"/>
                        <a:t>(krevní skupiny, </a:t>
                      </a:r>
                      <a:r>
                        <a:rPr lang="cs-CZ" sz="1600" kern="1200" dirty="0" err="1" smtClean="0"/>
                        <a:t>chutnačství</a:t>
                      </a:r>
                      <a:r>
                        <a:rPr lang="cs-CZ" sz="1600" kern="1200" dirty="0" smtClean="0"/>
                        <a:t>)</a:t>
                      </a:r>
                      <a:r>
                        <a:rPr lang="cs-CZ" sz="1600" kern="1200" dirty="0"/>
                        <a:t> 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vlastnosti jsou kvantifikovány měřením, vážení, počítáním…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28628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geny s interakčními účinky (dominance, </a:t>
                      </a:r>
                      <a:r>
                        <a:rPr lang="cs-CZ" sz="1600" kern="1200" dirty="0" err="1"/>
                        <a:t>epistáze</a:t>
                      </a:r>
                      <a:r>
                        <a:rPr lang="cs-CZ" sz="1600" kern="1200" dirty="0"/>
                        <a:t>) 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vlastnosti jsou determinovány geny velkého účinku (nepřispívají kvantitativně) a větším počtem genů malého účinku (polygeny), většina genů má aditivní účinek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/>
                        <a:t>na projev vlastnosti nemá vliv prostředí</a:t>
                      </a:r>
                      <a:endParaRPr lang="cs-CZ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projev vlastnosti modifikuje vliv prostředí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1451"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/>
                        <a:t>lze detekovat efekt jednotlivých genů podílejících se na vlastnosti</a:t>
                      </a:r>
                      <a:endParaRPr lang="cs-CZ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/>
                        <a:buChar char="•"/>
                      </a:pPr>
                      <a:r>
                        <a:rPr lang="cs-CZ" sz="1600" kern="1200" dirty="0"/>
                        <a:t>nelze rozpoznat účinek jednotlivých genů podílejících se na vlastnosti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Rozdělení vlastností na kvalitativní a kvantitativní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u="sng" dirty="0"/>
              <a:t>T</a:t>
            </a:r>
            <a:r>
              <a:rPr lang="cs-CZ" b="1" u="sng" dirty="0" smtClean="0"/>
              <a:t>ypy </a:t>
            </a:r>
            <a:r>
              <a:rPr lang="cs-CZ" b="1" u="sng" dirty="0"/>
              <a:t>kvantitativních vlastností:</a:t>
            </a:r>
          </a:p>
          <a:p>
            <a:r>
              <a:rPr lang="cs-CZ" b="1" dirty="0"/>
              <a:t>Vlastnosti s plynulou kontinuální proměnlivostí</a:t>
            </a:r>
            <a:r>
              <a:rPr lang="cs-CZ" dirty="0"/>
              <a:t> </a:t>
            </a:r>
            <a:r>
              <a:rPr lang="cs-CZ" dirty="0" smtClean="0"/>
              <a:t>– výška, IQ</a:t>
            </a:r>
            <a:r>
              <a:rPr lang="cs-CZ" dirty="0"/>
              <a:t>, </a:t>
            </a:r>
            <a:r>
              <a:rPr lang="cs-CZ" dirty="0" smtClean="0"/>
              <a:t>krevní </a:t>
            </a:r>
            <a:r>
              <a:rPr lang="cs-CZ" dirty="0"/>
              <a:t>tlak…</a:t>
            </a:r>
          </a:p>
          <a:p>
            <a:r>
              <a:rPr lang="cs-CZ" b="1" dirty="0"/>
              <a:t>Vlastnosti </a:t>
            </a:r>
            <a:r>
              <a:rPr lang="cs-CZ" b="1" dirty="0" err="1"/>
              <a:t>meristické</a:t>
            </a:r>
            <a:r>
              <a:rPr lang="cs-CZ" dirty="0"/>
              <a:t> </a:t>
            </a:r>
            <a:r>
              <a:rPr lang="cs-CZ" dirty="0" smtClean="0"/>
              <a:t>– počet zubů</a:t>
            </a:r>
          </a:p>
          <a:p>
            <a:r>
              <a:rPr lang="cs-CZ" b="1" dirty="0" smtClean="0"/>
              <a:t>Vlastnosti </a:t>
            </a:r>
            <a:r>
              <a:rPr lang="cs-CZ" b="1" dirty="0"/>
              <a:t>prahové</a:t>
            </a:r>
            <a:r>
              <a:rPr lang="cs-CZ" dirty="0"/>
              <a:t> – projev nemoci (schizofrenie, cukrovka), výskyt dvojčat... (jednotlivé fenotypové třídy lze odlišit, buď se projeví, nebo neprojeví, ale vlastnost je determinována polygenní dědičností a modifikována prostředím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53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Heritabilita </a:t>
            </a:r>
            <a:r>
              <a:rPr lang="cs-CZ" b="1" dirty="0" smtClean="0"/>
              <a:t>H</a:t>
            </a:r>
            <a:r>
              <a:rPr lang="cs-CZ" b="1" baseline="30000" dirty="0" smtClean="0"/>
              <a:t>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/>
              <a:t>Dědivost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heritabilita</a:t>
            </a:r>
            <a:r>
              <a:rPr lang="cs-CZ" dirty="0" smtClean="0"/>
              <a:t> </a:t>
            </a:r>
            <a:r>
              <a:rPr lang="cs-CZ" dirty="0"/>
              <a:t>v širokém smyslu udává, jak velká část proměnlivosti znaku je zapříčiněna genetickými faktory, takže ji lze vypočítat jako podíl variance (rozptylu) fenotypu způsobený genetickými faktory (V</a:t>
            </a:r>
            <a:r>
              <a:rPr lang="cs-CZ" baseline="-25000" dirty="0"/>
              <a:t>G</a:t>
            </a:r>
            <a:r>
              <a:rPr lang="cs-CZ" dirty="0"/>
              <a:t>) a celkového rozptylu hodnot fenotypu (V</a:t>
            </a:r>
            <a:r>
              <a:rPr lang="cs-CZ" baseline="-25000" dirty="0"/>
              <a:t>P</a:t>
            </a:r>
            <a:r>
              <a:rPr lang="cs-CZ" dirty="0"/>
              <a:t>). 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H</a:t>
            </a:r>
            <a:r>
              <a:rPr lang="cs-CZ" baseline="30000" dirty="0"/>
              <a:t>2</a:t>
            </a:r>
            <a:r>
              <a:rPr lang="cs-CZ" dirty="0"/>
              <a:t> </a:t>
            </a:r>
            <a:r>
              <a:rPr lang="cs-CZ" dirty="0" smtClean="0"/>
              <a:t>= 0 až 1</a:t>
            </a:r>
          </a:p>
          <a:p>
            <a:r>
              <a:rPr lang="cs-CZ" dirty="0" smtClean="0"/>
              <a:t>H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0 – pouze faktor prostředí </a:t>
            </a:r>
          </a:p>
          <a:p>
            <a:r>
              <a:rPr lang="cs-CZ" dirty="0" smtClean="0"/>
              <a:t>H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/>
              <a:t>= 1 </a:t>
            </a:r>
            <a:r>
              <a:rPr lang="cs-CZ" dirty="0" smtClean="0"/>
              <a:t>- pouze faktor genetický </a:t>
            </a:r>
          </a:p>
          <a:p>
            <a:r>
              <a:rPr lang="cs-CZ" dirty="0" err="1" smtClean="0"/>
              <a:t>Heritabilitu</a:t>
            </a:r>
            <a:r>
              <a:rPr lang="cs-CZ" dirty="0" smtClean="0"/>
              <a:t> </a:t>
            </a:r>
            <a:r>
              <a:rPr lang="cs-CZ" dirty="0"/>
              <a:t>lze vypočítat, či spíše odhadovat pomocí řady postupů, např. regresí v rodinách, studiem dvojčat atp.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7761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Studie na dvojčatech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Minnesotská studie </a:t>
            </a:r>
            <a:r>
              <a:rPr lang="cs-CZ" dirty="0" smtClean="0"/>
              <a:t>dvojčat (Minnesotská univerzita)</a:t>
            </a:r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Dvojčata po </a:t>
            </a:r>
            <a:r>
              <a:rPr lang="cs-CZ" dirty="0"/>
              <a:t>narození </a:t>
            </a:r>
            <a:r>
              <a:rPr lang="cs-CZ" dirty="0" smtClean="0"/>
              <a:t>oddělena </a:t>
            </a:r>
            <a:r>
              <a:rPr lang="pt-BR" dirty="0" smtClean="0"/>
              <a:t>a </a:t>
            </a:r>
            <a:r>
              <a:rPr lang="pt-BR" dirty="0"/>
              <a:t>vychovávána nezávisle </a:t>
            </a:r>
            <a:endParaRPr lang="cs-CZ" dirty="0" smtClean="0"/>
          </a:p>
          <a:p>
            <a:r>
              <a:rPr lang="cs-CZ" dirty="0" smtClean="0"/>
              <a:t>Od r</a:t>
            </a:r>
            <a:r>
              <a:rPr lang="cs-CZ" dirty="0"/>
              <a:t>. 1979 </a:t>
            </a:r>
            <a:endParaRPr lang="cs-CZ" dirty="0" smtClean="0"/>
          </a:p>
          <a:p>
            <a:r>
              <a:rPr lang="cs-CZ" dirty="0" smtClean="0"/>
              <a:t>Dosud 130 párů dvojčat</a:t>
            </a:r>
            <a:endParaRPr lang="cs-CZ" dirty="0"/>
          </a:p>
          <a:p>
            <a:r>
              <a:rPr lang="cs-CZ" dirty="0"/>
              <a:t>monozygotních a </a:t>
            </a:r>
            <a:r>
              <a:rPr lang="cs-CZ" dirty="0" smtClean="0"/>
              <a:t>dizygotních</a:t>
            </a:r>
            <a:endParaRPr lang="cs-CZ" dirty="0"/>
          </a:p>
          <a:p>
            <a:r>
              <a:rPr lang="cs-CZ" dirty="0"/>
              <a:t> </a:t>
            </a:r>
            <a:r>
              <a:rPr lang="cs-CZ" u="sng" dirty="0" smtClean="0"/>
              <a:t>Závěry</a:t>
            </a:r>
            <a:r>
              <a:rPr lang="cs-CZ" u="sng" dirty="0"/>
              <a:t>:</a:t>
            </a:r>
          </a:p>
          <a:p>
            <a:r>
              <a:rPr lang="cs-CZ" dirty="0"/>
              <a:t> Genetické faktory mají </a:t>
            </a:r>
            <a:r>
              <a:rPr lang="cs-CZ" dirty="0" smtClean="0"/>
              <a:t>zřetelný </a:t>
            </a:r>
            <a:r>
              <a:rPr lang="cs-CZ" dirty="0"/>
              <a:t>vliv na </a:t>
            </a:r>
            <a:r>
              <a:rPr lang="cs-CZ" dirty="0" smtClean="0"/>
              <a:t>variabilitu chování.</a:t>
            </a:r>
            <a:endParaRPr lang="cs-CZ" dirty="0"/>
          </a:p>
          <a:p>
            <a:r>
              <a:rPr lang="cs-CZ" dirty="0"/>
              <a:t> Vliv výchovy ve stejném </a:t>
            </a:r>
            <a:r>
              <a:rPr lang="cs-CZ" dirty="0" smtClean="0"/>
              <a:t>prostředí </a:t>
            </a:r>
            <a:r>
              <a:rPr lang="cs-CZ" dirty="0"/>
              <a:t>je u </a:t>
            </a:r>
            <a:r>
              <a:rPr lang="cs-CZ" dirty="0" smtClean="0"/>
              <a:t>mnoha psychologických </a:t>
            </a:r>
            <a:r>
              <a:rPr lang="cs-CZ" dirty="0"/>
              <a:t>znaku </a:t>
            </a:r>
            <a:r>
              <a:rPr lang="cs-CZ" dirty="0" smtClean="0"/>
              <a:t>zanedbatelný</a:t>
            </a:r>
            <a:endParaRPr lang="cs-CZ" dirty="0"/>
          </a:p>
          <a:p>
            <a:r>
              <a:rPr lang="pl-PL" dirty="0"/>
              <a:t> Rozpor s </a:t>
            </a:r>
            <a:r>
              <a:rPr lang="pl-PL" dirty="0" smtClean="0"/>
              <a:t>předpoklady psychologů </a:t>
            </a:r>
            <a:r>
              <a:rPr lang="pl-PL" dirty="0"/>
              <a:t>a </a:t>
            </a:r>
            <a:r>
              <a:rPr lang="pl-PL" dirty="0" smtClean="0"/>
              <a:t>sociologů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77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Variabilita na úrovni DNA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52596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Bodový </a:t>
            </a:r>
            <a:r>
              <a:rPr lang="cs-CZ" b="1" dirty="0"/>
              <a:t>polymorfismus</a:t>
            </a:r>
            <a:r>
              <a:rPr lang="cs-CZ" dirty="0"/>
              <a:t> </a:t>
            </a:r>
            <a:r>
              <a:rPr lang="cs-CZ" dirty="0" smtClean="0"/>
              <a:t>– SNP (</a:t>
            </a:r>
            <a:r>
              <a:rPr lang="cs-CZ" dirty="0"/>
              <a:t>single </a:t>
            </a:r>
            <a:r>
              <a:rPr lang="cs-CZ" dirty="0" err="1"/>
              <a:t>nucleotide</a:t>
            </a:r>
            <a:r>
              <a:rPr lang="cs-CZ" dirty="0"/>
              <a:t> </a:t>
            </a:r>
            <a:r>
              <a:rPr lang="cs-CZ" dirty="0" err="1" smtClean="0"/>
              <a:t>polymorphism</a:t>
            </a:r>
            <a:r>
              <a:rPr lang="cs-CZ" dirty="0" smtClean="0"/>
              <a:t>)</a:t>
            </a:r>
          </a:p>
          <a:p>
            <a:r>
              <a:rPr lang="cs-CZ" dirty="0" smtClean="0"/>
              <a:t>Genové x tiché mutace</a:t>
            </a:r>
          </a:p>
          <a:p>
            <a:r>
              <a:rPr lang="cs-CZ" b="1" dirty="0"/>
              <a:t>M</a:t>
            </a:r>
            <a:r>
              <a:rPr lang="cs-CZ" b="1" dirty="0" smtClean="0"/>
              <a:t>utace </a:t>
            </a:r>
            <a:r>
              <a:rPr lang="cs-CZ" b="1" dirty="0"/>
              <a:t>genová</a:t>
            </a:r>
            <a:r>
              <a:rPr lang="cs-CZ" dirty="0"/>
              <a:t> </a:t>
            </a:r>
            <a:r>
              <a:rPr lang="cs-CZ" dirty="0" smtClean="0"/>
              <a:t>– strukturní, regulační </a:t>
            </a:r>
          </a:p>
          <a:p>
            <a:r>
              <a:rPr lang="cs-CZ" b="1" dirty="0" smtClean="0"/>
              <a:t>Typy </a:t>
            </a:r>
            <a:r>
              <a:rPr lang="cs-CZ" b="1" dirty="0"/>
              <a:t>genových mutací</a:t>
            </a:r>
          </a:p>
          <a:p>
            <a:r>
              <a:rPr lang="cs-CZ" b="1" dirty="0"/>
              <a:t>inzerce</a:t>
            </a:r>
            <a:r>
              <a:rPr lang="cs-CZ" dirty="0"/>
              <a:t> a </a:t>
            </a:r>
            <a:r>
              <a:rPr lang="cs-CZ" b="1" dirty="0"/>
              <a:t>delece</a:t>
            </a:r>
            <a:r>
              <a:rPr lang="cs-CZ" dirty="0"/>
              <a:t> - dochází k přidání či vypadnutí jednoho či více párů </a:t>
            </a:r>
            <a:r>
              <a:rPr lang="cs-CZ" dirty="0" smtClean="0"/>
              <a:t>bází</a:t>
            </a:r>
            <a:endParaRPr lang="cs-CZ" dirty="0"/>
          </a:p>
          <a:p>
            <a:r>
              <a:rPr lang="cs-CZ" b="1" dirty="0" smtClean="0"/>
              <a:t>inverze</a:t>
            </a:r>
            <a:r>
              <a:rPr lang="cs-CZ" dirty="0" smtClean="0"/>
              <a:t> </a:t>
            </a:r>
            <a:r>
              <a:rPr lang="cs-CZ" dirty="0"/>
              <a:t>- převrácení posloupnosti několika </a:t>
            </a:r>
            <a:r>
              <a:rPr lang="cs-CZ" dirty="0" smtClean="0"/>
              <a:t>bází</a:t>
            </a:r>
          </a:p>
          <a:p>
            <a:pPr algn="just"/>
            <a:r>
              <a:rPr lang="cs-CZ" b="1" dirty="0" smtClean="0"/>
              <a:t>substituce</a:t>
            </a:r>
            <a:r>
              <a:rPr lang="cs-CZ" dirty="0" smtClean="0"/>
              <a:t> </a:t>
            </a:r>
            <a:r>
              <a:rPr lang="cs-CZ" dirty="0"/>
              <a:t>- nahrazení jedné nebo několika bází jinou. </a:t>
            </a:r>
            <a:r>
              <a:rPr lang="cs-CZ" dirty="0" smtClean="0"/>
              <a:t>Rozlišujeme </a:t>
            </a:r>
            <a:r>
              <a:rPr lang="cs-CZ" dirty="0"/>
              <a:t>substituci tranzicí (náhrada stejným typem báze - purinové purinovou (A, G) a pyrimidinové pyrimidinovou (C, T) a substituci </a:t>
            </a:r>
            <a:r>
              <a:rPr lang="cs-CZ" dirty="0" smtClean="0"/>
              <a:t>transferní </a:t>
            </a:r>
            <a:r>
              <a:rPr lang="cs-CZ" dirty="0"/>
              <a:t>(náhrada odlišným typem báze - purinové pyrimidinovou a obráceně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662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Variabilita na úrovni 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Repetitivní </a:t>
            </a:r>
            <a:r>
              <a:rPr lang="cs-CZ" dirty="0"/>
              <a:t>sekvence </a:t>
            </a:r>
          </a:p>
          <a:p>
            <a:r>
              <a:rPr lang="cs-CZ" dirty="0"/>
              <a:t>Tandemová repetitivní DNA: </a:t>
            </a:r>
          </a:p>
          <a:p>
            <a:pPr lvl="1"/>
            <a:r>
              <a:rPr lang="cs-CZ" dirty="0"/>
              <a:t>Satelitní </a:t>
            </a:r>
            <a:r>
              <a:rPr lang="cs-CZ" dirty="0" smtClean="0"/>
              <a:t>DNA</a:t>
            </a:r>
            <a:endParaRPr lang="cs-CZ" dirty="0"/>
          </a:p>
          <a:p>
            <a:pPr lvl="1"/>
            <a:r>
              <a:rPr lang="cs-CZ" dirty="0" smtClean="0"/>
              <a:t>Minisatelity</a:t>
            </a:r>
            <a:endParaRPr lang="cs-CZ" dirty="0"/>
          </a:p>
          <a:p>
            <a:pPr lvl="1"/>
            <a:r>
              <a:rPr lang="cs-CZ" dirty="0" smtClean="0"/>
              <a:t>Mikrosatelity</a:t>
            </a:r>
            <a:endParaRPr lang="cs-CZ" dirty="0"/>
          </a:p>
          <a:p>
            <a:r>
              <a:rPr lang="cs-CZ" dirty="0"/>
              <a:t>Rozptýlená repetitivní DNA: </a:t>
            </a:r>
          </a:p>
          <a:p>
            <a:pPr lvl="1"/>
            <a:r>
              <a:rPr lang="cs-CZ" dirty="0"/>
              <a:t>SINEs (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interspersed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) - zejména Alu sekvence</a:t>
            </a:r>
          </a:p>
          <a:p>
            <a:pPr lvl="1"/>
            <a:r>
              <a:rPr lang="cs-CZ" dirty="0"/>
              <a:t>LINEs (long </a:t>
            </a:r>
            <a:r>
              <a:rPr lang="cs-CZ" dirty="0" err="1"/>
              <a:t>interspersed</a:t>
            </a:r>
            <a:r>
              <a:rPr lang="cs-CZ" dirty="0"/>
              <a:t> </a:t>
            </a:r>
            <a:r>
              <a:rPr lang="cs-CZ" dirty="0" err="1"/>
              <a:t>nuclear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) - zejména LINE-1</a:t>
            </a:r>
          </a:p>
          <a:p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340768"/>
            <a:ext cx="3188196" cy="269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4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Epigenetika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cs-CZ" dirty="0"/>
              <a:t>= studuje změny v genové expresi (a tedy obvykle i ve fenotypu), které nejsou způsobeny změnou nukleotidové sekvence </a:t>
            </a:r>
            <a:r>
              <a:rPr lang="cs-CZ" dirty="0" smtClean="0"/>
              <a:t>DNA</a:t>
            </a:r>
          </a:p>
          <a:p>
            <a:r>
              <a:rPr lang="cs-CZ" dirty="0" err="1" smtClean="0"/>
              <a:t>Epigenom</a:t>
            </a:r>
            <a:r>
              <a:rPr lang="cs-CZ" dirty="0" smtClean="0"/>
              <a:t> je označení pro genom </a:t>
            </a:r>
            <a:r>
              <a:rPr lang="cs-CZ" dirty="0"/>
              <a:t>včetně epigenetických </a:t>
            </a:r>
            <a:r>
              <a:rPr lang="cs-CZ" dirty="0" smtClean="0"/>
              <a:t>změn</a:t>
            </a:r>
          </a:p>
          <a:p>
            <a:r>
              <a:rPr lang="cs-CZ" dirty="0" smtClean="0"/>
              <a:t>DNA vazebné proteiny (kovalentně vázané, vázané za použití ATP)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81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975" y="7937"/>
            <a:ext cx="8640960" cy="1143000"/>
          </a:xfrm>
        </p:spPr>
        <p:txBody>
          <a:bodyPr>
            <a:normAutofit/>
          </a:bodyPr>
          <a:lstStyle/>
          <a:p>
            <a:r>
              <a:rPr lang="cs-CZ" dirty="0"/>
              <a:t>DNA metylace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5575" y="908720"/>
            <a:ext cx="8736905" cy="4608511"/>
          </a:xfrm>
        </p:spPr>
        <p:txBody>
          <a:bodyPr>
            <a:normAutofit fontScale="70000" lnSpcReduction="20000"/>
          </a:bodyPr>
          <a:lstStyle/>
          <a:p>
            <a:r>
              <a:rPr lang="cs-CZ" sz="2900" dirty="0" smtClean="0"/>
              <a:t>Cytosin - 5-methyl cytosin </a:t>
            </a:r>
            <a:r>
              <a:rPr lang="cs-CZ" sz="2900" dirty="0"/>
              <a:t>(5mC</a:t>
            </a:r>
            <a:r>
              <a:rPr lang="cs-CZ" sz="2900" dirty="0" smtClean="0"/>
              <a:t>) u savců</a:t>
            </a:r>
          </a:p>
          <a:p>
            <a:r>
              <a:rPr lang="cs-CZ" sz="2900" dirty="0" err="1" smtClean="0"/>
              <a:t>Methyltransferázy</a:t>
            </a:r>
            <a:r>
              <a:rPr lang="cs-CZ" sz="2900" dirty="0" smtClean="0"/>
              <a:t> přenášejí </a:t>
            </a:r>
            <a:r>
              <a:rPr lang="cs-CZ" sz="2900" dirty="0"/>
              <a:t>methyl (alkyl </a:t>
            </a:r>
            <a:r>
              <a:rPr lang="cs-CZ" sz="2900" dirty="0" err="1"/>
              <a:t>methanu</a:t>
            </a:r>
            <a:r>
              <a:rPr lang="cs-CZ" sz="2900" dirty="0"/>
              <a:t>) z S-adenosyl-1-methioninu na pátý uhlík cytosinové </a:t>
            </a:r>
            <a:r>
              <a:rPr lang="cs-CZ" sz="2900" dirty="0" smtClean="0"/>
              <a:t>báze</a:t>
            </a:r>
          </a:p>
          <a:p>
            <a:r>
              <a:rPr lang="cs-CZ" sz="2900" dirty="0" smtClean="0"/>
              <a:t>Význam při diferenciaci buněk a tkání – tvorba fenotypu</a:t>
            </a:r>
            <a:endParaRPr lang="cs-CZ" sz="2900" dirty="0"/>
          </a:p>
          <a:p>
            <a:r>
              <a:rPr lang="cs-CZ" sz="2900" dirty="0" err="1" smtClean="0"/>
              <a:t>CpG</a:t>
            </a:r>
            <a:r>
              <a:rPr lang="cs-CZ" sz="2900" dirty="0" smtClean="0"/>
              <a:t> ostrůvky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= akumulované </a:t>
            </a:r>
            <a:r>
              <a:rPr lang="cs-CZ" sz="2900" dirty="0" err="1"/>
              <a:t>CpG</a:t>
            </a:r>
            <a:r>
              <a:rPr lang="cs-CZ" sz="2900" dirty="0"/>
              <a:t> </a:t>
            </a:r>
            <a:r>
              <a:rPr lang="cs-CZ" sz="2900" dirty="0" err="1"/>
              <a:t>dinukleotidy</a:t>
            </a:r>
            <a:r>
              <a:rPr lang="cs-CZ" sz="2900" dirty="0"/>
              <a:t>, které se často vyskytují v oblasti promotoru. Asi 60 % genů má promotory asociované s těmito </a:t>
            </a:r>
            <a:r>
              <a:rPr lang="cs-CZ" sz="2900" dirty="0" err="1"/>
              <a:t>CpG</a:t>
            </a:r>
            <a:r>
              <a:rPr lang="cs-CZ" sz="2900" dirty="0"/>
              <a:t> ostrůvky. Ty jsou </a:t>
            </a:r>
            <a:r>
              <a:rPr lang="cs-CZ" sz="2900" dirty="0" err="1"/>
              <a:t>nemetylovány</a:t>
            </a:r>
            <a:r>
              <a:rPr lang="cs-CZ" sz="2900" dirty="0"/>
              <a:t> u aktivních genů, zde se váží transkripční faktory. </a:t>
            </a:r>
            <a:r>
              <a:rPr lang="cs-CZ" sz="2900" dirty="0"/>
              <a:t>Metylace této oblasti je spojena s inaktivací </a:t>
            </a:r>
            <a:r>
              <a:rPr lang="cs-CZ" sz="2900" dirty="0" smtClean="0"/>
              <a:t>genů.</a:t>
            </a:r>
          </a:p>
          <a:p>
            <a:pPr marL="0" indent="0">
              <a:buNone/>
            </a:pPr>
            <a:r>
              <a:rPr lang="cs-CZ" sz="2900" dirty="0" smtClean="0"/>
              <a:t>inaktivace </a:t>
            </a:r>
            <a:r>
              <a:rPr lang="cs-CZ" sz="2900" dirty="0"/>
              <a:t>chromozomu X v </a:t>
            </a:r>
            <a:r>
              <a:rPr lang="cs-CZ" sz="2900" dirty="0"/>
              <a:t>samičích sav</a:t>
            </a:r>
            <a:r>
              <a:rPr lang="cs-CZ" sz="2900" dirty="0" smtClean="0"/>
              <a:t>čích </a:t>
            </a:r>
            <a:r>
              <a:rPr lang="cs-CZ" sz="2900" dirty="0"/>
              <a:t>buňkách </a:t>
            </a:r>
            <a:r>
              <a:rPr lang="cs-CZ" sz="2900" dirty="0" smtClean="0"/>
              <a:t>- lyonizace</a:t>
            </a:r>
          </a:p>
          <a:p>
            <a:r>
              <a:rPr lang="cs-CZ" sz="2900" dirty="0" err="1" smtClean="0"/>
              <a:t>Methylace</a:t>
            </a:r>
            <a:r>
              <a:rPr lang="cs-CZ" sz="2900" dirty="0" smtClean="0"/>
              <a:t> je dědičná, ale princip není dosud zcela objasněn</a:t>
            </a:r>
            <a:endParaRPr lang="cs-CZ" sz="2900" dirty="0"/>
          </a:p>
          <a:p>
            <a:r>
              <a:rPr lang="cs-CZ" sz="2900" dirty="0" err="1" smtClean="0"/>
              <a:t>Demethylace</a:t>
            </a:r>
            <a:r>
              <a:rPr lang="cs-CZ" sz="2900" dirty="0" smtClean="0"/>
              <a:t> </a:t>
            </a:r>
            <a:r>
              <a:rPr lang="cs-CZ" sz="2900" dirty="0"/>
              <a:t>DNA</a:t>
            </a:r>
          </a:p>
          <a:p>
            <a:pPr marL="0" indent="0">
              <a:buNone/>
            </a:pPr>
            <a:r>
              <a:rPr lang="cs-CZ" sz="2900" dirty="0" smtClean="0"/>
              <a:t>	pasivně při </a:t>
            </a:r>
            <a:r>
              <a:rPr lang="cs-CZ" sz="2900" dirty="0"/>
              <a:t>replikaci </a:t>
            </a:r>
            <a:endParaRPr lang="cs-CZ" sz="2900" dirty="0" smtClean="0"/>
          </a:p>
          <a:p>
            <a:pPr marL="0" lvl="1" indent="0">
              <a:buNone/>
            </a:pPr>
            <a:r>
              <a:rPr lang="cs-CZ" sz="2900" dirty="0" smtClean="0"/>
              <a:t>	aktivně </a:t>
            </a:r>
            <a:r>
              <a:rPr lang="cs-CZ" sz="2900" dirty="0"/>
              <a:t>na replikaci nezávislým </a:t>
            </a:r>
            <a:r>
              <a:rPr lang="cs-CZ" sz="2900" dirty="0" smtClean="0"/>
              <a:t>způsobem  (v </a:t>
            </a:r>
            <a:r>
              <a:rPr lang="cs-CZ" sz="2900" dirty="0"/>
              <a:t>zygotách a v </a:t>
            </a:r>
            <a:r>
              <a:rPr lang="cs-CZ" sz="2900" dirty="0" err="1" smtClean="0"/>
              <a:t>pluripotentních</a:t>
            </a:r>
            <a:r>
              <a:rPr lang="cs-CZ" sz="2900" dirty="0" smtClean="0"/>
              <a:t> zárodečných </a:t>
            </a:r>
            <a:r>
              <a:rPr lang="cs-CZ" sz="2900" dirty="0"/>
              <a:t>buňkách </a:t>
            </a:r>
            <a:r>
              <a:rPr lang="cs-CZ" sz="2900" dirty="0" smtClean="0"/>
              <a:t>, určité oblasti </a:t>
            </a:r>
            <a:r>
              <a:rPr lang="cs-CZ" sz="2900" dirty="0"/>
              <a:t>DNA </a:t>
            </a:r>
            <a:r>
              <a:rPr lang="cs-CZ" sz="2900" dirty="0" smtClean="0"/>
              <a:t>u </a:t>
            </a:r>
            <a:r>
              <a:rPr lang="cs-CZ" sz="2900" dirty="0"/>
              <a:t>neuronů či T </a:t>
            </a:r>
            <a:r>
              <a:rPr lang="cs-CZ" sz="2900" dirty="0" smtClean="0"/>
              <a:t>lymfocytech)</a:t>
            </a:r>
            <a:endParaRPr lang="cs-CZ" sz="2900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AutoShape 2" descr="Výsledek obrázku pro dna methyl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98974"/>
            <a:ext cx="3048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921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Biologická variabilita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Genetický základ variability</a:t>
            </a:r>
          </a:p>
          <a:p>
            <a:r>
              <a:rPr lang="cs-CZ" sz="4800" dirty="0" smtClean="0"/>
              <a:t>Epigenetický základ variability</a:t>
            </a:r>
          </a:p>
        </p:txBody>
      </p:sp>
    </p:spTree>
    <p:extLst>
      <p:ext uri="{BB962C8B-B14F-4D97-AF65-F5344CB8AC3E}">
        <p14:creationId xmlns:p14="http://schemas.microsoft.com/office/powerpoint/2010/main" val="150998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cs-CZ" dirty="0"/>
              <a:t>DNA metylace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01000" cy="492941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Rozdíly metylace promotorů mezi europoidní, afroamerickou a čínskou populací (</a:t>
            </a:r>
            <a:r>
              <a:rPr lang="cs-CZ" sz="2800" dirty="0" err="1" smtClean="0"/>
              <a:t>Heyn</a:t>
            </a:r>
            <a:r>
              <a:rPr lang="cs-CZ" sz="2800" dirty="0" smtClean="0"/>
              <a:t> et al., 2013)</a:t>
            </a:r>
          </a:p>
          <a:p>
            <a:r>
              <a:rPr lang="cs-CZ" sz="2800" dirty="0" smtClean="0"/>
              <a:t>Metylace promotorů vede ke změně míry exprese</a:t>
            </a:r>
          </a:p>
          <a:p>
            <a:r>
              <a:rPr lang="cs-CZ" sz="2800" dirty="0" smtClean="0"/>
              <a:t>Metabolismus </a:t>
            </a:r>
            <a:r>
              <a:rPr lang="cs-CZ" sz="2800" dirty="0" err="1" smtClean="0"/>
              <a:t>xenobioitik</a:t>
            </a:r>
            <a:r>
              <a:rPr lang="cs-CZ" sz="2800" dirty="0" smtClean="0"/>
              <a:t>, faktory ovlivňující imunitu, růstové faktory, geny spojené s růstem </a:t>
            </a:r>
            <a:r>
              <a:rPr lang="cs-CZ" sz="2800" dirty="0" err="1" smtClean="0"/>
              <a:t>keranocytů</a:t>
            </a:r>
            <a:r>
              <a:rPr lang="cs-CZ" sz="2800" dirty="0" smtClean="0"/>
              <a:t>, melanogeneze, cukrovky, Parkinsonovy choroby, nemocí jater, náchylnosti na </a:t>
            </a:r>
            <a:r>
              <a:rPr lang="cs-CZ" sz="2800" dirty="0" err="1" smtClean="0"/>
              <a:t>enterobakterie</a:t>
            </a:r>
            <a:r>
              <a:rPr lang="cs-CZ" sz="2800" dirty="0" smtClean="0"/>
              <a:t>…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515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Remodelace</a:t>
            </a:r>
            <a:r>
              <a:rPr lang="cs-CZ" dirty="0" smtClean="0"/>
              <a:t> </a:t>
            </a:r>
            <a:r>
              <a:rPr lang="cs-CZ" dirty="0"/>
              <a:t>chromatinu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01000" cy="4929411"/>
          </a:xfrm>
        </p:spPr>
        <p:txBody>
          <a:bodyPr>
            <a:normAutofit/>
          </a:bodyPr>
          <a:lstStyle/>
          <a:p>
            <a:r>
              <a:rPr lang="cs-CZ" sz="2400" dirty="0" smtClean="0"/>
              <a:t>H</a:t>
            </a:r>
            <a:r>
              <a:rPr lang="en-US" sz="2400" dirty="0" err="1" smtClean="0"/>
              <a:t>iston</a:t>
            </a:r>
            <a:r>
              <a:rPr lang="cs-CZ" sz="2400" dirty="0" smtClean="0"/>
              <a:t>y – kovalentně se vážou na DNA </a:t>
            </a:r>
          </a:p>
          <a:p>
            <a:r>
              <a:rPr lang="cs-CZ" sz="2400" dirty="0" smtClean="0"/>
              <a:t>Modifikace histonů: metylace, acetylace, fosforylace, </a:t>
            </a:r>
            <a:r>
              <a:rPr lang="cs-CZ" sz="2400" dirty="0" err="1" smtClean="0"/>
              <a:t>ubiquitinace</a:t>
            </a:r>
            <a:endParaRPr lang="en-US" sz="2400" dirty="0"/>
          </a:p>
          <a:p>
            <a:pPr marL="0" indent="0">
              <a:buNone/>
            </a:pPr>
            <a:r>
              <a:rPr lang="cs-CZ" sz="2400" dirty="0" smtClean="0"/>
              <a:t>Pomocí enzymů jsou na histon připojeny proteinové komplexy, histony mění svou strukturu a tedy i vlastnosti DNA, která je na ně navázána. Například </a:t>
            </a:r>
            <a:r>
              <a:rPr lang="en-US" sz="2400" dirty="0" err="1" smtClean="0"/>
              <a:t>acetyla</a:t>
            </a:r>
            <a:r>
              <a:rPr lang="cs-CZ" sz="2400" dirty="0" err="1" smtClean="0"/>
              <a:t>ce</a:t>
            </a:r>
            <a:r>
              <a:rPr lang="cs-CZ" sz="2400" dirty="0" smtClean="0"/>
              <a:t> histonů způsobí rozvolnění kondenzovaných chromozomů, které jsou přístupné pro transkripční faktory. Jejich navázání na DNA vede ke genové expresi. </a:t>
            </a:r>
            <a:r>
              <a:rPr lang="en-US" sz="2400" dirty="0" smtClean="0"/>
              <a:t> </a:t>
            </a:r>
            <a:endParaRPr lang="cs-CZ" sz="2400" dirty="0"/>
          </a:p>
        </p:txBody>
      </p:sp>
      <p:pic>
        <p:nvPicPr>
          <p:cNvPr id="9222" name="Picture 6" descr="http://202.97.205.78/hhmd/Images/histone_modifications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77072"/>
            <a:ext cx="5233120" cy="239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8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Micro</a:t>
            </a:r>
            <a:r>
              <a:rPr lang="cs-CZ" dirty="0" smtClean="0"/>
              <a:t> RNA (</a:t>
            </a:r>
            <a:r>
              <a:rPr lang="cs-CZ" dirty="0" err="1" smtClean="0"/>
              <a:t>microRNA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57403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nekódující </a:t>
            </a:r>
            <a:r>
              <a:rPr lang="cs-CZ" dirty="0"/>
              <a:t>RNA o délce 21-23 </a:t>
            </a:r>
            <a:r>
              <a:rPr lang="cs-CZ" dirty="0" err="1" smtClean="0"/>
              <a:t>pb</a:t>
            </a:r>
            <a:r>
              <a:rPr lang="cs-CZ" dirty="0" smtClean="0"/>
              <a:t> </a:t>
            </a:r>
          </a:p>
          <a:p>
            <a:pPr algn="just"/>
            <a:r>
              <a:rPr lang="cs-CZ" dirty="0" smtClean="0"/>
              <a:t>reguluje genovou expresi</a:t>
            </a:r>
          </a:p>
          <a:p>
            <a:pPr algn="just"/>
            <a:r>
              <a:rPr lang="cs-CZ" dirty="0" smtClean="0"/>
              <a:t>nedochází </a:t>
            </a:r>
            <a:r>
              <a:rPr lang="cs-CZ" dirty="0"/>
              <a:t>k jejich translaci v </a:t>
            </a:r>
            <a:r>
              <a:rPr lang="cs-CZ" dirty="0" smtClean="0"/>
              <a:t>protein, ale váže se </a:t>
            </a:r>
            <a:r>
              <a:rPr lang="cs-CZ" dirty="0"/>
              <a:t>každý primární transkript </a:t>
            </a:r>
            <a:r>
              <a:rPr lang="cs-CZ" dirty="0" err="1"/>
              <a:t>miRNA</a:t>
            </a:r>
            <a:r>
              <a:rPr lang="cs-CZ" dirty="0"/>
              <a:t> (tzv. </a:t>
            </a:r>
            <a:r>
              <a:rPr lang="cs-CZ" i="1" dirty="0" err="1"/>
              <a:t>pri-miRNA</a:t>
            </a:r>
            <a:r>
              <a:rPr lang="cs-CZ" dirty="0"/>
              <a:t>) </a:t>
            </a:r>
            <a:r>
              <a:rPr lang="cs-CZ" dirty="0" smtClean="0"/>
              <a:t>a páruje </a:t>
            </a:r>
            <a:r>
              <a:rPr lang="cs-CZ" dirty="0"/>
              <a:t>s některými vlastními komplementárními bázemi a nakonec se mění na plně funkční </a:t>
            </a:r>
            <a:r>
              <a:rPr lang="cs-CZ" dirty="0" err="1" smtClean="0"/>
              <a:t>miRNA</a:t>
            </a:r>
            <a:endParaRPr lang="cs-CZ" dirty="0" smtClean="0"/>
          </a:p>
          <a:p>
            <a:pPr algn="just"/>
            <a:r>
              <a:rPr lang="cs-CZ" dirty="0" smtClean="0"/>
              <a:t>regulují (konkrétně snižovat) tímto výrobu proteinů</a:t>
            </a:r>
            <a:r>
              <a:rPr lang="cs-CZ" dirty="0"/>
              <a:t>, které tyto </a:t>
            </a:r>
            <a:r>
              <a:rPr lang="cs-CZ" dirty="0" err="1"/>
              <a:t>mRNA</a:t>
            </a:r>
            <a:r>
              <a:rPr lang="cs-CZ" dirty="0"/>
              <a:t> </a:t>
            </a:r>
            <a:r>
              <a:rPr lang="cs-CZ" dirty="0" smtClean="0"/>
              <a:t>kódují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59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Micro</a:t>
            </a:r>
            <a:r>
              <a:rPr lang="cs-CZ" dirty="0" smtClean="0"/>
              <a:t> RNA (</a:t>
            </a:r>
            <a:r>
              <a:rPr lang="cs-CZ" dirty="0" err="1" smtClean="0"/>
              <a:t>microRNA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Onkologické onemocnění</a:t>
            </a:r>
          </a:p>
          <a:p>
            <a:r>
              <a:rPr lang="cs-CZ" dirty="0" smtClean="0"/>
              <a:t>Kardiovaskulární choroby</a:t>
            </a:r>
          </a:p>
          <a:p>
            <a:r>
              <a:rPr lang="cs-CZ" dirty="0" smtClean="0"/>
              <a:t>Duševní choroby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Obezita</a:t>
            </a:r>
          </a:p>
        </p:txBody>
      </p:sp>
    </p:spTree>
    <p:extLst>
      <p:ext uri="{BB962C8B-B14F-4D97-AF65-F5344CB8AC3E}">
        <p14:creationId xmlns:p14="http://schemas.microsoft.com/office/powerpoint/2010/main" val="8786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základ variability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686" y="1700808"/>
            <a:ext cx="9144000" cy="4525963"/>
          </a:xfrm>
        </p:spPr>
        <p:txBody>
          <a:bodyPr numCol="2">
            <a:normAutofit fontScale="92500" lnSpcReduction="10000"/>
          </a:bodyPr>
          <a:lstStyle/>
          <a:p>
            <a:r>
              <a:rPr lang="cs-CZ" sz="2800" dirty="0" err="1" smtClean="0"/>
              <a:t>Monogenně</a:t>
            </a:r>
            <a:r>
              <a:rPr lang="cs-CZ" sz="2800" dirty="0" smtClean="0"/>
              <a:t> děděné znaky  = Mendelisticky děděné</a:t>
            </a:r>
          </a:p>
          <a:p>
            <a:r>
              <a:rPr lang="cs-CZ" sz="2800" u="sng" dirty="0" smtClean="0"/>
              <a:t>Pojmy:</a:t>
            </a:r>
          </a:p>
          <a:p>
            <a:pPr marL="0" indent="0">
              <a:buNone/>
            </a:pPr>
            <a:r>
              <a:rPr lang="cs-CZ" sz="2800" dirty="0" err="1" smtClean="0"/>
              <a:t>Monogenní</a:t>
            </a:r>
            <a:r>
              <a:rPr lang="cs-CZ" sz="2800" dirty="0" smtClean="0"/>
              <a:t> znak</a:t>
            </a:r>
          </a:p>
          <a:p>
            <a:pPr marL="0" indent="0">
              <a:buNone/>
            </a:pPr>
            <a:r>
              <a:rPr lang="cs-CZ" sz="2800" dirty="0" smtClean="0"/>
              <a:t>Alely</a:t>
            </a:r>
          </a:p>
          <a:p>
            <a:pPr marL="0" indent="0">
              <a:buNone/>
            </a:pPr>
            <a:r>
              <a:rPr lang="cs-CZ" sz="2800" dirty="0" err="1" smtClean="0"/>
              <a:t>Lokus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dirty="0" err="1" smtClean="0"/>
              <a:t>Wild</a:t>
            </a:r>
            <a:r>
              <a:rPr lang="cs-CZ" sz="2800" dirty="0" smtClean="0"/>
              <a:t> type alela</a:t>
            </a:r>
          </a:p>
          <a:p>
            <a:pPr marL="0" indent="0">
              <a:buNone/>
            </a:pPr>
            <a:r>
              <a:rPr lang="cs-CZ" sz="2800" dirty="0" smtClean="0"/>
              <a:t>Polymorfní alela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Mutantní alela</a:t>
            </a:r>
          </a:p>
          <a:p>
            <a:pPr marL="0" indent="0">
              <a:buNone/>
            </a:pPr>
            <a:r>
              <a:rPr lang="cs-CZ" sz="2800" dirty="0" smtClean="0"/>
              <a:t>Genotyp</a:t>
            </a:r>
          </a:p>
          <a:p>
            <a:pPr marL="0" indent="0">
              <a:buNone/>
            </a:pPr>
            <a:r>
              <a:rPr lang="cs-CZ" sz="2800" dirty="0" smtClean="0"/>
              <a:t>Fenotyp</a:t>
            </a:r>
          </a:p>
          <a:p>
            <a:pPr marL="0" indent="0">
              <a:buNone/>
            </a:pPr>
            <a:r>
              <a:rPr lang="cs-CZ" sz="2800" dirty="0" smtClean="0"/>
              <a:t>Homozygot</a:t>
            </a:r>
          </a:p>
          <a:p>
            <a:pPr marL="0" indent="0">
              <a:buNone/>
            </a:pPr>
            <a:r>
              <a:rPr lang="cs-CZ" sz="2800" dirty="0" smtClean="0"/>
              <a:t>Heterozygot</a:t>
            </a:r>
          </a:p>
          <a:p>
            <a:pPr marL="0" indent="0">
              <a:buNone/>
            </a:pPr>
            <a:r>
              <a:rPr lang="cs-CZ" sz="2800" dirty="0"/>
              <a:t>Dominantní dědičnost</a:t>
            </a:r>
          </a:p>
          <a:p>
            <a:pPr marL="0" indent="0">
              <a:buNone/>
            </a:pPr>
            <a:r>
              <a:rPr lang="cs-CZ" sz="2800" dirty="0"/>
              <a:t>Recesivní dědičnost</a:t>
            </a:r>
          </a:p>
          <a:p>
            <a:pPr marL="0" indent="0">
              <a:buNone/>
            </a:pPr>
            <a:endParaRPr lang="cs-CZ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96752"/>
            <a:ext cx="176375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525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Monogenní</a:t>
            </a:r>
            <a:r>
              <a:rPr lang="cs-CZ" dirty="0" smtClean="0"/>
              <a:t> dědičnost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Phenylthiokarbamid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/>
              <a:t>PTC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chutnačství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284984"/>
            <a:ext cx="547260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43769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4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základ variability člověka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Atypické způsoby dědičnosti</a:t>
            </a:r>
          </a:p>
          <a:p>
            <a:r>
              <a:rPr lang="cs-CZ" dirty="0" smtClean="0"/>
              <a:t>Neúplná dominance a kodominance</a:t>
            </a:r>
          </a:p>
          <a:p>
            <a:r>
              <a:rPr lang="cs-CZ" dirty="0" smtClean="0"/>
              <a:t>Alelové série a série alel</a:t>
            </a:r>
          </a:p>
          <a:p>
            <a:r>
              <a:rPr lang="cs-CZ" dirty="0" smtClean="0"/>
              <a:t>Penetrace a expresivita</a:t>
            </a:r>
          </a:p>
          <a:p>
            <a:r>
              <a:rPr lang="cs-CZ" dirty="0" smtClean="0"/>
              <a:t>Genové interakce</a:t>
            </a:r>
          </a:p>
          <a:p>
            <a:r>
              <a:rPr lang="cs-CZ" dirty="0" smtClean="0"/>
              <a:t>Epistáze</a:t>
            </a:r>
          </a:p>
          <a:p>
            <a:r>
              <a:rPr lang="cs-CZ" dirty="0" smtClean="0"/>
              <a:t>….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587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Atypické způsoby dědičnosti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Neúplná dominance </a:t>
            </a:r>
          </a:p>
          <a:p>
            <a:pPr marL="0" indent="0">
              <a:buNone/>
            </a:pPr>
            <a:r>
              <a:rPr lang="cs-CZ" dirty="0" smtClean="0"/>
              <a:t>	Srpkovitá anemie?</a:t>
            </a:r>
            <a:endParaRPr lang="cs-CZ" dirty="0"/>
          </a:p>
          <a:p>
            <a:r>
              <a:rPr lang="cs-CZ" b="1" dirty="0" smtClean="0"/>
              <a:t>Kodominance</a:t>
            </a:r>
          </a:p>
          <a:p>
            <a:pPr marL="0" indent="0">
              <a:buNone/>
            </a:pPr>
            <a:r>
              <a:rPr lang="cs-CZ" dirty="0" smtClean="0"/>
              <a:t>	Krevní systém AB0      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11268" name="Picture 4" descr="http://thumbs.dreamstime.com/z/abo-blood-group-system-365724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3559567" cy="2997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http://www.nhs.uk/Conditions/Chronic-fatigue-syndrome/PublishingImages/vis203281_getty_r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1340768"/>
            <a:ext cx="3559567" cy="2060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40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Atypické způsoby dědičnosti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25658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Penetrace</a:t>
            </a:r>
          </a:p>
          <a:p>
            <a:pPr marL="0" indent="0">
              <a:buNone/>
            </a:pPr>
            <a:r>
              <a:rPr lang="cs-CZ" dirty="0" smtClean="0"/>
              <a:t>- „</a:t>
            </a:r>
            <a:r>
              <a:rPr lang="cs-CZ" dirty="0" smtClean="0"/>
              <a:t>model vše nebo nic“</a:t>
            </a:r>
          </a:p>
          <a:p>
            <a:pPr marL="0" indent="0">
              <a:buNone/>
            </a:pPr>
            <a:r>
              <a:rPr lang="cs-CZ" dirty="0" smtClean="0"/>
              <a:t>genotyp se exprimuje buď úplně </a:t>
            </a:r>
          </a:p>
          <a:p>
            <a:pPr marL="0" indent="0">
              <a:buNone/>
            </a:pPr>
            <a:r>
              <a:rPr lang="cs-CZ" dirty="0" smtClean="0"/>
              <a:t>nebo vůbec 				     Polydaktylie</a:t>
            </a:r>
            <a:endParaRPr lang="cs-CZ" dirty="0"/>
          </a:p>
          <a:p>
            <a:r>
              <a:rPr lang="cs-CZ" b="1" dirty="0" smtClean="0"/>
              <a:t>Expresivita</a:t>
            </a:r>
          </a:p>
          <a:p>
            <a:pPr marL="0" indent="0">
              <a:buNone/>
            </a:pPr>
            <a:r>
              <a:rPr lang="cs-CZ" dirty="0" smtClean="0"/>
              <a:t>- variabilní </a:t>
            </a:r>
            <a:r>
              <a:rPr lang="cs-CZ" dirty="0"/>
              <a:t>expresivita genu říká, že tentýž (parciální) genotyp se u různých jedinců žijících v různých prostředích může do fenotypu promítnout různě </a:t>
            </a:r>
            <a:r>
              <a:rPr lang="cs-CZ" dirty="0" smtClean="0"/>
              <a:t>silně</a:t>
            </a:r>
          </a:p>
          <a:p>
            <a:pPr marL="0" indent="0">
              <a:buNone/>
            </a:pPr>
            <a:r>
              <a:rPr lang="cs-CZ" dirty="0"/>
              <a:t>v</a:t>
            </a:r>
            <a:r>
              <a:rPr lang="cs-CZ" dirty="0" smtClean="0"/>
              <a:t>ěk manifestace </a:t>
            </a:r>
            <a:r>
              <a:rPr lang="cs-CZ" dirty="0" err="1" smtClean="0"/>
              <a:t>Huntingtonovy</a:t>
            </a:r>
            <a:r>
              <a:rPr lang="cs-CZ" dirty="0" smtClean="0"/>
              <a:t> choroby</a:t>
            </a:r>
          </a:p>
          <a:p>
            <a:pPr marL="0" indent="0">
              <a:buNone/>
            </a:pPr>
            <a:endParaRPr lang="cs-CZ" dirty="0" smtClean="0"/>
          </a:p>
        </p:txBody>
      </p:sp>
      <p:pic>
        <p:nvPicPr>
          <p:cNvPr id="3074" name="Picture 2" descr="Výsledek obrázku pro polydaktyl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268760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7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Atypické způsoby dědičnosti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Pleiotropie</a:t>
            </a:r>
          </a:p>
          <a:p>
            <a:pPr marL="0" indent="0">
              <a:buNone/>
            </a:pPr>
            <a:r>
              <a:rPr lang="cs-CZ" dirty="0" smtClean="0"/>
              <a:t>Polymorfní gen má celou řadu fenotypových projevů</a:t>
            </a:r>
          </a:p>
          <a:p>
            <a:pPr marL="0" indent="0">
              <a:buNone/>
            </a:pPr>
            <a:r>
              <a:rPr lang="cs-CZ" dirty="0"/>
              <a:t>Fenylketonurie (</a:t>
            </a:r>
            <a:r>
              <a:rPr lang="cs-CZ" dirty="0" smtClean="0"/>
              <a:t>PKU)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http://</a:t>
            </a:r>
            <a:r>
              <a:rPr lang="cs-CZ" dirty="0" smtClean="0"/>
              <a:t>www.nature.com/scitable/topicpage/pleiotropy-one-gene-can-affect-multiple-traits-569</a:t>
            </a:r>
            <a:endParaRPr lang="cs-CZ" dirty="0"/>
          </a:p>
        </p:txBody>
      </p:sp>
      <p:pic>
        <p:nvPicPr>
          <p:cNvPr id="14338" name="Picture 2" descr="http://www.sjchs.org/TransADAM/graphics/images/en/171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1"/>
          <a:stretch/>
        </p:blipFill>
        <p:spPr bwMode="auto">
          <a:xfrm>
            <a:off x="5076056" y="2348879"/>
            <a:ext cx="3810000" cy="293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75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Genové interakce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Epistáze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/>
              <a:t>situace, kdy je aktivita jednoho genu maskována efekty genu </a:t>
            </a:r>
            <a:r>
              <a:rPr lang="cs-CZ" dirty="0" smtClean="0"/>
              <a:t>jiného</a:t>
            </a:r>
          </a:p>
          <a:p>
            <a:pPr marL="0" indent="0">
              <a:buNone/>
            </a:pPr>
            <a:r>
              <a:rPr lang="cs-CZ" dirty="0" smtClean="0"/>
              <a:t>Dědičně podmíněná hluchota</a:t>
            </a:r>
          </a:p>
          <a:p>
            <a:r>
              <a:rPr lang="cs-CZ" dirty="0" smtClean="0"/>
              <a:t>Inhibice</a:t>
            </a:r>
          </a:p>
          <a:p>
            <a:pPr marL="0" indent="0">
              <a:buNone/>
            </a:pPr>
            <a:r>
              <a:rPr lang="cs-CZ" dirty="0" smtClean="0"/>
              <a:t>Produkt jednoho genu inhibuje expresi jiného genu</a:t>
            </a:r>
          </a:p>
        </p:txBody>
      </p:sp>
    </p:spTree>
    <p:extLst>
      <p:ext uri="{BB962C8B-B14F-4D97-AF65-F5344CB8AC3E}">
        <p14:creationId xmlns:p14="http://schemas.microsoft.com/office/powerpoint/2010/main" val="73621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2687</TotalTime>
  <Words>1021</Words>
  <Application>Microsoft Office PowerPoint</Application>
  <PresentationFormat>Předvádění na obrazovce (4:3)</PresentationFormat>
  <Paragraphs>172</Paragraphs>
  <Slides>23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Biologická variabilita člověka</vt:lpstr>
      <vt:lpstr>Biologická variabilita člověka</vt:lpstr>
      <vt:lpstr>Genetický základ variability člověka</vt:lpstr>
      <vt:lpstr>Monogenní dědičnost</vt:lpstr>
      <vt:lpstr>Genetický základ variability člověka</vt:lpstr>
      <vt:lpstr>Atypické způsoby dědičnosti</vt:lpstr>
      <vt:lpstr>Atypické způsoby dědičnosti</vt:lpstr>
      <vt:lpstr>Atypické způsoby dědičnosti</vt:lpstr>
      <vt:lpstr>Genové interakce</vt:lpstr>
      <vt:lpstr>Komplexní znaky</vt:lpstr>
      <vt:lpstr>Komplexní znaky</vt:lpstr>
      <vt:lpstr>Rozdělení vlastností na kvalitativní a kvantitativní </vt:lpstr>
      <vt:lpstr>Rozdělení vlastností na kvalitativní a kvantitativní </vt:lpstr>
      <vt:lpstr>Heritabilita H2</vt:lpstr>
      <vt:lpstr>Studie na dvojčatech</vt:lpstr>
      <vt:lpstr>Variabilita na úrovni DNA</vt:lpstr>
      <vt:lpstr>Variabilita na úrovni DNA</vt:lpstr>
      <vt:lpstr>Epigenetika</vt:lpstr>
      <vt:lpstr>DNA metylace </vt:lpstr>
      <vt:lpstr>DNA metylace </vt:lpstr>
      <vt:lpstr>Remodelace chromatinu </vt:lpstr>
      <vt:lpstr>Micro RNA (microRNA)</vt:lpstr>
      <vt:lpstr>Micro RNA (microRNA)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Biologická variabilita člověka</dc:title>
  <dc:creator>Student</dc:creator>
  <cp:lastModifiedBy>Student</cp:lastModifiedBy>
  <cp:revision>44</cp:revision>
  <cp:lastPrinted>2015-02-23T09:26:58Z</cp:lastPrinted>
  <dcterms:created xsi:type="dcterms:W3CDTF">2015-02-18T14:10:18Z</dcterms:created>
  <dcterms:modified xsi:type="dcterms:W3CDTF">2015-05-02T14:48:20Z</dcterms:modified>
</cp:coreProperties>
</file>