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4"/>
  </p:notesMasterIdLst>
  <p:handoutMasterIdLst>
    <p:handoutMasterId r:id="rId65"/>
  </p:handoutMasterIdLst>
  <p:sldIdLst>
    <p:sldId id="256" r:id="rId2"/>
    <p:sldId id="272" r:id="rId3"/>
    <p:sldId id="261" r:id="rId4"/>
    <p:sldId id="288" r:id="rId5"/>
    <p:sldId id="294" r:id="rId6"/>
    <p:sldId id="287" r:id="rId7"/>
    <p:sldId id="295" r:id="rId8"/>
    <p:sldId id="290" r:id="rId9"/>
    <p:sldId id="297" r:id="rId10"/>
    <p:sldId id="289" r:id="rId11"/>
    <p:sldId id="264" r:id="rId12"/>
    <p:sldId id="291" r:id="rId13"/>
    <p:sldId id="309" r:id="rId14"/>
    <p:sldId id="325" r:id="rId15"/>
    <p:sldId id="326" r:id="rId16"/>
    <p:sldId id="274" r:id="rId17"/>
    <p:sldId id="262" r:id="rId18"/>
    <p:sldId id="327" r:id="rId19"/>
    <p:sldId id="329" r:id="rId20"/>
    <p:sldId id="331" r:id="rId21"/>
    <p:sldId id="332" r:id="rId22"/>
    <p:sldId id="281" r:id="rId23"/>
    <p:sldId id="316" r:id="rId24"/>
    <p:sldId id="298" r:id="rId25"/>
    <p:sldId id="317" r:id="rId26"/>
    <p:sldId id="318" r:id="rId27"/>
    <p:sldId id="319" r:id="rId28"/>
    <p:sldId id="320" r:id="rId29"/>
    <p:sldId id="322" r:id="rId30"/>
    <p:sldId id="323" r:id="rId31"/>
    <p:sldId id="324" r:id="rId32"/>
    <p:sldId id="299" r:id="rId33"/>
    <p:sldId id="270" r:id="rId34"/>
    <p:sldId id="271" r:id="rId35"/>
    <p:sldId id="302" r:id="rId36"/>
    <p:sldId id="300" r:id="rId37"/>
    <p:sldId id="315" r:id="rId38"/>
    <p:sldId id="312" r:id="rId39"/>
    <p:sldId id="333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284" r:id="rId54"/>
    <p:sldId id="285" r:id="rId55"/>
    <p:sldId id="258" r:id="rId56"/>
    <p:sldId id="314" r:id="rId57"/>
    <p:sldId id="266" r:id="rId58"/>
    <p:sldId id="310" r:id="rId59"/>
    <p:sldId id="334" r:id="rId60"/>
    <p:sldId id="335" r:id="rId61"/>
    <p:sldId id="356" r:id="rId62"/>
    <p:sldId id="311" r:id="rId6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0000DC"/>
    <a:srgbClr val="F01928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1A6D36-8CFB-40FE-8D60-D2050488125D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F6EBDAC-5407-4044-87E1-084C30B9F0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AF666E-97CD-4EBE-989D-A6D257913144}" type="slidenum">
              <a:rPr lang="en-GB" altLang="en-US" sz="1300"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GB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4A1E184-77F4-43D8-916C-4A7AFB0710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96BE3F8-5696-4637-9B42-B8549B343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ED97D727-C5F0-447A-BC9C-AF2E585265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5CB1BE-81C6-406B-928E-B53E3B70E10D}" type="slidenum">
              <a:rPr lang="en-GB" altLang="en-US" sz="1300"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GB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10CAFF2-794F-4A30-B479-6446C6C4E5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C1DF53A-1978-4B16-90D4-0AAB5E3D5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7C974B-6FE8-4DC1-9521-4E11A22C88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B04B7-CDB5-4C05-B45D-BB08DFE12C71}" type="slidenum">
              <a:rPr lang="cs-CZ" altLang="cs-CZ"/>
              <a:pPr/>
              <a:t>40</a:t>
            </a:fld>
            <a:endParaRPr lang="cs-CZ" altLang="cs-CZ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03512718-7E92-4BB4-94A3-455FD042F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cs-CZ" altLang="cs-CZ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B4A2EBC-06C8-4866-A661-945ECB5802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278138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2FEE3E-54CD-4181-95B3-0BA5AA891E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6DEF45-BC45-42A4-8836-B90C719989EF}" type="slidenum">
              <a:rPr lang="cs-CZ" altLang="cs-CZ"/>
              <a:pPr/>
              <a:t>43</a:t>
            </a:fld>
            <a:endParaRPr lang="cs-CZ" altLang="cs-CZ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D76BB655-BD71-45E3-A7DC-D60FA101F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cs-CZ" altLang="cs-CZ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4FA1ABA-DFFF-4E73-B265-651CF821C6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039374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EFDBA4-F162-498D-BAD6-FC21A825EC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C9D6B3-0E59-4F69-B3FD-D81003DA9A3D}" type="slidenum">
              <a:rPr lang="cs-CZ" altLang="cs-CZ"/>
              <a:pPr/>
              <a:t>44</a:t>
            </a:fld>
            <a:endParaRPr lang="cs-CZ" altLang="cs-CZ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E5FCBDC-180E-4BF7-86C2-0EBAF42C7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cs-CZ" altLang="cs-CZ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308D6A8-F9A5-4A76-B8FB-ED8F071D33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177275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E9A979-EB86-48A8-8DF2-2182255122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81F03-87A4-4E0C-B507-15126D5ABF9C}" type="slidenum">
              <a:rPr lang="cs-CZ" altLang="cs-CZ"/>
              <a:pPr/>
              <a:t>45</a:t>
            </a:fld>
            <a:endParaRPr lang="cs-CZ" altLang="cs-CZ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5CE740B-3246-4FB6-B7A5-EFB4AAAE0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cs-CZ" altLang="cs-CZ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858D199-F779-4BD8-AD49-ADC6772F98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930094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4A87D5-85B1-44B2-907A-018E20DAC1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D87034-265F-4F18-B3F8-70512DBB6697}" type="slidenum">
              <a:rPr lang="cs-CZ" altLang="cs-CZ"/>
              <a:pPr/>
              <a:t>46</a:t>
            </a:fld>
            <a:endParaRPr lang="cs-CZ" altLang="cs-CZ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E8DD8004-3574-4CBB-9BFB-D09F9075E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cs-CZ" altLang="cs-CZ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03BE0A4-8B75-454D-85CF-5811EAADFE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428372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3079F4-37D3-4FDF-99F4-8B3C2D259B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A59A7-FDCA-41F1-B4A4-886DA227DF22}" type="slidenum">
              <a:rPr lang="cs-CZ" altLang="cs-CZ"/>
              <a:pPr/>
              <a:t>47</a:t>
            </a:fld>
            <a:endParaRPr lang="cs-CZ" altLang="cs-CZ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52F04F0-18FC-4181-A4E6-4FB6C42F2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cs-CZ" altLang="cs-CZ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0C3782B-58BC-4608-8FA9-0D8EAA1FBC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849394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65EBA9-ACB9-487A-AC0F-74E0AF3CAE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D07D3-E368-4422-943A-4772E98F8086}" type="slidenum">
              <a:rPr lang="cs-CZ" altLang="cs-CZ"/>
              <a:pPr/>
              <a:t>48</a:t>
            </a:fld>
            <a:endParaRPr lang="cs-CZ" altLang="cs-CZ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CE5FB60-C0C8-4E05-8CCC-D654EA670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cs-CZ" altLang="cs-CZ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0B54510-6563-4037-884C-31D87FB0C3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50353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4" y="115889"/>
            <a:ext cx="11904133" cy="777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9184" y="1268414"/>
            <a:ext cx="5755216" cy="5329237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1268414"/>
            <a:ext cx="5755217" cy="2587625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1" y="4008438"/>
            <a:ext cx="5755217" cy="2589212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7128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4" y="115889"/>
            <a:ext cx="11904133" cy="777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184" y="1268414"/>
            <a:ext cx="5755216" cy="5329237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1268414"/>
            <a:ext cx="5755217" cy="2587625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1" y="4008438"/>
            <a:ext cx="5755217" cy="2589212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94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0634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4" y="115889"/>
            <a:ext cx="11904133" cy="777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184" y="1268414"/>
            <a:ext cx="5755216" cy="5329237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1" y="1268414"/>
            <a:ext cx="5755217" cy="5329237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866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4" y="115889"/>
            <a:ext cx="11904133" cy="777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9184" y="1268414"/>
            <a:ext cx="5755216" cy="5329237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268414"/>
            <a:ext cx="5755217" cy="5329237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375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3934" y="115888"/>
            <a:ext cx="11904133" cy="6481762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6503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880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184" y="1268414"/>
            <a:ext cx="5755216" cy="5329237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268414"/>
            <a:ext cx="5755217" cy="5329237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9697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4" y="115889"/>
            <a:ext cx="11904133" cy="777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9184" y="1268414"/>
            <a:ext cx="5755216" cy="2587625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39184" y="4008438"/>
            <a:ext cx="5755216" cy="2589212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6197601" y="1268414"/>
            <a:ext cx="5755217" cy="5329237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89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7" Type="http://schemas.openxmlformats.org/officeDocument/2006/relationships/image" Target="../media/image5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7.emf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400" dirty="0"/>
              <a:t>Genetická podmíněnost nemocí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>
            <a:extLst>
              <a:ext uri="{FF2B5EF4-FFF2-40B4-BE49-F238E27FC236}">
                <a16:creationId xmlns:a16="http://schemas.microsoft.com/office/drawing/2014/main" id="{827EA17E-9512-4BCA-A192-E7BA03124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Genetický kód</a:t>
            </a:r>
          </a:p>
        </p:txBody>
      </p:sp>
      <p:pic>
        <p:nvPicPr>
          <p:cNvPr id="14339" name="Picture 11">
            <a:extLst>
              <a:ext uri="{FF2B5EF4-FFF2-40B4-BE49-F238E27FC236}">
                <a16:creationId xmlns:a16="http://schemas.microsoft.com/office/drawing/2014/main" id="{90C4576F-4DDB-4B1C-82F0-8E7319184C6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9" y="1538289"/>
            <a:ext cx="5329237" cy="4338637"/>
          </a:xfrm>
        </p:spPr>
      </p:pic>
      <p:sp>
        <p:nvSpPr>
          <p:cNvPr id="14340" name="Rectangle 10">
            <a:extLst>
              <a:ext uri="{FF2B5EF4-FFF2-40B4-BE49-F238E27FC236}">
                <a16:creationId xmlns:a16="http://schemas.microsoft.com/office/drawing/2014/main" id="{842037FB-726A-41AE-8E96-F7910C38560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16725" y="981076"/>
            <a:ext cx="3671888" cy="5616575"/>
          </a:xfrm>
        </p:spPr>
        <p:txBody>
          <a:bodyPr/>
          <a:lstStyle/>
          <a:p>
            <a:pPr eaLnBrk="1" hangingPunct="1"/>
            <a:r>
              <a:rPr lang="cs-CZ" altLang="en-US"/>
              <a:t>určuje pořadí AK v proteinu</a:t>
            </a:r>
          </a:p>
          <a:p>
            <a:pPr lvl="1" eaLnBrk="1" hangingPunct="1"/>
            <a:r>
              <a:rPr lang="cs-CZ" altLang="en-US" sz="2400"/>
              <a:t>univerzální</a:t>
            </a:r>
          </a:p>
          <a:p>
            <a:pPr lvl="2" eaLnBrk="1" hangingPunct="1"/>
            <a:r>
              <a:rPr lang="cs-CZ" altLang="en-US" sz="2000"/>
              <a:t>podobný princip u většiny živých organizmů</a:t>
            </a:r>
          </a:p>
          <a:p>
            <a:pPr lvl="1" eaLnBrk="1" hangingPunct="1"/>
            <a:r>
              <a:rPr lang="cs-CZ" altLang="en-US" sz="2400"/>
              <a:t>tripletový</a:t>
            </a:r>
          </a:p>
          <a:p>
            <a:pPr lvl="2" eaLnBrk="1" hangingPunct="1"/>
            <a:r>
              <a:rPr lang="cs-CZ" altLang="en-US" sz="2000"/>
              <a:t>trojkombinace z celkem 4 nukleotidů (A, C, G, T)</a:t>
            </a:r>
          </a:p>
          <a:p>
            <a:pPr lvl="1" eaLnBrk="1" hangingPunct="1"/>
            <a:r>
              <a:rPr lang="cs-CZ" altLang="en-US" sz="2400"/>
              <a:t>degenerovaný </a:t>
            </a:r>
          </a:p>
          <a:p>
            <a:pPr lvl="2" eaLnBrk="1" hangingPunct="1"/>
            <a:r>
              <a:rPr lang="cs-CZ" altLang="en-US" sz="2000"/>
              <a:t>4</a:t>
            </a:r>
            <a:r>
              <a:rPr lang="cs-CZ" altLang="en-US" sz="2000" baseline="30000"/>
              <a:t>3</a:t>
            </a:r>
            <a:r>
              <a:rPr lang="cs-CZ" altLang="en-US" sz="2000"/>
              <a:t> = 64, ale aminokyselin jen 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648CEE8-BA9F-4022-9551-AEC24D283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4308" y="107867"/>
            <a:ext cx="8928100" cy="512961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en-US" sz="3500" dirty="0"/>
              <a:t>Chromatin </a:t>
            </a:r>
            <a:r>
              <a:rPr lang="cs-CZ" altLang="en-US" sz="3500" dirty="0">
                <a:sym typeface="Symbol" panose="05050102010706020507" pitchFamily="18" charset="2"/>
              </a:rPr>
              <a:t></a:t>
            </a:r>
            <a:r>
              <a:rPr lang="cs-CZ" altLang="en-US" sz="3500" dirty="0"/>
              <a:t> chromatida </a:t>
            </a:r>
            <a:r>
              <a:rPr lang="cs-CZ" altLang="en-US" sz="3500" dirty="0">
                <a:sym typeface="Symbol" panose="05050102010706020507" pitchFamily="18" charset="2"/>
              </a:rPr>
              <a:t> </a:t>
            </a:r>
            <a:r>
              <a:rPr lang="cs-CZ" altLang="en-US" sz="3500" dirty="0"/>
              <a:t>chromozom</a:t>
            </a:r>
          </a:p>
        </p:txBody>
      </p:sp>
      <p:sp>
        <p:nvSpPr>
          <p:cNvPr id="15363" name="Rectangle 21">
            <a:extLst>
              <a:ext uri="{FF2B5EF4-FFF2-40B4-BE49-F238E27FC236}">
                <a16:creationId xmlns:a16="http://schemas.microsoft.com/office/drawing/2014/main" id="{6200AE6D-0E8E-417D-A334-999E24823EC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03388" y="836613"/>
            <a:ext cx="4316412" cy="4235006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en-US" sz="2000" dirty="0"/>
              <a:t>DNA je organizována v </a:t>
            </a:r>
            <a:r>
              <a:rPr lang="cs-CZ" altLang="en-US" sz="2000" b="1" dirty="0"/>
              <a:t>chromozomech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800" dirty="0"/>
              <a:t>chromatin + chromozomální proteiny (histony)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000" dirty="0"/>
              <a:t>chromozom = lineární sekvence genů </a:t>
            </a:r>
            <a:r>
              <a:rPr lang="cs-CZ" altLang="en-US" sz="2000" dirty="0" err="1"/>
              <a:t>přerušov</a:t>
            </a:r>
            <a:r>
              <a:rPr lang="en-GB" altLang="en-US" sz="2000" dirty="0"/>
              <a:t>a</a:t>
            </a:r>
            <a:r>
              <a:rPr lang="cs-CZ" altLang="en-US" sz="2000" dirty="0" err="1"/>
              <a:t>ných</a:t>
            </a:r>
            <a:r>
              <a:rPr lang="cs-CZ" altLang="en-US" sz="2000" dirty="0"/>
              <a:t> nekódujícími úseky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000" dirty="0"/>
              <a:t>v nedělící se buňce je chromatin rozprostřen volně v jádře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000" dirty="0"/>
              <a:t>u dělící se organizuje do viditelných chromozomů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000" dirty="0"/>
              <a:t>struktura chromozomu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800" dirty="0"/>
              <a:t>centromera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800" dirty="0" err="1"/>
              <a:t>telomery</a:t>
            </a:r>
            <a:r>
              <a:rPr lang="cs-CZ" altLang="en-US" sz="1800" dirty="0"/>
              <a:t> (raménka)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600" dirty="0"/>
              <a:t>dlouhé - q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600" dirty="0"/>
              <a:t>krátké – p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000" dirty="0"/>
              <a:t>dvě kopie daného chromozomu po replikaci (před dělením) = sesterské chromatidy</a:t>
            </a:r>
          </a:p>
        </p:txBody>
      </p:sp>
      <p:pic>
        <p:nvPicPr>
          <p:cNvPr id="15364" name="Picture 20" descr="chromosome_structure">
            <a:extLst>
              <a:ext uri="{FF2B5EF4-FFF2-40B4-BE49-F238E27FC236}">
                <a16:creationId xmlns:a16="http://schemas.microsoft.com/office/drawing/2014/main" id="{BDB4B460-BC66-458B-B440-CADA10AA2C2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3175" y="765176"/>
            <a:ext cx="4135438" cy="59039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hromosome(color) copy">
            <a:extLst>
              <a:ext uri="{FF2B5EF4-FFF2-40B4-BE49-F238E27FC236}">
                <a16:creationId xmlns:a16="http://schemas.microsoft.com/office/drawing/2014/main" id="{AD6D9ABB-6B02-4149-A125-B3D5F49D3EA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6739" y="115888"/>
            <a:ext cx="5976937" cy="648176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5C54F485-EC88-4C88-A6DA-9029BA431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337" y="152401"/>
            <a:ext cx="8951912" cy="1143000"/>
          </a:xfrm>
        </p:spPr>
        <p:txBody>
          <a:bodyPr/>
          <a:lstStyle/>
          <a:p>
            <a:r>
              <a:rPr lang="cs-CZ" altLang="cs-CZ" dirty="0"/>
              <a:t>Buněčný cyklus</a:t>
            </a:r>
            <a:r>
              <a:rPr lang="en-US" altLang="cs-CZ" dirty="0"/>
              <a:t>                        </a:t>
            </a:r>
          </a:p>
        </p:txBody>
      </p:sp>
      <p:pic>
        <p:nvPicPr>
          <p:cNvPr id="91139" name="Picture 3">
            <a:extLst>
              <a:ext uri="{FF2B5EF4-FFF2-40B4-BE49-F238E27FC236}">
                <a16:creationId xmlns:a16="http://schemas.microsoft.com/office/drawing/2014/main" id="{A10CAB11-A69A-42E5-A9DB-4CD09A3C4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1"/>
            <a:ext cx="504825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EFBBFBD-284D-40A7-BA8B-5923DF046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Dělení buněk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03E7EE0-CE5E-47A1-B066-2FC7EB46C56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91175" y="1225550"/>
            <a:ext cx="4897438" cy="3865674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en-US" sz="1800" b="1"/>
              <a:t>mitóza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600"/>
              <a:t>1 cyklus DNA replikace následuje rozdělení chromozomů a jádra (profáze </a:t>
            </a:r>
            <a:r>
              <a:rPr lang="cs-CZ" altLang="en-US" sz="1600">
                <a:sym typeface="Symbol" panose="05050102010706020507" pitchFamily="18" charset="2"/>
              </a:rPr>
              <a:t> prometafáze  metafáze  anafáze  telofáze) a násl. celé buňky (cytokineze)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600"/>
              <a:t>vzniknou 2 dceřinné buňky s diploidním počtem chromozomů</a:t>
            </a:r>
            <a:endParaRPr lang="cs-CZ" altLang="en-US" sz="160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en-US" sz="1800" b="1"/>
              <a:t>meióza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600"/>
              <a:t>1 cyklus replikace následován 2 cykly segregace chromozomů a buněčného dělení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400"/>
              <a:t>1. meiotické (redukční) dělení – rozdělení homologních chromozomů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en-US" sz="1200"/>
              <a:t>významné – odehrává se zde meiotický crossing-over (rekombinace) – žádná z gamet není identická!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en-US" sz="1200"/>
              <a:t>poruchy rozestupu – např. trisomie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400"/>
              <a:t>2. meiotické dělení – rozestup sesterských chromatid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600"/>
              <a:t>2 dceřinné buňky s haploidním počtem chromozomů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400"/>
              <a:t>vznik pohlavních buněk (spermie, vajíčko)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400"/>
              <a:t>dodatečné promíchání genetického materiálu crossing-overem</a:t>
            </a:r>
          </a:p>
        </p:txBody>
      </p:sp>
      <p:pic>
        <p:nvPicPr>
          <p:cNvPr id="17412" name="Picture 4" descr="mitosis_meiosis">
            <a:extLst>
              <a:ext uri="{FF2B5EF4-FFF2-40B4-BE49-F238E27FC236}">
                <a16:creationId xmlns:a16="http://schemas.microsoft.com/office/drawing/2014/main" id="{E3F6A453-64C6-4891-97B7-4C80E0045FD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9" y="1052514"/>
            <a:ext cx="3825875" cy="56165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F75E28F-51CC-4577-B9A5-1FEA27A1E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548" y="142484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en-US" dirty="0"/>
              <a:t>Mitóza - detail</a:t>
            </a:r>
          </a:p>
        </p:txBody>
      </p:sp>
      <p:pic>
        <p:nvPicPr>
          <p:cNvPr id="18435" name="Picture 5" descr="Mitosis">
            <a:extLst>
              <a:ext uri="{FF2B5EF4-FFF2-40B4-BE49-F238E27FC236}">
                <a16:creationId xmlns:a16="http://schemas.microsoft.com/office/drawing/2014/main" id="{4ABD397F-CC5E-4E06-8A23-2C66D7DBE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2939" y="981076"/>
            <a:ext cx="5540375" cy="56165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>
            <a:extLst>
              <a:ext uri="{FF2B5EF4-FFF2-40B4-BE49-F238E27FC236}">
                <a16:creationId xmlns:a16="http://schemas.microsoft.com/office/drawing/2014/main" id="{FC5DC335-692A-4584-96D8-242C5D82C1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Karyotyp člověka</a:t>
            </a:r>
          </a:p>
        </p:txBody>
      </p:sp>
      <p:sp>
        <p:nvSpPr>
          <p:cNvPr id="19459" name="Rectangle 9">
            <a:extLst>
              <a:ext uri="{FF2B5EF4-FFF2-40B4-BE49-F238E27FC236}">
                <a16:creationId xmlns:a16="http://schemas.microsoft.com/office/drawing/2014/main" id="{9F1A72FD-0B1F-4818-B099-C91FDB5D39C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03389" y="981076"/>
            <a:ext cx="5616575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1800"/>
              <a:t>každý biologický druh má svou charakteristickou chrom. výbavu (počet a morfologii) = </a:t>
            </a:r>
            <a:r>
              <a:rPr lang="cs-CZ" altLang="en-US" sz="1800" b="1"/>
              <a:t>karyotyp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600"/>
              <a:t>u člověka mají somatické  </a:t>
            </a:r>
            <a:r>
              <a:rPr lang="cs-CZ" altLang="en-US" sz="1600" b="1"/>
              <a:t>diploidní</a:t>
            </a:r>
            <a:r>
              <a:rPr lang="cs-CZ" altLang="en-US" sz="1600"/>
              <a:t> bb. 46 chromozomů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400"/>
              <a:t>22 párů homologních autozomů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400"/>
              <a:t>1 pár gonozomů (44XX nebo 44XY)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600"/>
              <a:t>gamety (vajíčko, spermie) 23 – </a:t>
            </a:r>
            <a:r>
              <a:rPr lang="cs-CZ" altLang="en-US" sz="1600" b="1"/>
              <a:t>haploidní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600"/>
              <a:t>standardní klasifikace číslováním podle velikosti</a:t>
            </a:r>
            <a:endParaRPr lang="cs-CZ" altLang="en-US" sz="1600" b="1"/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zpracov</a:t>
            </a:r>
            <a:r>
              <a:rPr lang="cs-CZ" altLang="en-US" sz="1800"/>
              <a:t>ání vzorku buněk pro karyotyp</a:t>
            </a:r>
            <a:endParaRPr lang="en-GB" altLang="en-US" sz="1800"/>
          </a:p>
          <a:p>
            <a:pPr lvl="1" eaLnBrk="1" hangingPunct="1">
              <a:lnSpc>
                <a:spcPct val="80000"/>
              </a:lnSpc>
            </a:pPr>
            <a:r>
              <a:rPr lang="cs-CZ" altLang="en-US" sz="1400"/>
              <a:t>nejlépe hodnotitelné jsou kondenzované chromozomy v metafázi nebo prometafázi mitózy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000"/>
              <a:t>lymfocyty perif. krve nutno uvést do mitózy mitogenem a zastavit v metafázi např. colchicinem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/>
              <a:t>barvením chromozomů (např. Giems) se dosáhne charakteristického pruhování a tím rozlišení jednotlivých chromozomů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/>
              <a:t>hodnocení karyotypu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600"/>
              <a:t>manuální – obarvený chromozomový “rozptyl” (nejč. mitotické lymfocyty nebo bb. plodové vody) se po obarvení vyfotí, vystřihnou a seřadí do párů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600"/>
              <a:t>automatizované (mikroskop + software)</a:t>
            </a:r>
          </a:p>
        </p:txBody>
      </p:sp>
      <p:pic>
        <p:nvPicPr>
          <p:cNvPr id="19460" name="Picture 13">
            <a:extLst>
              <a:ext uri="{FF2B5EF4-FFF2-40B4-BE49-F238E27FC236}">
                <a16:creationId xmlns:a16="http://schemas.microsoft.com/office/drawing/2014/main" id="{DF570745-FC32-45EA-BA29-8BC37F802A5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16813" y="4076700"/>
            <a:ext cx="2971800" cy="2476500"/>
          </a:xfrm>
        </p:spPr>
      </p:pic>
      <p:pic>
        <p:nvPicPr>
          <p:cNvPr id="19461" name="Picture 14" descr="chromosomes">
            <a:extLst>
              <a:ext uri="{FF2B5EF4-FFF2-40B4-BE49-F238E27FC236}">
                <a16:creationId xmlns:a16="http://schemas.microsoft.com/office/drawing/2014/main" id="{2B7E46E1-8F7B-44EE-856D-B9F2455A533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5864" y="981075"/>
            <a:ext cx="3024187" cy="29273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A112EBF-B7E3-4E80-91C8-C1269E937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40" y="135521"/>
            <a:ext cx="8928100" cy="512961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en-US" dirty="0"/>
              <a:t>Gen </a:t>
            </a:r>
            <a:r>
              <a:rPr lang="cs-CZ" altLang="en-US" dirty="0">
                <a:sym typeface="Symbol" panose="05050102010706020507" pitchFamily="18" charset="2"/>
              </a:rPr>
              <a:t></a:t>
            </a:r>
            <a:r>
              <a:rPr lang="cs-CZ" altLang="en-US" dirty="0"/>
              <a:t> alela </a:t>
            </a:r>
            <a:r>
              <a:rPr lang="cs-CZ" altLang="en-US" dirty="0">
                <a:sym typeface="Symbol" panose="05050102010706020507" pitchFamily="18" charset="2"/>
              </a:rPr>
              <a:t></a:t>
            </a:r>
            <a:r>
              <a:rPr lang="cs-CZ" altLang="en-US" dirty="0"/>
              <a:t> </a:t>
            </a:r>
            <a:r>
              <a:rPr lang="cs-CZ" altLang="en-US" dirty="0">
                <a:sym typeface="Symbol" panose="05050102010706020507" pitchFamily="18" charset="2"/>
              </a:rPr>
              <a:t>genotyp  fenotyp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91243F3-7C87-4769-9DC8-2133D300A35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03389" y="981076"/>
            <a:ext cx="5616575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1600" b="1"/>
              <a:t>gen </a:t>
            </a:r>
            <a:r>
              <a:rPr lang="cs-CZ" altLang="en-US" sz="1600"/>
              <a:t>– základní jednotka dědičnosti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 b="1"/>
              <a:t>genové rodiny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200"/>
              <a:t>sekvenčně podobné geny, které vznikly zřejmě duplikací během evoluce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en-US" sz="1000"/>
              <a:t>např. geny pro hemoglobiny, imunoglobuliny, některé enzymy, …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 b="1"/>
              <a:t>pseudogeny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200"/>
              <a:t>podobné konkrétním genům ale nefunkční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600"/>
              <a:t>každý gen je umístěn na konkrétním místě konkrétního chromozomu = </a:t>
            </a:r>
            <a:r>
              <a:rPr lang="cs-CZ" altLang="en-US" sz="1600" b="1"/>
              <a:t>lokus</a:t>
            </a:r>
            <a:r>
              <a:rPr lang="cs-CZ" altLang="en-US" sz="1600"/>
              <a:t> (např. 12q21.5)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/>
              <a:t>lokalizace genů je u všech lidí stejná, sekvence ale ne!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600" b="1"/>
              <a:t>alela</a:t>
            </a:r>
            <a:r>
              <a:rPr lang="cs-CZ" altLang="en-US" sz="1600"/>
              <a:t> – konkrétní varianta genu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/>
              <a:t>v populaci se pro naprostou většinu genů vyskytuje vícero variant (= alel), které mohou být různě časté = </a:t>
            </a:r>
            <a:r>
              <a:rPr lang="cs-CZ" altLang="en-US" sz="1400" b="1"/>
              <a:t>genetický polymorfizmus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600" b="1"/>
              <a:t>genotyp</a:t>
            </a:r>
            <a:r>
              <a:rPr lang="cs-CZ" altLang="en-US" sz="1600"/>
              <a:t> – kombinace alel v určitém lokusu na paternálním a maternálním chromozomu diploidního genomu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600" b="1"/>
              <a:t>haplotyp</a:t>
            </a:r>
            <a:r>
              <a:rPr lang="cs-CZ" altLang="en-US" sz="1600"/>
              <a:t> – lineární kombinace alel na jenom z homologních párů chromozomů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600" b="1"/>
              <a:t>fenotyp</a:t>
            </a:r>
            <a:r>
              <a:rPr lang="cs-CZ" altLang="en-US" sz="1600"/>
              <a:t> – vnější projev (vyjádření) genotypu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/>
              <a:t>znak – jednoduše měřitelná, většinou spojitá proměnná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/>
              <a:t>fenotyp – sobor znaků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/>
              <a:t>intermediární fenotyp – podobný znaku, ne vždy musí být spojitý</a:t>
            </a:r>
          </a:p>
        </p:txBody>
      </p:sp>
      <p:pic>
        <p:nvPicPr>
          <p:cNvPr id="20484" name="Picture 10" descr="allele">
            <a:extLst>
              <a:ext uri="{FF2B5EF4-FFF2-40B4-BE49-F238E27FC236}">
                <a16:creationId xmlns:a16="http://schemas.microsoft.com/office/drawing/2014/main" id="{FBC47003-24C7-4B5F-82BE-430CF81C4B9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4425" y="1557338"/>
            <a:ext cx="3024188" cy="2087562"/>
          </a:xfrm>
        </p:spPr>
      </p:pic>
      <p:pic>
        <p:nvPicPr>
          <p:cNvPr id="20485" name="Picture 11" descr="Mouse_white">
            <a:extLst>
              <a:ext uri="{FF2B5EF4-FFF2-40B4-BE49-F238E27FC236}">
                <a16:creationId xmlns:a16="http://schemas.microsoft.com/office/drawing/2014/main" id="{988C1AC9-DC93-4F05-9F98-218C87D11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3573464"/>
            <a:ext cx="1657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2" descr="Mouse_brown">
            <a:extLst>
              <a:ext uri="{FF2B5EF4-FFF2-40B4-BE49-F238E27FC236}">
                <a16:creationId xmlns:a16="http://schemas.microsoft.com/office/drawing/2014/main" id="{4ABF57EE-A207-4816-81FB-56E07697D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9" y="1052514"/>
            <a:ext cx="15827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4" descr="Genotyp_haplotyp">
            <a:extLst>
              <a:ext uri="{FF2B5EF4-FFF2-40B4-BE49-F238E27FC236}">
                <a16:creationId xmlns:a16="http://schemas.microsoft.com/office/drawing/2014/main" id="{C3FCC16E-B428-4E51-8B46-EF759E8DEAD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8889" y="4289425"/>
            <a:ext cx="2663825" cy="245268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>
            <a:extLst>
              <a:ext uri="{FF2B5EF4-FFF2-40B4-BE49-F238E27FC236}">
                <a16:creationId xmlns:a16="http://schemas.microsoft.com/office/drawing/2014/main" id="{3113B1E6-0014-4300-A690-53870E40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842" y="126442"/>
            <a:ext cx="10753200" cy="451576"/>
          </a:xfrm>
        </p:spPr>
        <p:txBody>
          <a:bodyPr/>
          <a:lstStyle/>
          <a:p>
            <a:r>
              <a:rPr lang="cs-CZ" altLang="en-US" dirty="0" err="1"/>
              <a:t>Epigenetika</a:t>
            </a:r>
            <a:endParaRPr lang="cs-CZ" altLang="en-US" dirty="0"/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D7FEDE0A-D594-467B-966F-DED34C722FB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800" y="923926"/>
            <a:ext cx="4033838" cy="588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1CAD13-0E36-41BD-9D0D-56BF3492E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1" y="908050"/>
            <a:ext cx="5364163" cy="5949950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/>
              <a:t>studuje změny v genové expresi (a tedy obvykle i ve fenotypu), které nejsou způsobeny změnou nukleotidové sekvence DNA</a:t>
            </a:r>
          </a:p>
          <a:p>
            <a:pPr lvl="1">
              <a:buFont typeface="Arial" charset="0"/>
              <a:buChar char="•"/>
              <a:defRPr/>
            </a:pPr>
            <a:r>
              <a:rPr lang="cs-CZ" dirty="0"/>
              <a:t>výjimky z obecného pravidla, že dědičné fenotypické změny jsou způsobeny změnami v genech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epigenetické jevy mohou být děděny </a:t>
            </a:r>
          </a:p>
          <a:p>
            <a:pPr lvl="1">
              <a:buFont typeface="Arial" charset="0"/>
              <a:buChar char="•"/>
              <a:defRPr/>
            </a:pPr>
            <a:r>
              <a:rPr lang="cs-CZ" dirty="0"/>
              <a:t>z buňky na buňku tedy jak při </a:t>
            </a:r>
            <a:r>
              <a:rPr lang="cs-CZ" b="1" dirty="0">
                <a:solidFill>
                  <a:srgbClr val="FF0000"/>
                </a:solidFill>
              </a:rPr>
              <a:t>mitóze</a:t>
            </a:r>
          </a:p>
          <a:p>
            <a:pPr lvl="1">
              <a:buFont typeface="Arial" charset="0"/>
              <a:buChar char="•"/>
              <a:defRPr/>
            </a:pPr>
            <a:r>
              <a:rPr lang="cs-CZ" dirty="0"/>
              <a:t>z generace na generaci, tj. při </a:t>
            </a:r>
            <a:r>
              <a:rPr lang="cs-CZ" b="1" dirty="0">
                <a:solidFill>
                  <a:srgbClr val="FF0000"/>
                </a:solidFill>
              </a:rPr>
              <a:t>meióze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“</a:t>
            </a:r>
            <a:r>
              <a:rPr lang="cs-CZ" dirty="0"/>
              <a:t>epigenetický kód</a:t>
            </a:r>
            <a:r>
              <a:rPr lang="en-GB" dirty="0"/>
              <a:t>”</a:t>
            </a:r>
            <a:endParaRPr lang="cs-CZ" dirty="0"/>
          </a:p>
          <a:p>
            <a:pPr lvl="1">
              <a:buFont typeface="Arial" charset="0"/>
              <a:buChar char="•"/>
              <a:defRPr/>
            </a:pPr>
            <a:r>
              <a:rPr lang="cs-CZ" dirty="0"/>
              <a:t>přenáší se při replikaci DNA a dělení buněk (tj. identický fenotyp dceřiné buňky)</a:t>
            </a:r>
          </a:p>
          <a:p>
            <a:pPr lvl="1">
              <a:buFont typeface="Arial" charset="0"/>
              <a:buChar char="•"/>
              <a:defRPr/>
            </a:pPr>
            <a:r>
              <a:rPr lang="cs-CZ" dirty="0"/>
              <a:t>chromatin </a:t>
            </a:r>
          </a:p>
          <a:p>
            <a:pPr lvl="2">
              <a:buFont typeface="Arial" charset="0"/>
              <a:buChar char="•"/>
              <a:defRPr/>
            </a:pPr>
            <a:r>
              <a:rPr lang="cs-CZ" dirty="0"/>
              <a:t>DNA</a:t>
            </a:r>
          </a:p>
          <a:p>
            <a:pPr lvl="2">
              <a:buFont typeface="Arial" charset="0"/>
              <a:buChar char="•"/>
              <a:defRPr/>
            </a:pPr>
            <a:r>
              <a:rPr lang="cs-CZ" dirty="0"/>
              <a:t>histony</a:t>
            </a:r>
          </a:p>
          <a:p>
            <a:pPr lvl="2">
              <a:buFont typeface="Arial" charset="0"/>
              <a:buChar char="•"/>
              <a:defRPr/>
            </a:pPr>
            <a:r>
              <a:rPr lang="cs-CZ" dirty="0" err="1"/>
              <a:t>nehistonové</a:t>
            </a:r>
            <a:r>
              <a:rPr lang="cs-CZ" dirty="0"/>
              <a:t> proteiny</a:t>
            </a:r>
          </a:p>
          <a:p>
            <a:pPr lvl="1">
              <a:buFont typeface="Arial" charset="0"/>
              <a:buChar char="•"/>
              <a:defRPr/>
            </a:pPr>
            <a:r>
              <a:rPr lang="cs-CZ" dirty="0"/>
              <a:t>typy </a:t>
            </a:r>
            <a:r>
              <a:rPr lang="cs-CZ" dirty="0" err="1"/>
              <a:t>epigenet</a:t>
            </a:r>
            <a:r>
              <a:rPr lang="cs-CZ" dirty="0"/>
              <a:t>. modifikací</a:t>
            </a:r>
          </a:p>
          <a:p>
            <a:pPr lvl="2">
              <a:buFont typeface="Arial" charset="0"/>
              <a:buChar char="•"/>
              <a:defRPr/>
            </a:pPr>
            <a:r>
              <a:rPr lang="cs-CZ" dirty="0"/>
              <a:t>(1) heterochromatin = modifikace histonů </a:t>
            </a:r>
          </a:p>
          <a:p>
            <a:pPr lvl="2">
              <a:buFont typeface="Arial" charset="0"/>
              <a:buChar char="•"/>
              <a:defRPr/>
            </a:pPr>
            <a:r>
              <a:rPr lang="cs-CZ" dirty="0"/>
              <a:t>(2) </a:t>
            </a:r>
            <a:r>
              <a:rPr lang="cs-CZ" dirty="0" err="1"/>
              <a:t>euchromatin</a:t>
            </a:r>
            <a:r>
              <a:rPr lang="cs-CZ" dirty="0"/>
              <a:t> = DNA metylace</a:t>
            </a:r>
          </a:p>
          <a:p>
            <a:pPr lvl="3">
              <a:buFont typeface="Arial" charset="0"/>
              <a:buChar char="•"/>
              <a:defRPr/>
            </a:pPr>
            <a:r>
              <a:rPr lang="cs-CZ" dirty="0"/>
              <a:t>5-methylcytosin se chová analogicky při replikaci ale jinak při transkripci</a:t>
            </a:r>
          </a:p>
          <a:p>
            <a:pPr lvl="2">
              <a:buFont typeface="Arial" charset="0"/>
              <a:buChar char="•"/>
              <a:defRPr/>
            </a:pPr>
            <a:r>
              <a:rPr lang="cs-CZ" dirty="0"/>
              <a:t>(3) </a:t>
            </a:r>
            <a:r>
              <a:rPr lang="cs-CZ" dirty="0" err="1"/>
              <a:t>micro-RNAs</a:t>
            </a:r>
            <a:r>
              <a:rPr lang="en-GB" dirty="0"/>
              <a:t> (silencing)</a:t>
            </a:r>
            <a:endParaRPr lang="cs-CZ" dirty="0"/>
          </a:p>
          <a:p>
            <a:pPr lvl="3">
              <a:buFont typeface="Arial" charset="0"/>
              <a:buChar char="•"/>
              <a:defRPr/>
            </a:pPr>
            <a:r>
              <a:rPr lang="cs-CZ" dirty="0"/>
              <a:t>translace ale i DNA metylace</a:t>
            </a:r>
          </a:p>
          <a:p>
            <a:pPr lvl="2">
              <a:buFont typeface="Arial" charset="0"/>
              <a:buChar char="•"/>
              <a:defRPr/>
            </a:pPr>
            <a:r>
              <a:rPr lang="cs-CZ" dirty="0"/>
              <a:t>(4) </a:t>
            </a:r>
            <a:r>
              <a:rPr lang="cs-CZ" dirty="0" err="1"/>
              <a:t>priony</a:t>
            </a:r>
            <a:r>
              <a:rPr lang="cs-CZ" dirty="0"/>
              <a:t> </a:t>
            </a:r>
          </a:p>
          <a:p>
            <a:pPr lvl="3">
              <a:buFont typeface="Arial" charset="0"/>
              <a:buChar char="•"/>
              <a:defRPr/>
            </a:pPr>
            <a:r>
              <a:rPr lang="cs-CZ" dirty="0"/>
              <a:t>možná transmise na dceřiné buňky – ale nejasné u člověka</a:t>
            </a:r>
          </a:p>
          <a:p>
            <a:pPr>
              <a:buFont typeface="Arial" charset="0"/>
              <a:buChar char="•"/>
              <a:defRPr/>
            </a:pPr>
            <a:endParaRPr lang="cs-CZ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FAFC1D45-E160-4DFE-A9FA-DA0F0DFBB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DNA metylace a modifikace histonů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0803873A-CB44-4869-A0DB-ED885FD57AC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631951" y="981075"/>
            <a:ext cx="5616575" cy="2952750"/>
          </a:xfrm>
        </p:spPr>
        <p:txBody>
          <a:bodyPr>
            <a:normAutofit fontScale="6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/>
              <a:t>oblasti DNA s </a:t>
            </a:r>
            <a:r>
              <a:rPr lang="en-GB" dirty="0"/>
              <a:t>&gt;55% CG </a:t>
            </a:r>
            <a:r>
              <a:rPr lang="cs-CZ" dirty="0"/>
              <a:t>(lineárně) </a:t>
            </a:r>
            <a:r>
              <a:rPr lang="en-GB" dirty="0"/>
              <a:t>se </a:t>
            </a:r>
            <a:r>
              <a:rPr lang="en-GB" dirty="0" err="1"/>
              <a:t>naz</a:t>
            </a:r>
            <a:r>
              <a:rPr lang="cs-CZ" dirty="0"/>
              <a:t>ý</a:t>
            </a:r>
            <a:r>
              <a:rPr lang="en-GB" dirty="0" err="1"/>
              <a:t>vaj</a:t>
            </a:r>
            <a:r>
              <a:rPr lang="cs-CZ" dirty="0"/>
              <a:t>í</a:t>
            </a:r>
            <a:r>
              <a:rPr lang="en-GB" dirty="0"/>
              <a:t> </a:t>
            </a:r>
            <a:r>
              <a:rPr lang="cs-CZ" dirty="0" err="1"/>
              <a:t>CpG</a:t>
            </a:r>
            <a:r>
              <a:rPr lang="cs-CZ" dirty="0"/>
              <a:t> oblasti 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cíle DNA-</a:t>
            </a:r>
            <a:r>
              <a:rPr lang="cs-CZ" dirty="0" err="1"/>
              <a:t>metyltransferáz</a:t>
            </a:r>
            <a:r>
              <a:rPr lang="cs-CZ" dirty="0"/>
              <a:t> = 5-methylcytosin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/>
              <a:t>“</a:t>
            </a:r>
            <a:r>
              <a:rPr lang="cs-CZ" dirty="0" err="1"/>
              <a:t>maintenance</a:t>
            </a:r>
            <a:r>
              <a:rPr lang="en-GB" dirty="0"/>
              <a:t>”</a:t>
            </a:r>
            <a:r>
              <a:rPr lang="cs-CZ" dirty="0"/>
              <a:t> metylace</a:t>
            </a:r>
            <a:r>
              <a:rPr lang="en-GB" dirty="0"/>
              <a:t> 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 err="1"/>
              <a:t>metyltransfer</a:t>
            </a:r>
            <a:r>
              <a:rPr lang="cs-CZ" dirty="0"/>
              <a:t>á</a:t>
            </a:r>
            <a:r>
              <a:rPr lang="en-GB" dirty="0" err="1"/>
              <a:t>zy</a:t>
            </a:r>
            <a:endParaRPr lang="cs-CZ" dirty="0"/>
          </a:p>
          <a:p>
            <a:pPr lvl="1">
              <a:buFont typeface="Arial" charset="0"/>
              <a:buChar char="•"/>
              <a:defRPr/>
            </a:pPr>
            <a:r>
              <a:rPr lang="cs-CZ" i="1" dirty="0"/>
              <a:t>de novo</a:t>
            </a:r>
            <a:r>
              <a:rPr lang="cs-CZ" dirty="0"/>
              <a:t> metylace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velmi často v promotorových oblastech genů</a:t>
            </a:r>
          </a:p>
          <a:p>
            <a:pPr lvl="1">
              <a:buFont typeface="Arial" charset="0"/>
              <a:buChar char="•"/>
              <a:defRPr/>
            </a:pPr>
            <a:r>
              <a:rPr lang="cs-CZ" dirty="0"/>
              <a:t>ne u </a:t>
            </a:r>
            <a:r>
              <a:rPr lang="en-GB" dirty="0"/>
              <a:t>“</a:t>
            </a:r>
            <a:r>
              <a:rPr lang="cs-CZ" dirty="0" err="1"/>
              <a:t>housekeeping</a:t>
            </a:r>
            <a:r>
              <a:rPr lang="en-GB" dirty="0"/>
              <a:t>”</a:t>
            </a:r>
            <a:r>
              <a:rPr lang="cs-CZ" dirty="0"/>
              <a:t> genů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hyper- nebo </a:t>
            </a:r>
            <a:r>
              <a:rPr lang="cs-CZ" dirty="0" err="1"/>
              <a:t>hypometylace</a:t>
            </a:r>
            <a:r>
              <a:rPr lang="cs-CZ" dirty="0"/>
              <a:t> mění </a:t>
            </a:r>
            <a:r>
              <a:rPr lang="en-GB" dirty="0"/>
              <a:t>“</a:t>
            </a:r>
            <a:r>
              <a:rPr lang="cs-CZ" dirty="0" err="1"/>
              <a:t>assembly</a:t>
            </a:r>
            <a:r>
              <a:rPr lang="en-GB" dirty="0"/>
              <a:t>”</a:t>
            </a:r>
            <a:r>
              <a:rPr lang="cs-CZ" dirty="0"/>
              <a:t> transkripčního komplexu a</a:t>
            </a:r>
            <a:r>
              <a:rPr lang="en-GB" dirty="0"/>
              <a:t> t</a:t>
            </a:r>
            <a:r>
              <a:rPr lang="cs-CZ" dirty="0" err="1"/>
              <a:t>ím</a:t>
            </a:r>
            <a:r>
              <a:rPr lang="cs-CZ" dirty="0"/>
              <a:t> intenzitu exprese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spolupracuje s ostatními enzymy podílejícími se na modifikaci histonů</a:t>
            </a:r>
            <a:endParaRPr lang="en-US" dirty="0"/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249222D7-22BD-4DE2-A9B3-10C55627AC6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23139" y="933451"/>
            <a:ext cx="3309937" cy="3719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3">
            <a:extLst>
              <a:ext uri="{FF2B5EF4-FFF2-40B4-BE49-F238E27FC236}">
                <a16:creationId xmlns:a16="http://schemas.microsoft.com/office/drawing/2014/main" id="{97E29544-EAFC-4366-8F23-756D1B9C7E0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8" y="3486151"/>
            <a:ext cx="3384550" cy="325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4">
            <a:extLst>
              <a:ext uri="{FF2B5EF4-FFF2-40B4-BE49-F238E27FC236}">
                <a16:creationId xmlns:a16="http://schemas.microsoft.com/office/drawing/2014/main" id="{D5372BE2-257B-4683-9C96-D7E22AAA2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5084764"/>
            <a:ext cx="2122487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3C670E1-687C-420C-8A97-FBC335124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Genetika,  genomika</a:t>
            </a:r>
          </a:p>
        </p:txBody>
      </p:sp>
      <p:pic>
        <p:nvPicPr>
          <p:cNvPr id="6147" name="Picture 4" descr="male_fly">
            <a:extLst>
              <a:ext uri="{FF2B5EF4-FFF2-40B4-BE49-F238E27FC236}">
                <a16:creationId xmlns:a16="http://schemas.microsoft.com/office/drawing/2014/main" id="{2085AAEA-2E9D-485F-9E6F-F06EF093864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691024">
            <a:off x="10403723" y="5315452"/>
            <a:ext cx="512762" cy="719138"/>
          </a:xfrm>
        </p:spPr>
      </p:pic>
      <p:pic>
        <p:nvPicPr>
          <p:cNvPr id="6148" name="Picture 5" descr="Mouse_white">
            <a:extLst>
              <a:ext uri="{FF2B5EF4-FFF2-40B4-BE49-F238E27FC236}">
                <a16:creationId xmlns:a16="http://schemas.microsoft.com/office/drawing/2014/main" id="{0B9433E5-323D-483C-A2C1-2B22538D8E0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3046" y="4009500"/>
            <a:ext cx="1655762" cy="504825"/>
          </a:xfrm>
        </p:spPr>
      </p:pic>
      <p:pic>
        <p:nvPicPr>
          <p:cNvPr id="6149" name="Picture 8" descr="humev_cartoon_cz">
            <a:extLst>
              <a:ext uri="{FF2B5EF4-FFF2-40B4-BE49-F238E27FC236}">
                <a16:creationId xmlns:a16="http://schemas.microsoft.com/office/drawing/2014/main" id="{4BE62C48-6029-49F0-989E-1436E0225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981075"/>
            <a:ext cx="19542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>
            <a:extLst>
              <a:ext uri="{FF2B5EF4-FFF2-40B4-BE49-F238E27FC236}">
                <a16:creationId xmlns:a16="http://schemas.microsoft.com/office/drawing/2014/main" id="{CDA26E60-7CF5-4FCE-8E87-B45E6479E9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03388" y="981076"/>
            <a:ext cx="7345362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1600" b="1"/>
              <a:t>genetika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/>
              <a:t>specializovaný biologický obor zabývající se </a:t>
            </a:r>
            <a:r>
              <a:rPr lang="cs-CZ" altLang="en-US" sz="1400" b="1">
                <a:solidFill>
                  <a:schemeClr val="hlink"/>
                </a:solidFill>
              </a:rPr>
              <a:t>variabilitou</a:t>
            </a:r>
            <a:r>
              <a:rPr lang="cs-CZ" altLang="en-US" sz="1400"/>
              <a:t> a </a:t>
            </a:r>
            <a:r>
              <a:rPr lang="cs-CZ" altLang="en-US" sz="1400" b="1">
                <a:solidFill>
                  <a:schemeClr val="hlink"/>
                </a:solidFill>
              </a:rPr>
              <a:t>dědičností </a:t>
            </a:r>
            <a:r>
              <a:rPr lang="cs-CZ" altLang="en-US" sz="1400"/>
              <a:t>u všech živých organizmů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 b="1"/>
              <a:t>lidská genetika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200"/>
              <a:t>studuje variabilitu a dědičnost u člověka</a:t>
            </a:r>
            <a:endParaRPr lang="cs-CZ" altLang="en-US" sz="1200" b="1"/>
          </a:p>
          <a:p>
            <a:pPr lvl="1" eaLnBrk="1" hangingPunct="1">
              <a:lnSpc>
                <a:spcPct val="80000"/>
              </a:lnSpc>
            </a:pPr>
            <a:r>
              <a:rPr lang="cs-CZ" altLang="en-US" sz="1400" b="1"/>
              <a:t>klinická genetika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200"/>
              <a:t>zabývá se genetikou patologických stavů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en-US" sz="1000"/>
              <a:t>diagnostika, genetické poradenství a prevencí genetických nemocí (nejen u pacienta ale celé rodiny!)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 b="1"/>
              <a:t>cytogenetika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200"/>
              <a:t>studium chromozomů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 b="1"/>
              <a:t>molekulární genetika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200"/>
              <a:t>studium struktury a funkce jednotlivých genů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 b="1"/>
              <a:t>populační genetika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200"/>
              <a:t>studium proměnlivosti populací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 b="1"/>
              <a:t>komparativní</a:t>
            </a:r>
            <a:r>
              <a:rPr lang="cs-CZ" altLang="en-US" sz="1400"/>
              <a:t> a </a:t>
            </a:r>
            <a:r>
              <a:rPr lang="cs-CZ" altLang="en-US" sz="1400" b="1"/>
              <a:t>evoluční genetika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200"/>
              <a:t>mezidruhové srovnání a studium evoluce druhů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600" b="1"/>
              <a:t>genomika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/>
              <a:t>studuje strukturu a funkci </a:t>
            </a:r>
            <a:r>
              <a:rPr lang="cs-CZ" altLang="en-US" sz="1400" b="1">
                <a:solidFill>
                  <a:srgbClr val="009999"/>
                </a:solidFill>
              </a:rPr>
              <a:t>genomů</a:t>
            </a:r>
            <a:r>
              <a:rPr lang="cs-CZ" altLang="en-US" sz="1400" b="1">
                <a:solidFill>
                  <a:srgbClr val="33CCCC"/>
                </a:solidFill>
              </a:rPr>
              <a:t> </a:t>
            </a:r>
            <a:r>
              <a:rPr lang="cs-CZ" altLang="en-US" sz="1400"/>
              <a:t>pomocí genetického mapování, sekvenování a funkční analýzy genů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/>
              <a:t>snaží se o pochopení veškeré informace obsažené v DNA živých organizmů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200" b="1"/>
              <a:t>strukturní genomika</a:t>
            </a:r>
            <a:r>
              <a:rPr lang="cs-CZ" altLang="en-US" sz="1200"/>
              <a:t> = pochopení struktury genomu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en-US" sz="1000"/>
              <a:t>konstrukce detailních genetických, fyzických a transkripčních map genomů příslušných organizmů, konečným cílem je kompletní znalost DNA sekvence (např. HUGO projekt)</a:t>
            </a:r>
            <a:endParaRPr lang="cs-CZ" altLang="en-US" sz="1000" i="1"/>
          </a:p>
          <a:p>
            <a:pPr lvl="2" eaLnBrk="1" hangingPunct="1">
              <a:lnSpc>
                <a:spcPct val="80000"/>
              </a:lnSpc>
            </a:pPr>
            <a:r>
              <a:rPr lang="cs-CZ" altLang="en-US" sz="1200" b="1"/>
              <a:t>funkční genomika</a:t>
            </a:r>
            <a:r>
              <a:rPr lang="cs-CZ" altLang="en-US" sz="1200"/>
              <a:t>  = studium funkce genů a ostatních částí genomu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en-US" sz="1000"/>
              <a:t>využívá poznatků strukturní genomiky a snaží se o poznání funkce genů; velmi často k tomu využívá modelové organizmy (myš, kvasinka, nematoda, Drosofila aj.) jako časově a finančně výhodnou alternativu vyšších živočichů (zejm. pro možnost studovat mnoho generací v relativně krátkém čase </a:t>
            </a:r>
          </a:p>
          <a:p>
            <a:pPr lvl="2" eaLnBrk="1" hangingPunct="1">
              <a:lnSpc>
                <a:spcPct val="80000"/>
              </a:lnSpc>
            </a:pPr>
            <a:endParaRPr lang="cs-CZ" altLang="en-US" sz="1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>
            <a:extLst>
              <a:ext uri="{FF2B5EF4-FFF2-40B4-BE49-F238E27FC236}">
                <a16:creationId xmlns:a16="http://schemas.microsoft.com/office/drawing/2014/main" id="{D42C9716-F790-4470-BD37-D2C94CE6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18" y="111456"/>
            <a:ext cx="8928100" cy="576262"/>
          </a:xfrm>
        </p:spPr>
        <p:txBody>
          <a:bodyPr/>
          <a:lstStyle/>
          <a:p>
            <a:r>
              <a:rPr lang="cs-CZ" altLang="en-US" sz="3000" dirty="0"/>
              <a:t>Kooperace DNA metylace </a:t>
            </a:r>
            <a:r>
              <a:rPr lang="en-GB" altLang="en-US" sz="3000" dirty="0"/>
              <a:t>a</a:t>
            </a:r>
            <a:r>
              <a:rPr lang="cs-CZ" altLang="en-US" sz="3000" dirty="0"/>
              <a:t> </a:t>
            </a:r>
            <a:r>
              <a:rPr lang="cs-CZ" altLang="en-US" sz="3000" dirty="0" err="1"/>
              <a:t>modifikac</a:t>
            </a:r>
            <a:r>
              <a:rPr lang="en-GB" altLang="en-US" sz="3000" dirty="0"/>
              <a:t>e</a:t>
            </a:r>
            <a:r>
              <a:rPr lang="cs-CZ" altLang="en-US" sz="3000" dirty="0"/>
              <a:t> histonů</a:t>
            </a: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792539F5-63C6-46FC-AB24-177EEAA27E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774701"/>
            <a:ext cx="2732088" cy="596741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06A6F5-A194-4A9A-9E92-C54DF6C7D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010" y="728663"/>
            <a:ext cx="8785225" cy="5516562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/>
              <a:t>fyziologicky </a:t>
            </a:r>
          </a:p>
          <a:p>
            <a:pPr lvl="1">
              <a:buFont typeface="Arial" charset="0"/>
              <a:buChar char="•"/>
              <a:defRPr/>
            </a:pPr>
            <a:r>
              <a:rPr lang="cs-CZ" dirty="0"/>
              <a:t>(1) diferenciace buněk v mnohobuněčném eukaryotickém organizmu = </a:t>
            </a:r>
            <a:r>
              <a:rPr lang="cs-CZ" dirty="0" err="1"/>
              <a:t>epigenetika</a:t>
            </a:r>
            <a:endParaRPr lang="cs-CZ" dirty="0"/>
          </a:p>
          <a:p>
            <a:pPr lvl="2">
              <a:buFont typeface="Arial" charset="0"/>
              <a:buChar char="•"/>
              <a:defRPr/>
            </a:pPr>
            <a:r>
              <a:rPr lang="cs-CZ" dirty="0"/>
              <a:t>totipotentní kmenová buňka </a:t>
            </a:r>
          </a:p>
          <a:p>
            <a:pPr lvl="3">
              <a:buFont typeface="Arial" charset="0"/>
              <a:buChar char="•"/>
              <a:defRPr/>
            </a:pPr>
            <a:r>
              <a:rPr lang="cs-CZ" dirty="0"/>
              <a:t>embryo: zygota ---</a:t>
            </a:r>
            <a:r>
              <a:rPr lang="en-GB" dirty="0"/>
              <a:t>&gt; </a:t>
            </a:r>
            <a:r>
              <a:rPr lang="en-GB" dirty="0" err="1"/>
              <a:t>blastocysta</a:t>
            </a:r>
            <a:endParaRPr lang="en-GB" dirty="0"/>
          </a:p>
          <a:p>
            <a:pPr lvl="3">
              <a:buFont typeface="Arial" charset="0"/>
              <a:buChar char="•"/>
              <a:defRPr/>
            </a:pPr>
            <a:r>
              <a:rPr lang="cs-CZ" dirty="0"/>
              <a:t>fetus: </a:t>
            </a:r>
            <a:r>
              <a:rPr lang="en-GB" dirty="0" err="1"/>
              <a:t>pluripotentn</a:t>
            </a:r>
            <a:r>
              <a:rPr lang="cs-CZ" dirty="0"/>
              <a:t>í buňky ---</a:t>
            </a:r>
            <a:r>
              <a:rPr lang="en-GB" dirty="0"/>
              <a:t>&gt; </a:t>
            </a:r>
            <a:r>
              <a:rPr lang="cs-CZ" dirty="0" err="1"/>
              <a:t>progenitorové</a:t>
            </a:r>
            <a:r>
              <a:rPr lang="cs-CZ" dirty="0"/>
              <a:t> buňky </a:t>
            </a:r>
            <a:r>
              <a:rPr lang="en-GB" dirty="0"/>
              <a:t>----&gt; </a:t>
            </a:r>
            <a:r>
              <a:rPr lang="cs-CZ" dirty="0"/>
              <a:t>diferencované buňky</a:t>
            </a:r>
          </a:p>
          <a:p>
            <a:pPr lvl="3">
              <a:buFont typeface="Arial" charset="0"/>
              <a:buChar char="•"/>
              <a:defRPr/>
            </a:pPr>
            <a:r>
              <a:rPr lang="cs-CZ" dirty="0"/>
              <a:t>regenerace diferencovaných buněk = přenos epigenetických změn </a:t>
            </a:r>
          </a:p>
          <a:p>
            <a:pPr lvl="4">
              <a:buFont typeface="Arial" charset="0"/>
              <a:buChar char="•"/>
              <a:defRPr/>
            </a:pPr>
            <a:r>
              <a:rPr lang="cs-CZ" dirty="0"/>
              <a:t>zejm. díky </a:t>
            </a:r>
            <a:r>
              <a:rPr lang="cs-CZ" dirty="0" err="1"/>
              <a:t>konformaci</a:t>
            </a:r>
            <a:r>
              <a:rPr lang="cs-CZ" dirty="0"/>
              <a:t> histonů</a:t>
            </a:r>
          </a:p>
          <a:p>
            <a:pPr lvl="4">
              <a:buFont typeface="Arial" charset="0"/>
              <a:buChar char="•"/>
              <a:defRPr/>
            </a:pPr>
            <a:r>
              <a:rPr lang="cs-CZ" dirty="0"/>
              <a:t>a setrvalé tvorbě faktorů zodpovědných za epigenetické změny</a:t>
            </a:r>
            <a:endParaRPr lang="en-GB" dirty="0"/>
          </a:p>
          <a:p>
            <a:pPr lvl="1">
              <a:buFont typeface="Arial" charset="0"/>
              <a:buChar char="•"/>
              <a:defRPr/>
            </a:pPr>
            <a:r>
              <a:rPr lang="cs-CZ" dirty="0"/>
              <a:t>(2) </a:t>
            </a:r>
            <a:r>
              <a:rPr lang="en-GB" dirty="0" err="1"/>
              <a:t>inaktivace</a:t>
            </a:r>
            <a:r>
              <a:rPr lang="en-GB" dirty="0"/>
              <a:t> </a:t>
            </a:r>
            <a:r>
              <a:rPr lang="en-GB" dirty="0" err="1"/>
              <a:t>jednoho</a:t>
            </a:r>
            <a:r>
              <a:rPr lang="en-GB" dirty="0"/>
              <a:t> z X-</a:t>
            </a:r>
            <a:r>
              <a:rPr lang="en-GB" dirty="0" err="1"/>
              <a:t>chromozom</a:t>
            </a:r>
            <a:r>
              <a:rPr lang="cs-CZ" dirty="0"/>
              <a:t>ů u žen</a:t>
            </a:r>
          </a:p>
          <a:p>
            <a:pPr lvl="1">
              <a:buFont typeface="Arial" charset="0"/>
              <a:buChar char="•"/>
              <a:defRPr/>
            </a:pPr>
            <a:r>
              <a:rPr lang="cs-CZ" dirty="0"/>
              <a:t>(3) evoluce ?????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patofyziologie</a:t>
            </a:r>
          </a:p>
          <a:p>
            <a:pPr lvl="1">
              <a:buFont typeface="Arial" charset="0"/>
              <a:buChar char="•"/>
              <a:defRPr/>
            </a:pPr>
            <a:r>
              <a:rPr lang="cs-CZ" dirty="0"/>
              <a:t>(1) </a:t>
            </a:r>
            <a:r>
              <a:rPr lang="cs-CZ" dirty="0" err="1"/>
              <a:t>germinativní</a:t>
            </a:r>
            <a:r>
              <a:rPr lang="cs-CZ" dirty="0"/>
              <a:t> buňka</a:t>
            </a:r>
          </a:p>
          <a:p>
            <a:pPr lvl="2">
              <a:buFont typeface="Arial" charset="0"/>
              <a:buChar char="•"/>
              <a:defRPr/>
            </a:pPr>
            <a:r>
              <a:rPr lang="cs-CZ" dirty="0"/>
              <a:t>nemoci na základě </a:t>
            </a:r>
            <a:r>
              <a:rPr lang="cs-CZ" dirty="0" err="1"/>
              <a:t>genomického</a:t>
            </a:r>
            <a:r>
              <a:rPr lang="cs-CZ" dirty="0"/>
              <a:t> imprintingu</a:t>
            </a:r>
            <a:endParaRPr lang="en-GB" dirty="0"/>
          </a:p>
          <a:p>
            <a:pPr lvl="3">
              <a:buFont typeface="Arial" charset="0"/>
              <a:buChar char="•"/>
              <a:defRPr/>
            </a:pPr>
            <a:r>
              <a:rPr lang="cs-CZ" dirty="0"/>
              <a:t>behaviorální poruchy a mentální retardace</a:t>
            </a:r>
            <a:r>
              <a:rPr lang="en-GB" dirty="0"/>
              <a:t>!</a:t>
            </a:r>
            <a:endParaRPr lang="cs-CZ" dirty="0"/>
          </a:p>
          <a:p>
            <a:pPr lvl="4">
              <a:buFont typeface="Arial" charset="0"/>
              <a:buChar char="•"/>
              <a:defRPr/>
            </a:pPr>
            <a:r>
              <a:rPr lang="cs-CZ" dirty="0"/>
              <a:t>A</a:t>
            </a:r>
            <a:r>
              <a:rPr lang="en-GB" dirty="0" err="1"/>
              <a:t>ngelman</a:t>
            </a:r>
            <a:r>
              <a:rPr lang="cs-CZ" dirty="0" err="1"/>
              <a:t>ův</a:t>
            </a:r>
            <a:r>
              <a:rPr lang="en-GB" dirty="0"/>
              <a:t>/</a:t>
            </a:r>
            <a:r>
              <a:rPr lang="en-GB" dirty="0" err="1"/>
              <a:t>Prader</a:t>
            </a:r>
            <a:r>
              <a:rPr lang="en-GB" dirty="0"/>
              <a:t>/</a:t>
            </a:r>
            <a:r>
              <a:rPr lang="en-GB" dirty="0" err="1"/>
              <a:t>Williho</a:t>
            </a:r>
            <a:r>
              <a:rPr lang="en-GB" dirty="0"/>
              <a:t> </a:t>
            </a:r>
            <a:r>
              <a:rPr lang="en-GB" dirty="0" err="1"/>
              <a:t>syndrom</a:t>
            </a:r>
            <a:r>
              <a:rPr lang="cs-CZ" dirty="0"/>
              <a:t>, fragilní X syndrom, některé </a:t>
            </a:r>
            <a:r>
              <a:rPr lang="cs-CZ" dirty="0" err="1"/>
              <a:t>thalasémie</a:t>
            </a:r>
            <a:r>
              <a:rPr lang="cs-CZ" dirty="0"/>
              <a:t>, </a:t>
            </a:r>
          </a:p>
          <a:p>
            <a:pPr lvl="2">
              <a:buFont typeface="Arial" charset="0"/>
              <a:buChar char="•"/>
              <a:defRPr/>
            </a:pPr>
            <a:r>
              <a:rPr lang="cs-CZ" dirty="0"/>
              <a:t>fetální programování</a:t>
            </a:r>
          </a:p>
          <a:p>
            <a:pPr lvl="1">
              <a:buFont typeface="Arial" charset="0"/>
              <a:buChar char="•"/>
              <a:defRPr/>
            </a:pPr>
            <a:r>
              <a:rPr lang="cs-CZ" dirty="0"/>
              <a:t>(2) somatická buňka</a:t>
            </a:r>
          </a:p>
          <a:p>
            <a:pPr lvl="2">
              <a:buFont typeface="Arial" charset="0"/>
              <a:buChar char="•"/>
              <a:defRPr/>
            </a:pPr>
            <a:r>
              <a:rPr lang="cs-CZ" dirty="0"/>
              <a:t>nádory a další </a:t>
            </a:r>
            <a:r>
              <a:rPr lang="cs-CZ" dirty="0" err="1"/>
              <a:t>choromozomální</a:t>
            </a:r>
            <a:r>
              <a:rPr lang="cs-CZ" dirty="0"/>
              <a:t> </a:t>
            </a:r>
            <a:r>
              <a:rPr lang="cs-CZ" dirty="0" err="1"/>
              <a:t>instability</a:t>
            </a:r>
            <a:endParaRPr lang="cs-CZ" dirty="0"/>
          </a:p>
          <a:p>
            <a:pPr lvl="3">
              <a:buFont typeface="Arial" charset="0"/>
              <a:buChar char="•"/>
              <a:defRPr/>
            </a:pPr>
            <a:r>
              <a:rPr lang="en-GB" dirty="0" err="1"/>
              <a:t>hypometylace</a:t>
            </a:r>
            <a:r>
              <a:rPr lang="en-GB" dirty="0"/>
              <a:t> </a:t>
            </a:r>
            <a:r>
              <a:rPr lang="en-GB" dirty="0" err="1"/>
              <a:t>protoonkogen</a:t>
            </a:r>
            <a:r>
              <a:rPr lang="cs-CZ" dirty="0"/>
              <a:t>ů nebo </a:t>
            </a:r>
            <a:r>
              <a:rPr lang="cs-CZ" dirty="0" err="1"/>
              <a:t>hypermetylace</a:t>
            </a:r>
            <a:r>
              <a:rPr lang="cs-CZ" dirty="0"/>
              <a:t> supresorů (inaktivace </a:t>
            </a:r>
            <a:r>
              <a:rPr lang="cs-CZ" dirty="0" err="1"/>
              <a:t>Rb</a:t>
            </a:r>
            <a:r>
              <a:rPr lang="cs-CZ" dirty="0"/>
              <a:t>, p53, …)</a:t>
            </a:r>
          </a:p>
          <a:p>
            <a:pPr lvl="3">
              <a:buFont typeface="Arial" charset="0"/>
              <a:buChar char="•"/>
              <a:defRPr/>
            </a:pPr>
            <a:r>
              <a:rPr lang="cs-CZ" dirty="0" err="1"/>
              <a:t>mikrosatelitová</a:t>
            </a:r>
            <a:r>
              <a:rPr lang="cs-CZ" dirty="0"/>
              <a:t> </a:t>
            </a:r>
            <a:r>
              <a:rPr lang="cs-CZ" dirty="0" err="1"/>
              <a:t>instabilita</a:t>
            </a:r>
            <a:r>
              <a:rPr lang="cs-CZ" dirty="0"/>
              <a:t> </a:t>
            </a:r>
          </a:p>
          <a:p>
            <a:pPr lvl="2">
              <a:buFont typeface="Arial" charset="0"/>
              <a:buChar char="•"/>
              <a:defRPr/>
            </a:pPr>
            <a:r>
              <a:rPr lang="cs-CZ" dirty="0"/>
              <a:t>nenádorová onemocnění</a:t>
            </a:r>
          </a:p>
          <a:p>
            <a:pPr lvl="3">
              <a:buFont typeface="Arial" charset="0"/>
              <a:buChar char="•"/>
              <a:defRPr/>
            </a:pPr>
            <a:r>
              <a:rPr lang="cs-CZ" dirty="0"/>
              <a:t>diabetes, obezita, ateroskleróza</a:t>
            </a:r>
          </a:p>
          <a:p>
            <a:pPr>
              <a:buFont typeface="Arial" charset="0"/>
              <a:buChar char="•"/>
              <a:defRPr/>
            </a:pPr>
            <a:endParaRPr lang="cs-CZ" dirty="0"/>
          </a:p>
          <a:p>
            <a:pPr>
              <a:buFont typeface="Arial" charset="0"/>
              <a:buChar char="•"/>
              <a:defRPr/>
            </a:pPr>
            <a:endParaRPr lang="cs-CZ" dirty="0"/>
          </a:p>
        </p:txBody>
      </p:sp>
      <p:sp>
        <p:nvSpPr>
          <p:cNvPr id="24579" name="Title 2">
            <a:extLst>
              <a:ext uri="{FF2B5EF4-FFF2-40B4-BE49-F238E27FC236}">
                <a16:creationId xmlns:a16="http://schemas.microsoft.com/office/drawing/2014/main" id="{24C5D98B-08A3-431B-871A-ED139E255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07" y="115888"/>
            <a:ext cx="11875503" cy="1225550"/>
          </a:xfrm>
        </p:spPr>
        <p:txBody>
          <a:bodyPr/>
          <a:lstStyle/>
          <a:p>
            <a:r>
              <a:rPr lang="cs-CZ" altLang="en-US" sz="3600" dirty="0" err="1"/>
              <a:t>Epigenetika</a:t>
            </a:r>
            <a:r>
              <a:rPr lang="cs-CZ" altLang="en-US" sz="3600" dirty="0"/>
              <a:t> ve fyziologickém a patofyziologickém kontextu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237FD61-0B6D-4022-8802-513C1A1B3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>
                <a:sym typeface="Symbol" panose="05050102010706020507" pitchFamily="18" charset="2"/>
              </a:rPr>
              <a:t>Lidský genom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6E00185F-1317-4FA3-9D50-D90EDC7A6FA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03388" y="1052514"/>
            <a:ext cx="4678362" cy="55451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1600" b="1" dirty="0" err="1">
                <a:solidFill>
                  <a:srgbClr val="009999"/>
                </a:solidFill>
              </a:rPr>
              <a:t>Human</a:t>
            </a:r>
            <a:r>
              <a:rPr lang="cs-CZ" sz="1600" b="1" dirty="0">
                <a:solidFill>
                  <a:srgbClr val="009999"/>
                </a:solidFill>
              </a:rPr>
              <a:t> Genome Project (HUGO)</a:t>
            </a:r>
            <a:r>
              <a:rPr lang="en-GB" sz="1600" b="1" dirty="0">
                <a:solidFill>
                  <a:srgbClr val="009999"/>
                </a:solidFill>
              </a:rPr>
              <a:t> – 1990 - 2003</a:t>
            </a:r>
            <a:endParaRPr lang="cs-CZ" sz="1600" b="1" dirty="0">
              <a:solidFill>
                <a:srgbClr val="0099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400" dirty="0"/>
              <a:t>v haploidní genom obsahuje cca 3.3</a:t>
            </a:r>
            <a:r>
              <a:rPr lang="cs-CZ" sz="1400" dirty="0">
                <a:sym typeface="Symbol" pitchFamily="18" charset="2"/>
              </a:rPr>
              <a:t>10</a:t>
            </a:r>
            <a:r>
              <a:rPr lang="cs-CZ" sz="1400" baseline="30000" dirty="0">
                <a:sym typeface="Symbol" pitchFamily="18" charset="2"/>
              </a:rPr>
              <a:t>9</a:t>
            </a:r>
            <a:r>
              <a:rPr lang="cs-CZ" sz="1400" dirty="0">
                <a:sym typeface="Symbol" pitchFamily="18" charset="2"/>
              </a:rPr>
              <a:t> </a:t>
            </a:r>
            <a:r>
              <a:rPr lang="cs-CZ" sz="1400" dirty="0" err="1">
                <a:sym typeface="Symbol" pitchFamily="18" charset="2"/>
              </a:rPr>
              <a:t>bp</a:t>
            </a:r>
            <a:endParaRPr lang="cs-CZ" sz="1400" dirty="0"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400" dirty="0">
                <a:sym typeface="Symbol" pitchFamily="18" charset="2"/>
              </a:rPr>
              <a:t>z </a:t>
            </a:r>
            <a:r>
              <a:rPr lang="en-GB" sz="1400" b="1" dirty="0">
                <a:solidFill>
                  <a:srgbClr val="FF0000"/>
                </a:solidFill>
                <a:sym typeface="Symbol" pitchFamily="18" charset="2"/>
              </a:rPr>
              <a:t>99.9% </a:t>
            </a:r>
            <a:r>
              <a:rPr lang="cs-CZ" sz="1400" b="1" dirty="0">
                <a:solidFill>
                  <a:srgbClr val="FF0000"/>
                </a:solidFill>
                <a:sym typeface="Symbol" pitchFamily="18" charset="2"/>
              </a:rPr>
              <a:t>identická sekvence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400" dirty="0">
                <a:sym typeface="Symbol" pitchFamily="18" charset="2"/>
              </a:rPr>
              <a:t>pouze </a:t>
            </a:r>
            <a:r>
              <a:rPr lang="cs-CZ" sz="1400" b="1" dirty="0">
                <a:solidFill>
                  <a:srgbClr val="FF0000"/>
                </a:solidFill>
                <a:sym typeface="Symbol" pitchFamily="18" charset="2"/>
              </a:rPr>
              <a:t>3% jsou kódující sekvence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400" dirty="0"/>
              <a:t>popsáno cca 30 000 genů </a:t>
            </a:r>
            <a:r>
              <a:rPr lang="cs-CZ" sz="1400" dirty="0" err="1"/>
              <a:t>genů</a:t>
            </a:r>
            <a:r>
              <a:rPr lang="cs-CZ" sz="1400" dirty="0"/>
              <a:t> (20 - 25 000 proteiny) </a:t>
            </a:r>
            <a:r>
              <a:rPr lang="cs-CZ" sz="1400" dirty="0" err="1"/>
              <a:t>exprimovaných</a:t>
            </a:r>
            <a:r>
              <a:rPr lang="cs-CZ" sz="1400" dirty="0"/>
              <a:t> v libovolném čase v průběhu života organizmu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400" dirty="0"/>
              <a:t>~</a:t>
            </a:r>
            <a:r>
              <a:rPr lang="cs-CZ" sz="1400" b="1" dirty="0">
                <a:solidFill>
                  <a:srgbClr val="FF0000"/>
                </a:solidFill>
              </a:rPr>
              <a:t>75% </a:t>
            </a:r>
            <a:r>
              <a:rPr lang="cs-CZ" sz="1400" dirty="0"/>
              <a:t>se skládá z </a:t>
            </a:r>
            <a:r>
              <a:rPr lang="cs-CZ" sz="1400" b="1" dirty="0">
                <a:solidFill>
                  <a:srgbClr val="FF0000"/>
                </a:solidFill>
              </a:rPr>
              <a:t>jedinečné (neopakující se) sekvence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400" dirty="0"/>
              <a:t>zbytek tvoří </a:t>
            </a:r>
            <a:r>
              <a:rPr lang="cs-CZ" sz="1400" dirty="0" err="1"/>
              <a:t>repetitivní</a:t>
            </a:r>
            <a:r>
              <a:rPr lang="cs-CZ" sz="1400" dirty="0"/>
              <a:t> sekvence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1200" dirty="0"/>
              <a:t>nejasná funkce, zřejmě udržují strukturu chromozomů, možná jsou “evoluční”rezervou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1200" dirty="0"/>
              <a:t>typy repetic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cs-CZ" sz="1000" dirty="0"/>
              <a:t>tandemové </a:t>
            </a:r>
          </a:p>
          <a:p>
            <a:pPr lvl="4" eaLnBrk="1" hangingPunct="1">
              <a:lnSpc>
                <a:spcPct val="80000"/>
              </a:lnSpc>
              <a:defRPr/>
            </a:pPr>
            <a:r>
              <a:rPr lang="cs-CZ" sz="1000" dirty="0" err="1"/>
              <a:t>mikrosatelity</a:t>
            </a:r>
            <a:endParaRPr lang="cs-CZ" sz="1000" dirty="0"/>
          </a:p>
          <a:p>
            <a:pPr lvl="4" eaLnBrk="1" hangingPunct="1">
              <a:lnSpc>
                <a:spcPct val="80000"/>
              </a:lnSpc>
              <a:defRPr/>
            </a:pPr>
            <a:r>
              <a:rPr lang="cs-CZ" sz="1000" dirty="0" err="1"/>
              <a:t>minisatelity</a:t>
            </a:r>
            <a:endParaRPr lang="cs-CZ" sz="1000" dirty="0"/>
          </a:p>
          <a:p>
            <a:pPr lvl="3" eaLnBrk="1" hangingPunct="1">
              <a:lnSpc>
                <a:spcPct val="80000"/>
              </a:lnSpc>
              <a:defRPr/>
            </a:pPr>
            <a:r>
              <a:rPr lang="cs-CZ" sz="1000" dirty="0" err="1"/>
              <a:t>Alu</a:t>
            </a:r>
            <a:r>
              <a:rPr lang="cs-CZ" sz="1000" dirty="0"/>
              <a:t>-repetice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cs-CZ" sz="1000" dirty="0"/>
              <a:t>L1-repetice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600" dirty="0"/>
              <a:t>hustota genů na jednotlivých chromosomech je dost heterogenní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600" dirty="0"/>
              <a:t>mitochondriální DNA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400" dirty="0"/>
              <a:t>několik desítek genů kódujících proteiny zapojené v mitochondriálních procesech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400" dirty="0"/>
              <a:t>přenos pouze od matky!</a:t>
            </a:r>
            <a:endParaRPr lang="en-GB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1600" b="1" dirty="0" err="1">
                <a:solidFill>
                  <a:srgbClr val="009999"/>
                </a:solidFill>
              </a:rPr>
              <a:t>HapMap</a:t>
            </a:r>
            <a:r>
              <a:rPr lang="en-GB" sz="1600" b="1" dirty="0">
                <a:solidFill>
                  <a:srgbClr val="009999"/>
                </a:solidFill>
              </a:rPr>
              <a:t> project 2003 – 2005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/>
              <a:t>na </a:t>
            </a:r>
            <a:r>
              <a:rPr lang="en-GB" dirty="0"/>
              <a:t>n=269 </a:t>
            </a:r>
            <a:r>
              <a:rPr lang="en-GB" dirty="0" err="1"/>
              <a:t>osob</a:t>
            </a:r>
            <a:r>
              <a:rPr lang="en-GB" dirty="0"/>
              <a:t> </a:t>
            </a:r>
            <a:r>
              <a:rPr lang="cs-CZ" dirty="0"/>
              <a:t>4 </a:t>
            </a:r>
            <a:r>
              <a:rPr lang="cs-CZ" dirty="0" err="1"/>
              <a:t>etni</a:t>
            </a:r>
            <a:r>
              <a:rPr lang="en-GB" dirty="0"/>
              <a:t>k</a:t>
            </a:r>
            <a:r>
              <a:rPr lang="cs-CZ" dirty="0"/>
              <a:t> (</a:t>
            </a:r>
            <a:r>
              <a:rPr lang="cs-CZ" dirty="0" err="1"/>
              <a:t>Yoruba</a:t>
            </a:r>
            <a:r>
              <a:rPr lang="cs-CZ" dirty="0"/>
              <a:t>, Han, </a:t>
            </a:r>
            <a:r>
              <a:rPr lang="cs-CZ" dirty="0" err="1"/>
              <a:t>Japanese</a:t>
            </a:r>
            <a:r>
              <a:rPr lang="cs-CZ" dirty="0"/>
              <a:t>, </a:t>
            </a:r>
            <a:r>
              <a:rPr lang="cs-CZ" dirty="0" err="1"/>
              <a:t>Caucasian</a:t>
            </a:r>
            <a:r>
              <a:rPr lang="cs-CZ" dirty="0"/>
              <a:t>) popisuje charakter LD a rozsah </a:t>
            </a:r>
            <a:r>
              <a:rPr lang="cs-CZ" b="1" dirty="0">
                <a:solidFill>
                  <a:srgbClr val="FF0000"/>
                </a:solidFill>
              </a:rPr>
              <a:t>genetické variability (= 0.1%)</a:t>
            </a:r>
          </a:p>
        </p:txBody>
      </p:sp>
      <p:pic>
        <p:nvPicPr>
          <p:cNvPr id="25604" name="Picture 13" descr="satelity">
            <a:extLst>
              <a:ext uri="{FF2B5EF4-FFF2-40B4-BE49-F238E27FC236}">
                <a16:creationId xmlns:a16="http://schemas.microsoft.com/office/drawing/2014/main" id="{10205DEC-4B1A-4199-8D7F-071B91141B4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3" y="3317876"/>
            <a:ext cx="4392612" cy="3495675"/>
          </a:xfrm>
        </p:spPr>
      </p:pic>
      <p:pic>
        <p:nvPicPr>
          <p:cNvPr id="25605" name="Picture 15" descr="GENE_COUNT">
            <a:extLst>
              <a:ext uri="{FF2B5EF4-FFF2-40B4-BE49-F238E27FC236}">
                <a16:creationId xmlns:a16="http://schemas.microsoft.com/office/drawing/2014/main" id="{9D3BBB0F-ADA0-4C43-8042-64B517BF38C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3489" y="908051"/>
            <a:ext cx="4283075" cy="238442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6517D4B-FF91-455A-9390-F60CB6241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6863" y="142485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en-US" dirty="0"/>
              <a:t>Genetická variabilita (~0.1%)</a:t>
            </a:r>
          </a:p>
        </p:txBody>
      </p:sp>
      <p:pic>
        <p:nvPicPr>
          <p:cNvPr id="26627" name="Content Placeholder 7" descr="bimeiosis">
            <a:extLst>
              <a:ext uri="{FF2B5EF4-FFF2-40B4-BE49-F238E27FC236}">
                <a16:creationId xmlns:a16="http://schemas.microsoft.com/office/drawing/2014/main" id="{4E23F373-7882-419F-ACD2-26F088830E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5438" y="1851026"/>
            <a:ext cx="4316412" cy="4164013"/>
          </a:xfrm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C70F5793-A79F-4037-A164-C10325213EC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953125" y="928688"/>
            <a:ext cx="4535488" cy="5668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DNA sekvence kódujících i nekódujících úseků genomu je variabilní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v populaci pro daný gen vyskytuje vícero variant (= alel) s různou populační frekvencí = </a:t>
            </a:r>
            <a:r>
              <a:rPr lang="cs-CZ" sz="2000" b="1" dirty="0"/>
              <a:t>genetická variabilita</a:t>
            </a:r>
            <a:r>
              <a:rPr lang="en-GB" sz="2000" dirty="0"/>
              <a:t>, </a:t>
            </a:r>
            <a:r>
              <a:rPr lang="en-GB" sz="2000" dirty="0" err="1"/>
              <a:t>kter</a:t>
            </a:r>
            <a:r>
              <a:rPr lang="cs-CZ" sz="2000" dirty="0"/>
              <a:t>á </a:t>
            </a:r>
            <a:r>
              <a:rPr lang="en-GB" sz="2000" dirty="0"/>
              <a:t>je </a:t>
            </a:r>
            <a:r>
              <a:rPr lang="cs-CZ" sz="2000" dirty="0"/>
              <a:t>výsledkem několika procesů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1) sexuální reprodukce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2) nezávislé meiotické segregace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1600" dirty="0"/>
              <a:t>23 párů ch. </a:t>
            </a:r>
            <a:r>
              <a:rPr lang="cs-CZ" sz="1600" dirty="0">
                <a:sym typeface="Symbol" pitchFamily="18" charset="2"/>
              </a:rPr>
              <a:t> </a:t>
            </a:r>
            <a:r>
              <a:rPr lang="cs-CZ" sz="1600" dirty="0"/>
              <a:t>2</a:t>
            </a:r>
            <a:r>
              <a:rPr lang="cs-CZ" sz="1600" baseline="30000" dirty="0"/>
              <a:t>23</a:t>
            </a:r>
            <a:r>
              <a:rPr lang="cs-CZ" sz="1600" dirty="0"/>
              <a:t> kombinací = 8,388,608 různých gamet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3) rekombinace (meiotický crossing-over)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1600" dirty="0"/>
              <a:t>&gt;&gt; kombinací než 8 miliónů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4) mutageneze </a:t>
            </a:r>
            <a:r>
              <a:rPr lang="cs-CZ" sz="1800" i="1" dirty="0"/>
              <a:t>de novo</a:t>
            </a:r>
            <a:r>
              <a:rPr lang="cs-CZ" sz="1800" dirty="0"/>
              <a:t>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1600" dirty="0"/>
              <a:t>chyba při DNA replikaci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cs-CZ" sz="1400" dirty="0" err="1"/>
              <a:t>proof</a:t>
            </a:r>
            <a:r>
              <a:rPr lang="cs-CZ" sz="1400" dirty="0"/>
              <a:t>-</a:t>
            </a:r>
            <a:r>
              <a:rPr lang="cs-CZ" sz="1400" dirty="0" err="1"/>
              <a:t>reading</a:t>
            </a:r>
            <a:r>
              <a:rPr lang="cs-CZ" sz="1400" dirty="0"/>
              <a:t> DNA polymerázy ani </a:t>
            </a:r>
            <a:r>
              <a:rPr lang="cs-CZ" sz="1400" dirty="0" err="1"/>
              <a:t>mismatch</a:t>
            </a:r>
            <a:r>
              <a:rPr lang="cs-CZ" sz="1400" dirty="0"/>
              <a:t> DNA </a:t>
            </a:r>
            <a:r>
              <a:rPr lang="cs-CZ" sz="1400" dirty="0" err="1"/>
              <a:t>repair</a:t>
            </a:r>
            <a:r>
              <a:rPr lang="cs-CZ" sz="1400" dirty="0"/>
              <a:t> není 100%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1600" dirty="0"/>
              <a:t>působení externích mutagenů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5) genetický drift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6) přirozená selekce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A567338-745B-4461-A397-414B4E7874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Crossing-over a rekombinace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A5218555-385A-46A3-AA6A-AD9C3F333F5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03389" y="908050"/>
            <a:ext cx="8785225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1800"/>
              <a:t>při meióze získává každá gameta </a:t>
            </a:r>
            <a:r>
              <a:rPr lang="cs-CZ" altLang="en-US" sz="1800" b="1"/>
              <a:t>náhodně</a:t>
            </a:r>
            <a:r>
              <a:rPr lang="cs-CZ" altLang="en-US" sz="1800"/>
              <a:t> 1 z páru homologního chromozomu  - paternálního (CHp) nebo maternálního (CHm)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600"/>
              <a:t>při celkovém množství 23 páru je tedy teoreticky možných 2</a:t>
            </a:r>
            <a:r>
              <a:rPr lang="cs-CZ" altLang="en-US" sz="1600" baseline="30000"/>
              <a:t>23</a:t>
            </a:r>
            <a:r>
              <a:rPr lang="cs-CZ" altLang="en-US" sz="1600"/>
              <a:t> kombinací (= 8,388,608 různých gamet)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/>
              <a:t>ve skutečnosti ale gameta obsahuje směs homologního CHm a CHp chromozomu v důsledku procesů během prvního meiotického dělení = </a:t>
            </a:r>
            <a:r>
              <a:rPr lang="cs-CZ" altLang="en-US" sz="1800" b="1"/>
              <a:t>crossing-overu</a:t>
            </a:r>
            <a:r>
              <a:rPr lang="cs-CZ" altLang="en-US" sz="1800"/>
              <a:t> a </a:t>
            </a:r>
            <a:r>
              <a:rPr lang="cs-CZ" altLang="en-US" sz="1800" b="1"/>
              <a:t>rekombinace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400"/>
              <a:t>takže např. alely, které původně pocházely od různých prarodičů</a:t>
            </a:r>
            <a:r>
              <a:rPr lang="en-GB" altLang="en-US" sz="1400"/>
              <a:t>,</a:t>
            </a:r>
            <a:r>
              <a:rPr lang="cs-CZ" altLang="en-US" sz="1400"/>
              <a:t> mohou být na jednom chromozomu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600"/>
              <a:t>vzniká tedy mnohem vyšší počet kombinací než 8 miliónů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 b="1"/>
              <a:t>pravděpodobnost rekombinace</a:t>
            </a:r>
            <a:r>
              <a:rPr lang="cs-CZ" altLang="en-US" sz="1800"/>
              <a:t> ale není pro každý úsek DNA stejná, ale záleží na vzdálenosti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600"/>
              <a:t>čím blíže jsou geny u sebe tím menší je pravděpodobnost rekombinace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400"/>
              <a:t>vzdálenost se může udávat i v centimorganech (1cM = 1% pravděpodobnost rekombinace)</a:t>
            </a:r>
          </a:p>
          <a:p>
            <a:pPr eaLnBrk="1" hangingPunct="1">
              <a:lnSpc>
                <a:spcPct val="80000"/>
              </a:lnSpc>
            </a:pPr>
            <a:endParaRPr lang="cs-CZ" altLang="en-US" sz="1800"/>
          </a:p>
        </p:txBody>
      </p:sp>
      <p:pic>
        <p:nvPicPr>
          <p:cNvPr id="27652" name="Picture 6" descr="crossingover01">
            <a:extLst>
              <a:ext uri="{FF2B5EF4-FFF2-40B4-BE49-F238E27FC236}">
                <a16:creationId xmlns:a16="http://schemas.microsoft.com/office/drawing/2014/main" id="{7A3BF5A8-94F0-42B4-825A-66D1734DB1F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4201" y="4313238"/>
            <a:ext cx="4748213" cy="23558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50B2DD9D-997C-4606-93C5-B948E1786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84" y="126442"/>
            <a:ext cx="10753200" cy="451576"/>
          </a:xfrm>
        </p:spPr>
        <p:txBody>
          <a:bodyPr/>
          <a:lstStyle/>
          <a:p>
            <a:r>
              <a:rPr lang="cs-CZ" altLang="en-US" dirty="0" err="1"/>
              <a:t>Haplotypové</a:t>
            </a:r>
            <a:r>
              <a:rPr lang="cs-CZ" altLang="en-US" dirty="0"/>
              <a:t> bloky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12428601-4CF1-4777-AE04-E6C7B69DB7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000"/>
              <a:t>existence </a:t>
            </a:r>
            <a:r>
              <a:rPr lang="cs-CZ" altLang="en-US" sz="2000" b="1"/>
              <a:t>haplotypů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1800"/>
              <a:t>lineární kombinace alel (SNPs) na vícero sousedních lokusech jednoho z homologních chromozomů přenášená pohromadě (</a:t>
            </a:r>
            <a:r>
              <a:rPr lang="cs-CZ" altLang="en-US" sz="1800">
                <a:sym typeface="Symbol" panose="05050102010706020507" pitchFamily="18" charset="2"/>
              </a:rPr>
              <a:t> </a:t>
            </a:r>
            <a:r>
              <a:rPr lang="cs-CZ" altLang="en-US" sz="1800"/>
              <a:t>rekombinace)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1800"/>
              <a:t>statistická asociace mezi DNA variantami</a:t>
            </a:r>
            <a:endParaRPr lang="en-GB" altLang="en-US" sz="1800"/>
          </a:p>
          <a:p>
            <a:pPr lvl="2" eaLnBrk="1" hangingPunct="1">
              <a:lnSpc>
                <a:spcPct val="90000"/>
              </a:lnSpc>
            </a:pPr>
            <a:r>
              <a:rPr lang="en-GB" altLang="en-US" sz="1600"/>
              <a:t>linkage disequilibrium (LD)</a:t>
            </a:r>
            <a:endParaRPr lang="cs-CZ" altLang="en-US" sz="1600"/>
          </a:p>
          <a:p>
            <a:pPr lvl="1" eaLnBrk="1" hangingPunct="1">
              <a:lnSpc>
                <a:spcPct val="90000"/>
              </a:lnSpc>
            </a:pPr>
            <a:r>
              <a:rPr lang="cs-CZ" altLang="en-US" sz="1800"/>
              <a:t>na dané chromatidě se tedy vyskytují skupiny těsně vázaných variant = </a:t>
            </a:r>
            <a:r>
              <a:rPr lang="cs-CZ" altLang="en-US" sz="1800" b="1"/>
              <a:t>haplotypové bloky</a:t>
            </a:r>
          </a:p>
          <a:p>
            <a:endParaRPr lang="cs-CZ" altLang="en-US"/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D49AE5F2-8547-4205-9FAB-54F5B4A13B1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1" y="1658939"/>
            <a:ext cx="4316413" cy="4548187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E09589F-0068-483D-AC4D-B3215F205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Troška historie (antropologie)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E096A07D-5E12-40ED-BDB1-9FB7C4A5A54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87487" y="981075"/>
            <a:ext cx="9109076" cy="1943100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dirty="0"/>
              <a:t>původ </a:t>
            </a:r>
            <a:r>
              <a:rPr lang="cs-CZ" dirty="0" err="1"/>
              <a:t>haplotypových</a:t>
            </a:r>
            <a:r>
              <a:rPr lang="cs-CZ" dirty="0"/>
              <a:t> bloků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cs-CZ" sz="2400" dirty="0"/>
              <a:t>rekombinační historie </a:t>
            </a:r>
            <a:r>
              <a:rPr lang="cs-CZ" sz="2400" dirty="0" err="1"/>
              <a:t>ancestrálních</a:t>
            </a:r>
            <a:r>
              <a:rPr lang="cs-CZ" sz="2400" dirty="0"/>
              <a:t> chromozomů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cs-CZ" sz="2000" dirty="0"/>
              <a:t>současná populace je potomstvem anatomicky moderního Homo sapiens (Afrika před cca 150 000 let) 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cs-CZ" sz="2000" dirty="0"/>
              <a:t>migrace malých populací (</a:t>
            </a:r>
            <a:r>
              <a:rPr lang="cs-CZ" sz="2000" dirty="0">
                <a:sym typeface="Symbol" pitchFamily="18" charset="2"/>
              </a:rPr>
              <a:t> </a:t>
            </a:r>
            <a:r>
              <a:rPr lang="cs-CZ" sz="2000" dirty="0" err="1"/>
              <a:t>effective</a:t>
            </a:r>
            <a:r>
              <a:rPr lang="cs-CZ" sz="2000" dirty="0"/>
              <a:t> </a:t>
            </a:r>
            <a:r>
              <a:rPr lang="cs-CZ" sz="2000" dirty="0" err="1"/>
              <a:t>breeding</a:t>
            </a:r>
            <a:r>
              <a:rPr lang="cs-CZ" sz="2000" dirty="0"/>
              <a:t> pool) + selekce + drift + “</a:t>
            </a:r>
            <a:r>
              <a:rPr lang="cs-CZ" sz="2000" dirty="0" err="1"/>
              <a:t>bottlenecks</a:t>
            </a:r>
            <a:r>
              <a:rPr lang="cs-CZ" sz="2000" dirty="0"/>
              <a:t>” aj. </a:t>
            </a:r>
            <a:r>
              <a:rPr lang="cs-CZ" sz="2000" dirty="0">
                <a:sym typeface="Symbol" pitchFamily="18" charset="2"/>
              </a:rPr>
              <a:t> většina neafrických populací je homogennějších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cs-CZ" sz="2400" dirty="0"/>
              <a:t>současná (inter-</a:t>
            </a:r>
            <a:r>
              <a:rPr lang="cs-CZ" sz="2400" dirty="0" err="1"/>
              <a:t>breeding</a:t>
            </a:r>
            <a:r>
              <a:rPr lang="cs-CZ" sz="2400" dirty="0"/>
              <a:t>) populace = určitý počet “hybridních” chromozomů </a:t>
            </a:r>
          </a:p>
        </p:txBody>
      </p:sp>
      <p:pic>
        <p:nvPicPr>
          <p:cNvPr id="29700" name="Picture 7" descr="MigMapWKey2">
            <a:extLst>
              <a:ext uri="{FF2B5EF4-FFF2-40B4-BE49-F238E27FC236}">
                <a16:creationId xmlns:a16="http://schemas.microsoft.com/office/drawing/2014/main" id="{BCE54305-A65E-4C2D-B498-91794887992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3" y="2849564"/>
            <a:ext cx="4608512" cy="3963987"/>
          </a:xfrm>
          <a:noFill/>
        </p:spPr>
      </p:pic>
      <p:pic>
        <p:nvPicPr>
          <p:cNvPr id="29701" name="Picture 8" descr="originofhaplotype">
            <a:extLst>
              <a:ext uri="{FF2B5EF4-FFF2-40B4-BE49-F238E27FC236}">
                <a16:creationId xmlns:a16="http://schemas.microsoft.com/office/drawing/2014/main" id="{87D9D6FE-3489-4678-90D1-1A33EF42A2E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4789" y="2695576"/>
            <a:ext cx="2016125" cy="4117975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2DA5A74A-FD2C-483A-810B-116170B19E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Lidská populační historie</a:t>
            </a:r>
          </a:p>
        </p:txBody>
      </p:sp>
      <p:pic>
        <p:nvPicPr>
          <p:cNvPr id="30723" name="Picture 8">
            <a:extLst>
              <a:ext uri="{FF2B5EF4-FFF2-40B4-BE49-F238E27FC236}">
                <a16:creationId xmlns:a16="http://schemas.microsoft.com/office/drawing/2014/main" id="{9F0897F2-DA53-4103-AFF8-63AA6093320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7700" y="1052514"/>
            <a:ext cx="3886200" cy="2587625"/>
          </a:xfrm>
          <a:noFill/>
        </p:spPr>
      </p:pic>
      <p:pic>
        <p:nvPicPr>
          <p:cNvPr id="30724" name="Picture 9">
            <a:extLst>
              <a:ext uri="{FF2B5EF4-FFF2-40B4-BE49-F238E27FC236}">
                <a16:creationId xmlns:a16="http://schemas.microsoft.com/office/drawing/2014/main" id="{5875B9EE-9842-4FEE-8C7D-FF4EBCD9147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6114" y="3716338"/>
            <a:ext cx="3889375" cy="2589212"/>
          </a:xfrm>
          <a:noFill/>
        </p:spPr>
      </p:pic>
      <p:pic>
        <p:nvPicPr>
          <p:cNvPr id="30725" name="Picture 10">
            <a:extLst>
              <a:ext uri="{FF2B5EF4-FFF2-40B4-BE49-F238E27FC236}">
                <a16:creationId xmlns:a16="http://schemas.microsoft.com/office/drawing/2014/main" id="{5FD0E529-0CDE-42B2-BC61-A7DD0285945B}"/>
              </a:ext>
            </a:extLst>
          </p:cNvPr>
          <p:cNvPicPr>
            <a:picLocks noGrp="1" noChangeAspect="1" noChangeArrowheads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1" y="2495551"/>
            <a:ext cx="4316413" cy="2873375"/>
          </a:xfrm>
          <a:noFill/>
        </p:spPr>
      </p:pic>
      <p:sp>
        <p:nvSpPr>
          <p:cNvPr id="30726" name="Rectangle 11">
            <a:extLst>
              <a:ext uri="{FF2B5EF4-FFF2-40B4-BE49-F238E27FC236}">
                <a16:creationId xmlns:a16="http://schemas.microsoft.com/office/drawing/2014/main" id="{D75FA9D3-AB43-4BB7-BAA3-BF8B04C39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6453189"/>
            <a:ext cx="2959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i="1" dirty="0">
                <a:latin typeface="Arial Unicode MS" pitchFamily="34" charset="-128"/>
                <a:cs typeface="Calibri" panose="020F0502020204030204" pitchFamily="34" charset="0"/>
              </a:rPr>
              <a:t>[© 1999 Kenneth K Kidd, Yale University]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F951C9ED-CE89-44B6-96AD-C9E8DF5C1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992" y="0"/>
            <a:ext cx="11626850" cy="520142"/>
          </a:xfrm>
        </p:spPr>
        <p:txBody>
          <a:bodyPr wrap="square">
            <a:spAutoFit/>
          </a:bodyPr>
          <a:lstStyle/>
          <a:p>
            <a:r>
              <a:rPr lang="en-GB" altLang="en-US" dirty="0" err="1"/>
              <a:t>Evoluce</a:t>
            </a:r>
            <a:r>
              <a:rPr lang="en-GB" altLang="en-US" dirty="0"/>
              <a:t> – </a:t>
            </a:r>
            <a:r>
              <a:rPr lang="en-GB" altLang="en-US" sz="3600" dirty="0" err="1"/>
              <a:t>selekce</a:t>
            </a:r>
            <a:r>
              <a:rPr lang="en-GB" altLang="en-US" sz="3600" dirty="0"/>
              <a:t> </a:t>
            </a:r>
            <a:r>
              <a:rPr lang="en-GB" altLang="en-US" sz="3600" dirty="0" err="1"/>
              <a:t>na</a:t>
            </a:r>
            <a:r>
              <a:rPr lang="en-GB" altLang="en-US" sz="3600" dirty="0"/>
              <a:t> </a:t>
            </a:r>
            <a:r>
              <a:rPr lang="en-GB" altLang="en-US" sz="3600" dirty="0" err="1"/>
              <a:t>kontinu</a:t>
            </a:r>
            <a:r>
              <a:rPr lang="cs-CZ" altLang="en-US" sz="3600" dirty="0"/>
              <a:t>á</a:t>
            </a:r>
            <a:r>
              <a:rPr lang="en-GB" altLang="en-US" sz="3600" dirty="0"/>
              <a:t>l</a:t>
            </a:r>
            <a:r>
              <a:rPr lang="cs-CZ" altLang="en-US" sz="3600" dirty="0"/>
              <a:t>ně se</a:t>
            </a:r>
            <a:r>
              <a:rPr lang="en-GB" altLang="en-US" sz="3600" dirty="0"/>
              <a:t> </a:t>
            </a:r>
            <a:r>
              <a:rPr lang="cs-CZ" altLang="en-US" sz="3600" dirty="0"/>
              <a:t>měnící prostředí</a:t>
            </a:r>
            <a:r>
              <a:rPr lang="en-GB" altLang="en-US" sz="3600" dirty="0"/>
              <a:t>?? </a:t>
            </a:r>
          </a:p>
        </p:txBody>
      </p:sp>
      <p:pic>
        <p:nvPicPr>
          <p:cNvPr id="31747" name="Picture 6" descr="Citation8_big">
            <a:extLst>
              <a:ext uri="{FF2B5EF4-FFF2-40B4-BE49-F238E27FC236}">
                <a16:creationId xmlns:a16="http://schemas.microsoft.com/office/drawing/2014/main" id="{60ACB262-9F66-4B00-B4BC-9067E93E25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7531" y="1280319"/>
            <a:ext cx="5976938" cy="429736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1DF1E34C-0149-4CA5-8CA6-A168E5287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464" y="115887"/>
            <a:ext cx="10753200" cy="512961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en-US" sz="3800" dirty="0"/>
              <a:t>Klasifikace geneticky podmíněných nemocí</a:t>
            </a:r>
          </a:p>
        </p:txBody>
      </p:sp>
      <p:pic>
        <p:nvPicPr>
          <p:cNvPr id="32771" name="Picture 4">
            <a:extLst>
              <a:ext uri="{FF2B5EF4-FFF2-40B4-BE49-F238E27FC236}">
                <a16:creationId xmlns:a16="http://schemas.microsoft.com/office/drawing/2014/main" id="{E11C5116-C365-4235-847A-BE528BCFD00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66698" y="4379828"/>
            <a:ext cx="2486235" cy="1704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5">
            <a:extLst>
              <a:ext uri="{FF2B5EF4-FFF2-40B4-BE49-F238E27FC236}">
                <a16:creationId xmlns:a16="http://schemas.microsoft.com/office/drawing/2014/main" id="{06E28C2B-816C-46BC-868B-DF94C27ECE1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81635" y="628848"/>
            <a:ext cx="8856663" cy="55451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dirty="0"/>
              <a:t>prakticky každá nemoc (tj. její vznik a progrese) je u daného jedince modifikována genetickou výbavou, avšak s různým podílem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fin</a:t>
            </a:r>
            <a:r>
              <a:rPr lang="cs-CZ" dirty="0"/>
              <a:t>á</a:t>
            </a:r>
            <a:r>
              <a:rPr lang="en-GB" dirty="0" err="1"/>
              <a:t>ln</a:t>
            </a:r>
            <a:r>
              <a:rPr lang="cs-CZ" dirty="0"/>
              <a:t>í</a:t>
            </a:r>
            <a:r>
              <a:rPr lang="en-GB" dirty="0"/>
              <a:t>m </a:t>
            </a:r>
            <a:r>
              <a:rPr lang="en-GB" dirty="0" err="1"/>
              <a:t>fenotypu</a:t>
            </a:r>
            <a:endParaRPr lang="cs-CZ" dirty="0"/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dirty="0"/>
              <a:t>snad s výjimkou úrazů, závažných intoxikací a vysoce virulentních infekcí, kde individuální genetická konstituce nehraje prakticky žádnou roli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hlink"/>
                </a:solidFill>
              </a:rPr>
              <a:t>chromozomální poruchy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dirty="0"/>
              <a:t>nejedná se o konkrétní chybu ale o nadbytek/nedostatek genů obsažených v celých chromozomech nebo jejich segmentech (</a:t>
            </a:r>
            <a:r>
              <a:rPr lang="en-GB" dirty="0"/>
              <a:t>“</a:t>
            </a:r>
            <a:r>
              <a:rPr lang="cs-CZ" dirty="0"/>
              <a:t>gene </a:t>
            </a:r>
            <a:r>
              <a:rPr lang="cs-CZ" dirty="0" err="1"/>
              <a:t>dosage</a:t>
            </a:r>
            <a:r>
              <a:rPr lang="en-GB" dirty="0"/>
              <a:t>”</a:t>
            </a:r>
            <a:r>
              <a:rPr lang="cs-CZ" dirty="0"/>
              <a:t> efekt)</a:t>
            </a:r>
            <a:endParaRPr lang="cs-CZ" b="1" dirty="0">
              <a:solidFill>
                <a:schemeClr val="hlink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b="1" dirty="0" err="1">
                <a:solidFill>
                  <a:schemeClr val="hlink"/>
                </a:solidFill>
              </a:rPr>
              <a:t>monogenní</a:t>
            </a:r>
            <a:r>
              <a:rPr lang="cs-CZ" b="1" dirty="0">
                <a:solidFill>
                  <a:schemeClr val="hlink"/>
                </a:solidFill>
              </a:rPr>
              <a:t> nemoci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dirty="0"/>
              <a:t>jedna kritická “chyba” (tj. alela) konkrétního genu je sama </a:t>
            </a:r>
            <a:r>
              <a:rPr lang="en-US" dirty="0"/>
              <a:t>            </a:t>
            </a:r>
            <a:r>
              <a:rPr lang="cs-CZ" dirty="0"/>
              <a:t>  </a:t>
            </a:r>
            <a:r>
              <a:rPr lang="en-US" dirty="0"/>
              <a:t>                                    </a:t>
            </a:r>
            <a:r>
              <a:rPr lang="cs-CZ" dirty="0"/>
              <a:t>o sobě nebo v homozygotní</a:t>
            </a:r>
            <a:r>
              <a:rPr lang="en-US" dirty="0"/>
              <a:t> </a:t>
            </a:r>
            <a:r>
              <a:rPr lang="cs-CZ" dirty="0"/>
              <a:t>kombinaci téměř výhradně </a:t>
            </a:r>
            <a:r>
              <a:rPr lang="en-US" dirty="0"/>
              <a:t>                                          </a:t>
            </a:r>
            <a:r>
              <a:rPr lang="cs-CZ" dirty="0"/>
              <a:t>zodpovědná za rozvoj nemoci(fenotypu) nebo přenašečství a </a:t>
            </a:r>
            <a:r>
              <a:rPr lang="en-US" dirty="0"/>
              <a:t>                                       </a:t>
            </a:r>
            <a:r>
              <a:rPr lang="cs-CZ" dirty="0"/>
              <a:t>tedy zvýšenému riziku pro potomky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hlink"/>
                </a:solidFill>
              </a:rPr>
              <a:t>komplexní (</a:t>
            </a:r>
            <a:r>
              <a:rPr lang="cs-CZ" b="1" dirty="0" err="1">
                <a:solidFill>
                  <a:schemeClr val="hlink"/>
                </a:solidFill>
              </a:rPr>
              <a:t>poly</a:t>
            </a:r>
            <a:r>
              <a:rPr lang="cs-CZ" b="1" dirty="0">
                <a:solidFill>
                  <a:schemeClr val="hlink"/>
                </a:solidFill>
              </a:rPr>
              <a:t>-, </a:t>
            </a:r>
            <a:r>
              <a:rPr lang="cs-CZ" b="1" dirty="0" err="1">
                <a:solidFill>
                  <a:schemeClr val="hlink"/>
                </a:solidFill>
              </a:rPr>
              <a:t>multigenní</a:t>
            </a:r>
            <a:r>
              <a:rPr lang="cs-CZ" b="1" dirty="0">
                <a:solidFill>
                  <a:schemeClr val="hlink"/>
                </a:solidFill>
              </a:rPr>
              <a:t>)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cs-CZ" b="1" dirty="0">
                <a:solidFill>
                  <a:schemeClr val="hlink"/>
                </a:solidFill>
              </a:rPr>
              <a:t>nemoci</a:t>
            </a:r>
            <a:r>
              <a:rPr lang="en-US" b="1" dirty="0">
                <a:solidFill>
                  <a:schemeClr val="hlink"/>
                </a:solidFill>
              </a:rPr>
              <a:t> (</a:t>
            </a:r>
            <a:r>
              <a:rPr lang="en-US" b="1" dirty="0" err="1">
                <a:solidFill>
                  <a:schemeClr val="hlink"/>
                </a:solidFill>
              </a:rPr>
              <a:t>tzv</a:t>
            </a:r>
            <a:r>
              <a:rPr lang="en-US" b="1" dirty="0">
                <a:solidFill>
                  <a:schemeClr val="hlink"/>
                </a:solidFill>
              </a:rPr>
              <a:t>. </a:t>
            </a:r>
            <a:r>
              <a:rPr lang="en-US" b="1" dirty="0" err="1">
                <a:solidFill>
                  <a:schemeClr val="hlink"/>
                </a:solidFill>
              </a:rPr>
              <a:t>civiliza</a:t>
            </a:r>
            <a:r>
              <a:rPr lang="cs-CZ" b="1" dirty="0">
                <a:solidFill>
                  <a:schemeClr val="hlink"/>
                </a:solidFill>
              </a:rPr>
              <a:t>ční</a:t>
            </a:r>
            <a:r>
              <a:rPr lang="en-US" b="1" dirty="0">
                <a:solidFill>
                  <a:schemeClr val="hlink"/>
                </a:solidFill>
              </a:rPr>
              <a:t>)</a:t>
            </a:r>
            <a:endParaRPr lang="cs-CZ" b="1" dirty="0">
              <a:solidFill>
                <a:schemeClr val="hlink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dirty="0"/>
              <a:t>genetická dispozice podmíněná kombinací alel několika genů                                               je </a:t>
            </a:r>
            <a:r>
              <a:rPr lang="en-GB" dirty="0"/>
              <a:t>v</a:t>
            </a:r>
            <a:r>
              <a:rPr lang="cs-CZ" dirty="0"/>
              <a:t>ý</a:t>
            </a:r>
            <a:r>
              <a:rPr lang="en-GB" dirty="0" err="1"/>
              <a:t>razn</a:t>
            </a:r>
            <a:r>
              <a:rPr lang="cs-CZ" dirty="0"/>
              <a:t>ě</a:t>
            </a:r>
            <a:r>
              <a:rPr lang="en-GB" dirty="0"/>
              <a:t> </a:t>
            </a:r>
            <a:r>
              <a:rPr lang="cs-CZ" dirty="0"/>
              <a:t>manifestována prostředím a komorbiditami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0E1E2C-8936-4147-A6D3-CAE8B3F5A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0665" y="138708"/>
            <a:ext cx="8928100" cy="512961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en-US" sz="3700" dirty="0"/>
              <a:t>Chromozomální podstata dědičnosti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6C5C5EB-14A6-434C-A466-87D25C1C5D4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03389" y="908050"/>
            <a:ext cx="7056437" cy="5689600"/>
          </a:xfrm>
        </p:spPr>
        <p:txBody>
          <a:bodyPr/>
          <a:lstStyle/>
          <a:p>
            <a:pPr eaLnBrk="1" hangingPunct="1"/>
            <a:r>
              <a:rPr lang="cs-CZ" altLang="en-US" sz="2400" b="1"/>
              <a:t>DNA, RNA, proteiny</a:t>
            </a:r>
          </a:p>
          <a:p>
            <a:pPr lvl="1" eaLnBrk="1" hangingPunct="1"/>
            <a:r>
              <a:rPr lang="cs-CZ" altLang="en-US" sz="2000"/>
              <a:t>DNA nese potřebnou informaci potřebnou pro regulaci vývoje, růstu, metabolismu a reprodukce</a:t>
            </a:r>
          </a:p>
          <a:p>
            <a:pPr lvl="1" eaLnBrk="1" hangingPunct="1"/>
            <a:r>
              <a:rPr lang="cs-CZ" altLang="en-US" sz="2000"/>
              <a:t>složena z nukleotidů (zbytek kys. fosforečné, deoxyribóza a dusíkatá báze [A, G, C, T])</a:t>
            </a:r>
          </a:p>
          <a:p>
            <a:pPr lvl="2" eaLnBrk="1" hangingPunct="1"/>
            <a:r>
              <a:rPr lang="cs-CZ" altLang="en-US" sz="1800"/>
              <a:t>DNA kostra – polynukleotidový řetězec</a:t>
            </a:r>
          </a:p>
          <a:p>
            <a:pPr lvl="3" eaLnBrk="1" hangingPunct="1"/>
            <a:r>
              <a:rPr lang="cs-CZ" altLang="en-US" sz="1600"/>
              <a:t>zbytky deoxyribózy a kys. fosforečné spojené fosfodiesterovou vazbou</a:t>
            </a:r>
          </a:p>
          <a:p>
            <a:pPr lvl="2" eaLnBrk="1" hangingPunct="1"/>
            <a:r>
              <a:rPr lang="cs-CZ" altLang="en-US" sz="1800"/>
              <a:t>DNA dvojšroubovice - 2 polynukleotidové řetězce v opačné orientaci </a:t>
            </a:r>
          </a:p>
          <a:p>
            <a:pPr lvl="3" eaLnBrk="1" hangingPunct="1"/>
            <a:r>
              <a:rPr lang="cs-CZ" altLang="en-US" sz="1600"/>
              <a:t>jedno vlákno v 5’ </a:t>
            </a:r>
            <a:r>
              <a:rPr lang="cs-CZ" altLang="en-US" sz="1600">
                <a:sym typeface="Symbol" panose="05050102010706020507" pitchFamily="18" charset="2"/>
              </a:rPr>
              <a:t>  3’ směru, druhé opačně</a:t>
            </a:r>
            <a:endParaRPr lang="cs-CZ" altLang="en-US" sz="1600" b="1"/>
          </a:p>
          <a:p>
            <a:pPr lvl="3" eaLnBrk="1" hangingPunct="1"/>
            <a:r>
              <a:rPr lang="cs-CZ" altLang="en-US" sz="1600"/>
              <a:t>vodíkové vazby mezi páry bází (A</a:t>
            </a:r>
            <a:r>
              <a:rPr lang="cs-CZ" altLang="en-US" sz="1600">
                <a:sym typeface="Symbol" panose="05050102010706020507" pitchFamily="18" charset="2"/>
              </a:rPr>
              <a:t></a:t>
            </a:r>
            <a:r>
              <a:rPr lang="cs-CZ" altLang="en-US" sz="1600"/>
              <a:t>T, G</a:t>
            </a:r>
            <a:r>
              <a:rPr lang="cs-CZ" altLang="en-US" sz="1600">
                <a:sym typeface="Symbol" panose="05050102010706020507" pitchFamily="18" charset="2"/>
              </a:rPr>
              <a:t></a:t>
            </a:r>
            <a:r>
              <a:rPr lang="cs-CZ" altLang="en-US" sz="1600"/>
              <a:t>C)</a:t>
            </a:r>
          </a:p>
          <a:p>
            <a:pPr lvl="1" eaLnBrk="1" hangingPunct="1"/>
            <a:r>
              <a:rPr lang="cs-CZ" altLang="en-US" sz="2000"/>
              <a:t>dvojšroubovice se rozpadá při replikaci a transkripci</a:t>
            </a:r>
          </a:p>
          <a:p>
            <a:pPr lvl="1" eaLnBrk="1" hangingPunct="1"/>
            <a:r>
              <a:rPr lang="cs-CZ" altLang="en-US" sz="2000" b="1">
                <a:solidFill>
                  <a:srgbClr val="009999"/>
                </a:solidFill>
              </a:rPr>
              <a:t>molekulárně-biologické dogma</a:t>
            </a:r>
            <a:r>
              <a:rPr lang="cs-CZ" altLang="en-US" sz="2000"/>
              <a:t>: DNA </a:t>
            </a:r>
            <a:r>
              <a:rPr lang="cs-CZ" altLang="en-US" sz="2000">
                <a:sym typeface="Symbol" panose="05050102010706020507" pitchFamily="18" charset="2"/>
              </a:rPr>
              <a:t>  </a:t>
            </a:r>
            <a:r>
              <a:rPr lang="cs-CZ" altLang="en-US" sz="2000"/>
              <a:t>RNA </a:t>
            </a:r>
            <a:r>
              <a:rPr lang="cs-CZ" altLang="en-US" sz="2000">
                <a:sym typeface="Symbol" panose="05050102010706020507" pitchFamily="18" charset="2"/>
              </a:rPr>
              <a:t></a:t>
            </a:r>
            <a:r>
              <a:rPr lang="cs-CZ" altLang="en-US" sz="2000"/>
              <a:t>  protein </a:t>
            </a:r>
          </a:p>
        </p:txBody>
      </p:sp>
      <p:pic>
        <p:nvPicPr>
          <p:cNvPr id="7172" name="Picture 25" descr="3_37">
            <a:extLst>
              <a:ext uri="{FF2B5EF4-FFF2-40B4-BE49-F238E27FC236}">
                <a16:creationId xmlns:a16="http://schemas.microsoft.com/office/drawing/2014/main" id="{6A604460-CAFF-41DE-9890-D35B5B89A54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31550" y="395188"/>
            <a:ext cx="995362" cy="2587625"/>
          </a:xfrm>
        </p:spPr>
      </p:pic>
      <p:pic>
        <p:nvPicPr>
          <p:cNvPr id="7173" name="Picture 26" descr="3_36">
            <a:extLst>
              <a:ext uri="{FF2B5EF4-FFF2-40B4-BE49-F238E27FC236}">
                <a16:creationId xmlns:a16="http://schemas.microsoft.com/office/drawing/2014/main" id="{4DBBD52D-3AEA-4CA0-9A7C-AB0E0336987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9410" y="3254459"/>
            <a:ext cx="1563688" cy="258921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BB7907D-0562-4A0E-8639-45B3B4F88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Chromozomální poruchy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EFB51EF-71C3-426B-82F6-7B6D07D1443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03388" y="1125538"/>
            <a:ext cx="6121400" cy="57324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000" dirty="0"/>
              <a:t>vznikají v důsledku změn genetické informace, ale na rozdíl od </a:t>
            </a:r>
            <a:r>
              <a:rPr lang="cs-CZ" sz="2000" dirty="0" err="1"/>
              <a:t>monogenních</a:t>
            </a:r>
            <a:r>
              <a:rPr lang="cs-CZ" sz="2000" dirty="0"/>
              <a:t> a komplexních se nedědí!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000" b="1" dirty="0">
                <a:solidFill>
                  <a:schemeClr val="hlink"/>
                </a:solidFill>
              </a:rPr>
              <a:t>aneuploidie</a:t>
            </a:r>
            <a:r>
              <a:rPr lang="cs-CZ" sz="2000" dirty="0"/>
              <a:t> (změna počtu chromosomů v sadě)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1800" dirty="0"/>
              <a:t>porucha rozdělení sesterských chromozomů [meiotická non-disjunkce] 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1800" dirty="0" err="1"/>
              <a:t>monosomie</a:t>
            </a:r>
            <a:endParaRPr lang="cs-CZ" sz="1800" dirty="0"/>
          </a:p>
          <a:p>
            <a:pPr lvl="2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1600" dirty="0" err="1"/>
              <a:t>gonozomální</a:t>
            </a:r>
            <a:endParaRPr lang="cs-CZ" sz="1600" dirty="0"/>
          </a:p>
          <a:p>
            <a:pPr lvl="3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1400" dirty="0" err="1"/>
              <a:t>Turnerův</a:t>
            </a:r>
            <a:r>
              <a:rPr lang="cs-CZ" sz="1400" dirty="0"/>
              <a:t> </a:t>
            </a:r>
            <a:r>
              <a:rPr lang="cs-CZ" sz="1400" dirty="0" err="1"/>
              <a:t>sy</a:t>
            </a:r>
            <a:r>
              <a:rPr lang="cs-CZ" sz="1400" dirty="0"/>
              <a:t>. (45, X0)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1800" dirty="0" err="1"/>
              <a:t>trisomie</a:t>
            </a:r>
            <a:r>
              <a:rPr lang="cs-CZ" sz="1800" dirty="0"/>
              <a:t> 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1600" dirty="0"/>
              <a:t>autozomální</a:t>
            </a:r>
          </a:p>
          <a:p>
            <a:pPr lvl="3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1400" dirty="0"/>
              <a:t>Downův </a:t>
            </a:r>
            <a:r>
              <a:rPr lang="cs-CZ" sz="1400" dirty="0" err="1"/>
              <a:t>sy</a:t>
            </a:r>
            <a:r>
              <a:rPr lang="cs-CZ" sz="1400" dirty="0"/>
              <a:t>. (47, XX/XY + 21)</a:t>
            </a:r>
          </a:p>
          <a:p>
            <a:pPr lvl="3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1400" dirty="0" err="1"/>
              <a:t>Edwardsův</a:t>
            </a:r>
            <a:r>
              <a:rPr lang="cs-CZ" sz="1400" dirty="0"/>
              <a:t> </a:t>
            </a:r>
            <a:r>
              <a:rPr lang="cs-CZ" sz="1400" dirty="0" err="1"/>
              <a:t>sy</a:t>
            </a:r>
            <a:r>
              <a:rPr lang="cs-CZ" sz="1400" dirty="0"/>
              <a:t>. (47, XX/XY +18)</a:t>
            </a:r>
          </a:p>
          <a:p>
            <a:pPr lvl="3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1400" dirty="0" err="1"/>
              <a:t>Patauův</a:t>
            </a:r>
            <a:r>
              <a:rPr lang="cs-CZ" sz="1400" dirty="0"/>
              <a:t> </a:t>
            </a:r>
            <a:r>
              <a:rPr lang="cs-CZ" sz="1400" dirty="0" err="1"/>
              <a:t>sy</a:t>
            </a:r>
            <a:r>
              <a:rPr lang="cs-CZ" sz="1400" dirty="0"/>
              <a:t>. (47, XX/XY +13) 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1600" dirty="0" err="1"/>
              <a:t>gonozomální</a:t>
            </a:r>
            <a:endParaRPr lang="cs-CZ" sz="1600" dirty="0"/>
          </a:p>
          <a:p>
            <a:pPr lvl="3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1400" dirty="0" err="1"/>
              <a:t>Klinefelterův</a:t>
            </a:r>
            <a:r>
              <a:rPr lang="cs-CZ" sz="1400" dirty="0"/>
              <a:t> </a:t>
            </a:r>
            <a:r>
              <a:rPr lang="cs-CZ" sz="1400" dirty="0" err="1"/>
              <a:t>sy</a:t>
            </a:r>
            <a:r>
              <a:rPr lang="cs-CZ" sz="1400" dirty="0"/>
              <a:t>. (47, XXY)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000" b="1" dirty="0">
                <a:solidFill>
                  <a:schemeClr val="hlink"/>
                </a:solidFill>
              </a:rPr>
              <a:t>polyploidie </a:t>
            </a:r>
            <a:r>
              <a:rPr lang="cs-CZ" sz="2000" dirty="0"/>
              <a:t>(porucha rozdělení celých sad nebo oplození 2 spermiemi [</a:t>
            </a:r>
            <a:r>
              <a:rPr lang="cs-CZ" sz="2000" dirty="0" err="1"/>
              <a:t>dispermie</a:t>
            </a:r>
            <a:r>
              <a:rPr lang="cs-CZ" sz="2000" dirty="0"/>
              <a:t>])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1800" dirty="0"/>
              <a:t>u člověka neslučitelné se životem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1600" dirty="0"/>
              <a:t>těhotenství je potraceno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1600" dirty="0" err="1"/>
              <a:t>molla</a:t>
            </a:r>
            <a:r>
              <a:rPr lang="cs-CZ" sz="1600" dirty="0"/>
              <a:t> </a:t>
            </a:r>
            <a:r>
              <a:rPr lang="cs-CZ" sz="1600" dirty="0" err="1"/>
              <a:t>hydatidosa</a:t>
            </a:r>
            <a:r>
              <a:rPr lang="cs-CZ" sz="1600" dirty="0"/>
              <a:t> (a pak těhotenství nutno ukončit potratem)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1600" dirty="0"/>
              <a:t>porod novorozence s </a:t>
            </a:r>
            <a:r>
              <a:rPr lang="cs-CZ" sz="1600" dirty="0" err="1"/>
              <a:t>triploidií</a:t>
            </a:r>
            <a:r>
              <a:rPr lang="cs-CZ" sz="1600" dirty="0"/>
              <a:t> – velmi časná letalita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cs-CZ" sz="2000" dirty="0"/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7A774061-00E7-4D5C-8CCD-FB2BACA9380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100" y="1196976"/>
            <a:ext cx="2520950" cy="2587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>
            <a:extLst>
              <a:ext uri="{FF2B5EF4-FFF2-40B4-BE49-F238E27FC236}">
                <a16:creationId xmlns:a16="http://schemas.microsoft.com/office/drawing/2014/main" id="{95CDEDC2-CE5F-431F-9B8B-25C3AF3453E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8975" y="4010025"/>
            <a:ext cx="1963738" cy="2586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9A80A6B9-BCC2-4BC9-86F2-5C18C056D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61328"/>
            <a:ext cx="8928100" cy="720725"/>
          </a:xfrm>
        </p:spPr>
        <p:txBody>
          <a:bodyPr/>
          <a:lstStyle/>
          <a:p>
            <a:r>
              <a:rPr lang="cs-CZ" altLang="en-US" sz="3600" dirty="0"/>
              <a:t>Kompletní aneuploidie vs. </a:t>
            </a:r>
            <a:r>
              <a:rPr lang="cs-CZ" altLang="en-US" sz="3600" dirty="0" err="1"/>
              <a:t>mozaicismus</a:t>
            </a:r>
            <a:endParaRPr lang="en-US" altLang="en-US" sz="3600" dirty="0"/>
          </a:p>
        </p:txBody>
      </p:sp>
      <p:pic>
        <p:nvPicPr>
          <p:cNvPr id="34819" name="Zástupný symbol pro obsah 3">
            <a:extLst>
              <a:ext uri="{FF2B5EF4-FFF2-40B4-BE49-F238E27FC236}">
                <a16:creationId xmlns:a16="http://schemas.microsoft.com/office/drawing/2014/main" id="{F506D662-AE39-4748-A60D-2DB28357C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9514" y="855664"/>
            <a:ext cx="4897437" cy="597852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BDE5406-CF24-4F1F-918D-00FDE4498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968" y="174568"/>
            <a:ext cx="10753200" cy="451576"/>
          </a:xfrm>
        </p:spPr>
        <p:txBody>
          <a:bodyPr/>
          <a:lstStyle/>
          <a:p>
            <a:r>
              <a:rPr lang="cs-CZ" altLang="en-US" dirty="0"/>
              <a:t>Typy DNA záměn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FCF343C-9EDB-452D-85B8-6286A9134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9" y="1000126"/>
            <a:ext cx="8785225" cy="5857875"/>
          </a:xfrm>
        </p:spPr>
        <p:txBody>
          <a:bodyPr/>
          <a:lstStyle/>
          <a:p>
            <a:r>
              <a:rPr lang="cs-CZ" altLang="en-US" sz="1800" dirty="0"/>
              <a:t>na základě populační frekvence se tradičně rozlišují polymorfizmus a mutace </a:t>
            </a:r>
          </a:p>
          <a:p>
            <a:pPr lvl="1"/>
            <a:r>
              <a:rPr lang="cs-CZ" altLang="en-US" sz="1400" b="1" dirty="0">
                <a:solidFill>
                  <a:srgbClr val="009999"/>
                </a:solidFill>
              </a:rPr>
              <a:t>polymorfizmus</a:t>
            </a:r>
            <a:r>
              <a:rPr lang="cs-CZ" altLang="en-US" sz="1400" dirty="0"/>
              <a:t> = existence několika (přinejmenším dvou) alel pro daný gen, z nichž nejméně častá má populační frekvenci alespoň 1%</a:t>
            </a:r>
          </a:p>
          <a:p>
            <a:pPr lvl="1"/>
            <a:r>
              <a:rPr lang="cs-CZ" altLang="en-US" sz="1400" b="1" dirty="0">
                <a:solidFill>
                  <a:srgbClr val="009999"/>
                </a:solidFill>
              </a:rPr>
              <a:t>mutace</a:t>
            </a:r>
            <a:r>
              <a:rPr lang="cs-CZ" altLang="en-US" sz="1400" dirty="0"/>
              <a:t> = méně častá alela má populační frekvencí &lt;1% </a:t>
            </a:r>
          </a:p>
          <a:p>
            <a:pPr lvl="3"/>
            <a:r>
              <a:rPr lang="cs-CZ" altLang="en-US" sz="1100" dirty="0"/>
              <a:t>pozor, existuje ale značná nejednotnost v terminologii – někdy se mutací myslí záměna v kódující oblasti genu a polymorfizmem záměna v nekódující, jindy např. mutací záměna vedoucí k rozvoji patologického fenotypu, polymorfizmem záměna bez patologického důsledku</a:t>
            </a:r>
          </a:p>
          <a:p>
            <a:r>
              <a:rPr lang="cs-CZ" altLang="en-US" sz="1800" dirty="0"/>
              <a:t>typy záměn</a:t>
            </a:r>
          </a:p>
          <a:p>
            <a:pPr lvl="1"/>
            <a:r>
              <a:rPr lang="cs-CZ" altLang="en-US" sz="1400" dirty="0"/>
              <a:t>1) genomové </a:t>
            </a:r>
          </a:p>
          <a:p>
            <a:pPr lvl="2"/>
            <a:r>
              <a:rPr lang="cs-CZ" altLang="en-US" sz="1200" dirty="0"/>
              <a:t>změna počtu chromozomů (</a:t>
            </a:r>
            <a:r>
              <a:rPr lang="cs-CZ" altLang="en-US" sz="1200" dirty="0" err="1"/>
              <a:t>trisomie</a:t>
            </a:r>
            <a:r>
              <a:rPr lang="cs-CZ" altLang="en-US" sz="1200" dirty="0"/>
              <a:t>, </a:t>
            </a:r>
            <a:r>
              <a:rPr lang="cs-CZ" altLang="en-US" sz="1200" dirty="0" err="1"/>
              <a:t>monosomie</a:t>
            </a:r>
            <a:r>
              <a:rPr lang="cs-CZ" altLang="en-US" sz="1200" dirty="0"/>
              <a:t>)</a:t>
            </a:r>
          </a:p>
          <a:p>
            <a:pPr lvl="2"/>
            <a:r>
              <a:rPr lang="cs-CZ" altLang="en-US" sz="1200" dirty="0"/>
              <a:t>změny celých sad (aneuploidie, polyploidie)</a:t>
            </a:r>
          </a:p>
          <a:p>
            <a:pPr lvl="1"/>
            <a:r>
              <a:rPr lang="cs-CZ" altLang="en-US" sz="1400" dirty="0"/>
              <a:t>2) chromozomové (aberace) </a:t>
            </a:r>
          </a:p>
          <a:p>
            <a:pPr lvl="2"/>
            <a:r>
              <a:rPr lang="cs-CZ" altLang="en-US" sz="1200" dirty="0"/>
              <a:t>výrazná změna struktury jednotlivých chromozomu (duplikace, delece, inzerce, inverze, translokace)</a:t>
            </a:r>
          </a:p>
          <a:p>
            <a:pPr lvl="1"/>
            <a:r>
              <a:rPr lang="cs-CZ" altLang="en-US" sz="1400" dirty="0"/>
              <a:t>3) </a:t>
            </a:r>
            <a:r>
              <a:rPr lang="cs-CZ" altLang="en-US" sz="1400" b="1" dirty="0">
                <a:solidFill>
                  <a:srgbClr val="FF0000"/>
                </a:solidFill>
              </a:rPr>
              <a:t>genové</a:t>
            </a:r>
            <a:r>
              <a:rPr lang="cs-CZ" altLang="en-US" sz="1400" b="1" dirty="0"/>
              <a:t> – podílí se na genetické variabilitě v populaci</a:t>
            </a:r>
          </a:p>
          <a:p>
            <a:pPr lvl="2"/>
            <a:r>
              <a:rPr lang="cs-CZ" altLang="en-US" sz="1200" dirty="0"/>
              <a:t>kratší změny (1 – tisíce bází) = mutace a polymorfizmy v pravém slova smyslu</a:t>
            </a:r>
          </a:p>
          <a:p>
            <a:r>
              <a:rPr lang="cs-CZ" altLang="en-US" sz="1800" dirty="0">
                <a:solidFill>
                  <a:srgbClr val="FF0000"/>
                </a:solidFill>
              </a:rPr>
              <a:t>naprostá většina DNA záměn leží v nekódujících oblastech genomu </a:t>
            </a:r>
          </a:p>
          <a:p>
            <a:pPr lvl="1"/>
            <a:r>
              <a:rPr lang="cs-CZ" altLang="en-US" sz="1400" dirty="0"/>
              <a:t>repetitivní – </a:t>
            </a:r>
            <a:r>
              <a:rPr lang="cs-CZ" altLang="en-US" sz="1400" dirty="0" err="1"/>
              <a:t>mikrosatelity</a:t>
            </a:r>
            <a:r>
              <a:rPr lang="cs-CZ" altLang="en-US" sz="1400" dirty="0"/>
              <a:t>  </a:t>
            </a:r>
            <a:r>
              <a:rPr lang="en-GB" altLang="en-US" sz="1400" dirty="0"/>
              <a:t>CTGACTTTGAGA</a:t>
            </a:r>
            <a:r>
              <a:rPr lang="en-GB" altLang="en-US" sz="1400" b="1" u="sng" dirty="0"/>
              <a:t>CACACACACACACA</a:t>
            </a:r>
            <a:r>
              <a:rPr lang="en-GB" altLang="en-US" sz="1400" dirty="0"/>
              <a:t>TGGTCTGATGCG </a:t>
            </a:r>
            <a:endParaRPr lang="cs-CZ" altLang="en-US" sz="1400" dirty="0"/>
          </a:p>
          <a:p>
            <a:pPr lvl="1"/>
            <a:r>
              <a:rPr lang="cs-CZ" altLang="en-US" sz="1400" dirty="0"/>
              <a:t>nerepetitivní – </a:t>
            </a:r>
            <a:r>
              <a:rPr lang="cs-CZ" altLang="en-US" sz="1400" dirty="0" err="1"/>
              <a:t>SNPs</a:t>
            </a:r>
            <a:r>
              <a:rPr lang="cs-CZ" altLang="en-US" sz="1400" dirty="0"/>
              <a:t>          </a:t>
            </a:r>
            <a:r>
              <a:rPr lang="en-GB" altLang="en-US" sz="1400" dirty="0"/>
              <a:t>CTGGCTAGTCGGCTATAGC[</a:t>
            </a:r>
            <a:r>
              <a:rPr lang="en-GB" altLang="en-US" sz="1400" b="1" u="sng" dirty="0"/>
              <a:t>A/G]</a:t>
            </a:r>
            <a:r>
              <a:rPr lang="en-GB" altLang="en-US" sz="1400" dirty="0"/>
              <a:t>GTCAGGAACGTCGAG</a:t>
            </a:r>
            <a:endParaRPr lang="cs-CZ" altLang="en-US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08F93BB-C660-434E-A8BA-024525242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182" y="71437"/>
            <a:ext cx="8928100" cy="475195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en-US" sz="3100" dirty="0"/>
              <a:t>Klasifikace genových mutací/polymorfizmů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B348DEF-947B-4CD7-8505-A00D54FEC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9" y="765175"/>
            <a:ext cx="8785225" cy="6021388"/>
          </a:xfrm>
        </p:spPr>
        <p:txBody>
          <a:bodyPr/>
          <a:lstStyle/>
          <a:p>
            <a:pPr marL="469900" indent="-469900">
              <a:lnSpc>
                <a:spcPct val="80000"/>
              </a:lnSpc>
            </a:pPr>
            <a:r>
              <a:rPr lang="cs-CZ" altLang="en-US" sz="1600"/>
              <a:t>bodové (tranzice a transverze) </a:t>
            </a:r>
          </a:p>
          <a:p>
            <a:pPr marL="908050" lvl="1" indent="-436563">
              <a:lnSpc>
                <a:spcPct val="80000"/>
              </a:lnSpc>
            </a:pPr>
            <a:r>
              <a:rPr lang="cs-CZ" altLang="en-US" sz="1400"/>
              <a:t>nejč. bi-alelické </a:t>
            </a:r>
            <a:r>
              <a:rPr lang="cs-CZ" altLang="en-US" sz="1400" b="1">
                <a:solidFill>
                  <a:srgbClr val="009999"/>
                </a:solidFill>
              </a:rPr>
              <a:t>jednonukleotidové polymorfizmy</a:t>
            </a:r>
            <a:r>
              <a:rPr lang="cs-CZ" altLang="en-US" sz="1400">
                <a:solidFill>
                  <a:srgbClr val="009999"/>
                </a:solidFill>
              </a:rPr>
              <a:t> </a:t>
            </a:r>
            <a:r>
              <a:rPr lang="cs-CZ" altLang="en-US" sz="1400"/>
              <a:t>(angl. single nucleotide polymorphisms, tzv. SNP) – cca 100 000 v lidském genomu</a:t>
            </a:r>
          </a:p>
          <a:p>
            <a:pPr marL="469900" indent="-469900">
              <a:lnSpc>
                <a:spcPct val="80000"/>
              </a:lnSpc>
            </a:pPr>
            <a:r>
              <a:rPr lang="cs-CZ" altLang="en-US" sz="1600"/>
              <a:t>délkové</a:t>
            </a:r>
          </a:p>
          <a:p>
            <a:pPr marL="908050" lvl="1" indent="-436563">
              <a:lnSpc>
                <a:spcPct val="80000"/>
              </a:lnSpc>
            </a:pPr>
            <a:r>
              <a:rPr lang="cs-CZ" altLang="en-US" sz="1400"/>
              <a:t>repetice</a:t>
            </a:r>
          </a:p>
          <a:p>
            <a:pPr marL="1304925" lvl="2" indent="-395288">
              <a:lnSpc>
                <a:spcPct val="80000"/>
              </a:lnSpc>
            </a:pPr>
            <a:r>
              <a:rPr lang="cs-CZ" altLang="en-US" sz="1200"/>
              <a:t>nejč. </a:t>
            </a:r>
            <a:r>
              <a:rPr lang="cs-CZ" altLang="en-US" sz="1200" b="1">
                <a:solidFill>
                  <a:srgbClr val="009999"/>
                </a:solidFill>
              </a:rPr>
              <a:t>mikrosatelity</a:t>
            </a:r>
            <a:r>
              <a:rPr lang="cs-CZ" altLang="en-US" sz="1200" b="1"/>
              <a:t> </a:t>
            </a:r>
            <a:r>
              <a:rPr lang="cs-CZ" altLang="en-US" sz="1200"/>
              <a:t>(např. CA</a:t>
            </a:r>
            <a:r>
              <a:rPr lang="cs-CZ" altLang="en-US" sz="1200" baseline="-25000"/>
              <a:t>12</a:t>
            </a:r>
            <a:r>
              <a:rPr lang="cs-CZ" altLang="en-US" sz="1200"/>
              <a:t>)</a:t>
            </a:r>
          </a:p>
          <a:p>
            <a:pPr marL="908050" lvl="1" indent="-436563">
              <a:lnSpc>
                <a:spcPct val="80000"/>
              </a:lnSpc>
            </a:pPr>
            <a:r>
              <a:rPr lang="cs-CZ" altLang="en-US" sz="1400"/>
              <a:t>delece (1bp – MB)</a:t>
            </a:r>
          </a:p>
          <a:p>
            <a:pPr marL="908050" lvl="1" indent="-436563">
              <a:lnSpc>
                <a:spcPct val="80000"/>
              </a:lnSpc>
            </a:pPr>
            <a:r>
              <a:rPr lang="cs-CZ" altLang="en-US" sz="1400"/>
              <a:t>inzerce + duplikace</a:t>
            </a:r>
          </a:p>
          <a:p>
            <a:pPr marL="908050" lvl="1" indent="-436563">
              <a:lnSpc>
                <a:spcPct val="80000"/>
              </a:lnSpc>
            </a:pPr>
            <a:r>
              <a:rPr lang="cs-CZ" altLang="en-US" sz="1400"/>
              <a:t>inverze</a:t>
            </a:r>
          </a:p>
          <a:p>
            <a:pPr marL="908050" lvl="1" indent="-436563">
              <a:lnSpc>
                <a:spcPct val="80000"/>
              </a:lnSpc>
            </a:pPr>
            <a:r>
              <a:rPr lang="cs-CZ" altLang="en-US" sz="1400"/>
              <a:t>translokace</a:t>
            </a:r>
          </a:p>
          <a:p>
            <a:pPr marL="469900" indent="-469900">
              <a:lnSpc>
                <a:spcPct val="80000"/>
              </a:lnSpc>
            </a:pPr>
            <a:r>
              <a:rPr lang="cs-CZ" altLang="en-US" sz="1600"/>
              <a:t>funkční dopad substitucí – podle lokalizace v genu!</a:t>
            </a:r>
          </a:p>
          <a:p>
            <a:pPr marL="908050" lvl="1" indent="-436563">
              <a:lnSpc>
                <a:spcPct val="80000"/>
              </a:lnSpc>
            </a:pPr>
            <a:r>
              <a:rPr lang="cs-CZ" altLang="en-US" sz="1400"/>
              <a:t>v kódující oblasti (exonech)</a:t>
            </a:r>
          </a:p>
          <a:p>
            <a:pPr marL="1304925" lvl="2" indent="-395288">
              <a:lnSpc>
                <a:spcPct val="80000"/>
              </a:lnSpc>
            </a:pPr>
            <a:r>
              <a:rPr lang="cs-CZ" altLang="en-US" sz="1200"/>
              <a:t>žádný (tzv. silent)</a:t>
            </a:r>
          </a:p>
          <a:p>
            <a:pPr marL="1304925" lvl="2" indent="-395288">
              <a:lnSpc>
                <a:spcPct val="80000"/>
              </a:lnSpc>
            </a:pPr>
            <a:r>
              <a:rPr lang="cs-CZ" altLang="en-US" sz="1200"/>
              <a:t>substitucí vytvořen stop-kodon (tzv. nonsense) – např. thalasemie</a:t>
            </a:r>
          </a:p>
          <a:p>
            <a:pPr marL="1304925" lvl="2" indent="-395288">
              <a:lnSpc>
                <a:spcPct val="80000"/>
              </a:lnSpc>
            </a:pPr>
            <a:r>
              <a:rPr lang="cs-CZ" altLang="en-US" sz="1200"/>
              <a:t>záměna aminokyseliny (tzv. missense) – např. patologické hemoglobiny</a:t>
            </a:r>
          </a:p>
          <a:p>
            <a:pPr marL="1304925" lvl="2" indent="-395288">
              <a:lnSpc>
                <a:spcPct val="80000"/>
              </a:lnSpc>
            </a:pPr>
            <a:r>
              <a:rPr lang="cs-CZ" altLang="en-US" sz="1200"/>
              <a:t>změna čtecího rámce (tzv. frameshift) – např. Duchennova muskulární dystrofie, Tay-Sachs</a:t>
            </a:r>
          </a:p>
          <a:p>
            <a:pPr marL="1304925" lvl="2" indent="-395288">
              <a:lnSpc>
                <a:spcPct val="80000"/>
              </a:lnSpc>
            </a:pPr>
            <a:r>
              <a:rPr lang="cs-CZ" altLang="en-US" sz="1200"/>
              <a:t>expanse trinukleotidových repeticí – např. Huntingtonova choroba</a:t>
            </a:r>
          </a:p>
          <a:p>
            <a:pPr marL="1304925" lvl="2" indent="-395288">
              <a:lnSpc>
                <a:spcPct val="80000"/>
              </a:lnSpc>
            </a:pPr>
            <a:r>
              <a:rPr lang="cs-CZ" altLang="en-US" sz="1200"/>
              <a:t>delece vede ke zkrácení proteinu – např. cystická fibróza </a:t>
            </a:r>
          </a:p>
          <a:p>
            <a:pPr marL="1304925" lvl="2" indent="-395288">
              <a:lnSpc>
                <a:spcPct val="80000"/>
              </a:lnSpc>
            </a:pPr>
            <a:r>
              <a:rPr lang="cs-CZ" altLang="en-US" sz="1200"/>
              <a:t>ke změně místa sestřihu</a:t>
            </a:r>
          </a:p>
          <a:p>
            <a:pPr marL="1693863" lvl="3" indent="-387350">
              <a:lnSpc>
                <a:spcPct val="80000"/>
              </a:lnSpc>
            </a:pPr>
            <a:r>
              <a:rPr lang="cs-CZ" altLang="en-US" sz="1000"/>
              <a:t>výsledkem může být kvalitativní efekt (např. různá primární, sekundární a terciární struktura, aktivita proteinu, afinita, …)</a:t>
            </a:r>
          </a:p>
          <a:p>
            <a:pPr marL="908050" lvl="1" indent="-436563">
              <a:lnSpc>
                <a:spcPct val="80000"/>
              </a:lnSpc>
            </a:pPr>
            <a:r>
              <a:rPr lang="cs-CZ" altLang="en-US" sz="1400"/>
              <a:t>v nekódujících oblastech</a:t>
            </a:r>
          </a:p>
          <a:p>
            <a:pPr marL="1304925" lvl="2" indent="-395288">
              <a:lnSpc>
                <a:spcPct val="80000"/>
              </a:lnSpc>
            </a:pPr>
            <a:r>
              <a:rPr lang="cs-CZ" altLang="en-US" sz="1200"/>
              <a:t>5’ UTR (tj. promotor genu) = kvantitativní efekt (např. různá intenzita transkripce)</a:t>
            </a:r>
          </a:p>
          <a:p>
            <a:pPr marL="1304925" lvl="2" indent="-395288">
              <a:lnSpc>
                <a:spcPct val="80000"/>
              </a:lnSpc>
            </a:pPr>
            <a:r>
              <a:rPr lang="cs-CZ" altLang="en-US" sz="1200"/>
              <a:t>introny - kvalitativní efekt (změna sestřihového místa) nebo kvantitativní efekt (vazba represorů nebo enhancerů)</a:t>
            </a:r>
          </a:p>
          <a:p>
            <a:pPr marL="908050" lvl="1" indent="-436563">
              <a:lnSpc>
                <a:spcPct val="80000"/>
              </a:lnSpc>
            </a:pPr>
            <a:r>
              <a:rPr lang="cs-CZ" altLang="en-US" sz="1400"/>
              <a:t>3’ UTR - efekt na stabilitu mRNA</a:t>
            </a:r>
          </a:p>
          <a:p>
            <a:pPr marL="1693863" lvl="3" indent="-387350">
              <a:lnSpc>
                <a:spcPct val="80000"/>
              </a:lnSpc>
            </a:pPr>
            <a:r>
              <a:rPr lang="cs-CZ" altLang="en-US" sz="1000"/>
              <a:t>výsledkem může být znásobení dávky genu (tzv. gene-dosage effect)</a:t>
            </a:r>
          </a:p>
          <a:p>
            <a:pPr marL="469900" indent="-469900">
              <a:lnSpc>
                <a:spcPct val="80000"/>
              </a:lnSpc>
            </a:pPr>
            <a:r>
              <a:rPr lang="cs-CZ" altLang="en-US" sz="1600"/>
              <a:t>důsledky</a:t>
            </a:r>
          </a:p>
          <a:p>
            <a:pPr marL="908050" lvl="1" indent="-436563">
              <a:lnSpc>
                <a:spcPct val="80000"/>
              </a:lnSpc>
            </a:pPr>
            <a:r>
              <a:rPr lang="cs-CZ" altLang="en-US" sz="1400"/>
              <a:t>gamety  </a:t>
            </a:r>
            <a:r>
              <a:rPr lang="cs-CZ" altLang="en-US" sz="1400">
                <a:sym typeface="Symbol" panose="05050102010706020507" pitchFamily="18" charset="2"/>
              </a:rPr>
              <a:t> </a:t>
            </a:r>
            <a:r>
              <a:rPr lang="cs-CZ" altLang="en-US" sz="1400" b="1">
                <a:sym typeface="Symbol" panose="05050102010706020507" pitchFamily="18" charset="2"/>
              </a:rPr>
              <a:t>fyziologická variabilita a </a:t>
            </a:r>
            <a:r>
              <a:rPr lang="cs-CZ" altLang="en-US" sz="1400" b="1"/>
              <a:t>geneticky podmíněné nemoci</a:t>
            </a:r>
          </a:p>
          <a:p>
            <a:pPr marL="908050" lvl="1" indent="-436563">
              <a:lnSpc>
                <a:spcPct val="80000"/>
              </a:lnSpc>
            </a:pPr>
            <a:r>
              <a:rPr lang="cs-CZ" altLang="en-US" sz="1400"/>
              <a:t>somatické bb. </a:t>
            </a:r>
            <a:r>
              <a:rPr lang="cs-CZ" altLang="en-US" sz="1400">
                <a:sym typeface="Symbol" panose="05050102010706020507" pitchFamily="18" charset="2"/>
              </a:rPr>
              <a:t> </a:t>
            </a:r>
            <a:r>
              <a:rPr lang="cs-CZ" altLang="en-US" sz="1400" b="1"/>
              <a:t>nádory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>
            <a:extLst>
              <a:ext uri="{FF2B5EF4-FFF2-40B4-BE49-F238E27FC236}">
                <a16:creationId xmlns:a16="http://schemas.microsoft.com/office/drawing/2014/main" id="{C83B1697-2D28-423A-8F56-C63497627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138" y="107586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en-US" dirty="0" err="1"/>
              <a:t>Missense</a:t>
            </a:r>
            <a:r>
              <a:rPr lang="cs-CZ" altLang="en-US" dirty="0"/>
              <a:t> a </a:t>
            </a:r>
            <a:r>
              <a:rPr lang="cs-CZ" altLang="en-US" dirty="0" err="1"/>
              <a:t>frameshift</a:t>
            </a:r>
            <a:r>
              <a:rPr lang="cs-CZ" altLang="en-US" dirty="0"/>
              <a:t> substituce</a:t>
            </a:r>
          </a:p>
        </p:txBody>
      </p:sp>
      <p:pic>
        <p:nvPicPr>
          <p:cNvPr id="38915" name="Picture 8" descr="mutace">
            <a:extLst>
              <a:ext uri="{FF2B5EF4-FFF2-40B4-BE49-F238E27FC236}">
                <a16:creationId xmlns:a16="http://schemas.microsoft.com/office/drawing/2014/main" id="{CB74B450-D950-4EA6-B2C0-2FEBF888994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0038" y="1123951"/>
            <a:ext cx="2679700" cy="5400675"/>
          </a:xfrm>
        </p:spPr>
      </p:pic>
      <p:pic>
        <p:nvPicPr>
          <p:cNvPr id="38916" name="Picture 9" descr="InsertionDeletion">
            <a:extLst>
              <a:ext uri="{FF2B5EF4-FFF2-40B4-BE49-F238E27FC236}">
                <a16:creationId xmlns:a16="http://schemas.microsoft.com/office/drawing/2014/main" id="{56029F33-7CCB-4D8D-B57B-3FC24ABB6B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0925" y="1260476"/>
            <a:ext cx="4173538" cy="519271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0632E29-B0A7-4D11-9B94-23A91A7C56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Mikrosatelity</a:t>
            </a:r>
          </a:p>
        </p:txBody>
      </p:sp>
      <p:pic>
        <p:nvPicPr>
          <p:cNvPr id="40963" name="Picture 6" descr="species_compare_vasopres_f">
            <a:extLst>
              <a:ext uri="{FF2B5EF4-FFF2-40B4-BE49-F238E27FC236}">
                <a16:creationId xmlns:a16="http://schemas.microsoft.com/office/drawing/2014/main" id="{EF97304D-8C50-455F-90C0-34B61EE81DB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801" y="2619375"/>
            <a:ext cx="3889375" cy="2444750"/>
          </a:xfrm>
        </p:spPr>
      </p:pic>
      <p:pic>
        <p:nvPicPr>
          <p:cNvPr id="40964" name="Picture 7" descr="anatomyJ1">
            <a:extLst>
              <a:ext uri="{FF2B5EF4-FFF2-40B4-BE49-F238E27FC236}">
                <a16:creationId xmlns:a16="http://schemas.microsoft.com/office/drawing/2014/main" id="{20DE6EAF-95FC-4ED4-AF93-39D15BDFB88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1339851"/>
            <a:ext cx="4494213" cy="4537075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7464212-3FE0-4455-8F8E-920919467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Interindividuální variabilita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48850E8-153D-4D2F-898A-0C8BB3DFCF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03388" y="981076"/>
            <a:ext cx="6337300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000"/>
              <a:t>fyziologická </a:t>
            </a:r>
            <a:r>
              <a:rPr lang="cs-CZ" altLang="en-US" sz="2000" b="1"/>
              <a:t>interindividuální variabilita</a:t>
            </a:r>
            <a:r>
              <a:rPr lang="cs-CZ" altLang="en-US" sz="2000"/>
              <a:t> znaků je důsledkem genetické variability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1800"/>
              <a:t>pokud působí na daný znak hodně faktorů, které se vzájemně neovlivňují, blíží se populační distribuce normálnímu rozložení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1800"/>
              <a:t>pokud je jeden faktor významně silnější něž ostatní, nebo pokud jsou mezi nimi interakce, je pak distribuce asymetrická, více vrcholová aj.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000"/>
              <a:t>interindividuální variabilita daného znaku je přítomna v celé populaci (tedy zdravých i nemocných)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1800"/>
              <a:t>nemoc jako plynulá funkce znaku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000"/>
              <a:t>etiologie nemocí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1800"/>
              <a:t>nemoc “z jedné velké příčiny” </a:t>
            </a:r>
            <a:r>
              <a:rPr lang="cs-CZ" altLang="en-US" sz="1800">
                <a:sym typeface="Symbol" panose="05050102010706020507" pitchFamily="18" charset="2"/>
              </a:rPr>
              <a:t> nemoc multifaktoriální</a:t>
            </a:r>
            <a:r>
              <a:rPr lang="cs-CZ" altLang="en-US" sz="180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1600"/>
              <a:t>dominantní příčinou nebo částí z mnoha příčin můžou být faktory genetické, pak specificky hovoříme o monogenních a komplexních nemocech</a:t>
            </a:r>
          </a:p>
        </p:txBody>
      </p:sp>
      <p:pic>
        <p:nvPicPr>
          <p:cNvPr id="41988" name="Picture 4" descr="ist2_973479_friendly_faces">
            <a:extLst>
              <a:ext uri="{FF2B5EF4-FFF2-40B4-BE49-F238E27FC236}">
                <a16:creationId xmlns:a16="http://schemas.microsoft.com/office/drawing/2014/main" id="{E5F8C8CE-2064-4340-89DB-8DBD25F4A44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0364" y="1052514"/>
            <a:ext cx="2579687" cy="2579687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D46D257-AD1C-4526-9932-1F6C69448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992" y="277309"/>
            <a:ext cx="11811334" cy="493084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cs-CZ" altLang="en-US" sz="3200" dirty="0"/>
              <a:t>Nemoci podle počtu etiologických faktorů a genetické podmíněnosti</a:t>
            </a:r>
          </a:p>
        </p:txBody>
      </p:sp>
      <p:graphicFrame>
        <p:nvGraphicFramePr>
          <p:cNvPr id="43011" name="Object 25">
            <a:extLst>
              <a:ext uri="{FF2B5EF4-FFF2-40B4-BE49-F238E27FC236}">
                <a16:creationId xmlns:a16="http://schemas.microsoft.com/office/drawing/2014/main" id="{3FF2A9FF-7CB1-47F5-801E-08A9FB9929D5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703388" y="2508251"/>
          <a:ext cx="4316412" cy="284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870192" imgH="4536034" progId="Visio.Drawing.11">
                  <p:embed/>
                </p:oleObj>
              </mc:Choice>
              <mc:Fallback>
                <p:oleObj name="Visio" r:id="rId2" imgW="6870192" imgH="4536034" progId="Visio.Drawing.11">
                  <p:embed/>
                  <p:pic>
                    <p:nvPicPr>
                      <p:cNvPr id="43011" name="Object 25">
                        <a:extLst>
                          <a:ext uri="{FF2B5EF4-FFF2-40B4-BE49-F238E27FC236}">
                            <a16:creationId xmlns:a16="http://schemas.microsoft.com/office/drawing/2014/main" id="{3FF2A9FF-7CB1-47F5-801E-08A9FB9929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2508251"/>
                        <a:ext cx="4316412" cy="284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2" name="Object 26">
            <a:extLst>
              <a:ext uri="{FF2B5EF4-FFF2-40B4-BE49-F238E27FC236}">
                <a16:creationId xmlns:a16="http://schemas.microsoft.com/office/drawing/2014/main" id="{890C953F-C51D-4982-8A69-A9B6E2E55B7A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6370639" y="1268414"/>
          <a:ext cx="3919537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6870192" imgH="4536034" progId="Visio.Drawing.11">
                  <p:embed/>
                </p:oleObj>
              </mc:Choice>
              <mc:Fallback>
                <p:oleObj name="Visio" r:id="rId4" imgW="6870192" imgH="4536034" progId="Visio.Drawing.11">
                  <p:embed/>
                  <p:pic>
                    <p:nvPicPr>
                      <p:cNvPr id="162842" name="Object 26">
                        <a:extLst>
                          <a:ext uri="{FF2B5EF4-FFF2-40B4-BE49-F238E27FC236}">
                            <a16:creationId xmlns:a16="http://schemas.microsoft.com/office/drawing/2014/main" id="{890C953F-C51D-4982-8A69-A9B6E2E55B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639" y="1268414"/>
                        <a:ext cx="3919537" cy="258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6" name="Object 30">
            <a:extLst>
              <a:ext uri="{FF2B5EF4-FFF2-40B4-BE49-F238E27FC236}">
                <a16:creationId xmlns:a16="http://schemas.microsoft.com/office/drawing/2014/main" id="{48EEFED0-6A46-4609-85F4-3C040AF57F75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6369051" y="4008438"/>
          <a:ext cx="3922713" cy="258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6870192" imgH="4536034" progId="Visio.Drawing.11">
                  <p:embed/>
                </p:oleObj>
              </mc:Choice>
              <mc:Fallback>
                <p:oleObj name="Visio" r:id="rId6" imgW="6870192" imgH="4536034" progId="Visio.Drawing.11">
                  <p:embed/>
                  <p:pic>
                    <p:nvPicPr>
                      <p:cNvPr id="162846" name="Object 30">
                        <a:extLst>
                          <a:ext uri="{FF2B5EF4-FFF2-40B4-BE49-F238E27FC236}">
                            <a16:creationId xmlns:a16="http://schemas.microsoft.com/office/drawing/2014/main" id="{48EEFED0-6A46-4609-85F4-3C040AF57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051" y="4008438"/>
                        <a:ext cx="3922713" cy="258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25C9366-36D0-4185-906C-FC847C734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1" y="260349"/>
            <a:ext cx="12192000" cy="992451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cs-CZ" altLang="en-US" sz="2800" dirty="0"/>
              <a:t>Z čeho lze poznat, že na vzniku určité nemoci (IM fenotypu) se podílí genetické faktory?</a:t>
            </a: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16969052-54BC-489F-BD4D-6A874FB8A08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8813" y="1414464"/>
            <a:ext cx="3867150" cy="5038725"/>
          </a:xfrm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CE3BC695-9DBF-437C-A06F-D474C144ED3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000" dirty="0"/>
              <a:t>binární fenotyp (ano/ne)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1800" dirty="0"/>
              <a:t>familiární agregace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600" dirty="0"/>
              <a:t>prevalence v rodinách postižených probandů &gt; prevalence v </a:t>
            </a:r>
            <a:r>
              <a:rPr lang="cs-CZ" sz="1600" dirty="0" err="1"/>
              <a:t>celk</a:t>
            </a:r>
            <a:r>
              <a:rPr lang="cs-CZ" sz="1600" dirty="0"/>
              <a:t>. populaci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cs-CZ" sz="1200" dirty="0"/>
              <a:t>platí jak pro </a:t>
            </a:r>
            <a:r>
              <a:rPr lang="cs-CZ" sz="1200" dirty="0" err="1"/>
              <a:t>monogenní</a:t>
            </a:r>
            <a:r>
              <a:rPr lang="cs-CZ" sz="1200" dirty="0"/>
              <a:t> tak komplexní nemoci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1800" dirty="0"/>
              <a:t>segregační analýza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600" dirty="0"/>
              <a:t>nalezení modelu dědičnosti daného fenotypu rodinách (tj. recesivní nebo dominantní)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600" dirty="0"/>
              <a:t>pouze u </a:t>
            </a:r>
            <a:r>
              <a:rPr lang="cs-CZ" sz="1600" dirty="0" err="1"/>
              <a:t>monogenních</a:t>
            </a:r>
            <a:r>
              <a:rPr lang="cs-CZ" sz="1600" dirty="0"/>
              <a:t> (pro “major” geny)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/>
              <a:t>spojitý fenotyp (jak moc)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1800" dirty="0" err="1"/>
              <a:t>intra</a:t>
            </a:r>
            <a:r>
              <a:rPr lang="cs-CZ" sz="1800" dirty="0"/>
              <a:t>-</a:t>
            </a:r>
            <a:r>
              <a:rPr lang="cs-CZ" sz="1800" dirty="0" err="1"/>
              <a:t>family</a:t>
            </a:r>
            <a:r>
              <a:rPr lang="cs-CZ" sz="1800" dirty="0"/>
              <a:t> </a:t>
            </a:r>
            <a:r>
              <a:rPr lang="cs-CZ" sz="1800" dirty="0" err="1"/>
              <a:t>correlation</a:t>
            </a:r>
            <a:r>
              <a:rPr lang="cs-CZ" sz="1800" dirty="0"/>
              <a:t> </a:t>
            </a:r>
            <a:r>
              <a:rPr lang="cs-CZ" sz="1800" dirty="0" err="1"/>
              <a:t>coefficient</a:t>
            </a:r>
            <a:endParaRPr lang="cs-CZ" sz="1800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600" dirty="0"/>
              <a:t>proporce </a:t>
            </a:r>
            <a:r>
              <a:rPr lang="cs-CZ" sz="1600" dirty="0" err="1"/>
              <a:t>celk</a:t>
            </a:r>
            <a:r>
              <a:rPr lang="cs-CZ" sz="1600" dirty="0"/>
              <a:t>. variability ve fenotypu způsobená variabilitou mezi rodinami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1800" dirty="0" err="1"/>
              <a:t>heritabilita</a:t>
            </a:r>
            <a:endParaRPr lang="cs-CZ" sz="1800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600" dirty="0"/>
              <a:t>procento variability fenotypu v důsledku variability genotypu (studie na dvojčatech MZT, DZT)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>
            <a:extLst>
              <a:ext uri="{FF2B5EF4-FFF2-40B4-BE49-F238E27FC236}">
                <a16:creationId xmlns:a16="http://schemas.microsoft.com/office/drawing/2014/main" id="{E17B1F20-27BF-4436-A59F-B22EF1ADD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Monogenní nemoci (ano </a:t>
            </a:r>
            <a:r>
              <a:rPr lang="en-GB" altLang="en-US"/>
              <a:t>/ ne</a:t>
            </a:r>
            <a:r>
              <a:rPr lang="cs-CZ" altLang="en-US"/>
              <a:t>)</a:t>
            </a:r>
          </a:p>
        </p:txBody>
      </p:sp>
      <p:sp>
        <p:nvSpPr>
          <p:cNvPr id="45059" name="Rectangle 5">
            <a:extLst>
              <a:ext uri="{FF2B5EF4-FFF2-40B4-BE49-F238E27FC236}">
                <a16:creationId xmlns:a16="http://schemas.microsoft.com/office/drawing/2014/main" id="{8999508A-E6C8-481B-ABE8-99E54BE193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03388" y="981076"/>
            <a:ext cx="7129462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1400"/>
              <a:t>onemocnění je důsledkem </a:t>
            </a:r>
            <a:r>
              <a:rPr lang="cs-CZ" altLang="en-US" sz="1400" b="1"/>
              <a:t>mutace v jediném lokusu </a:t>
            </a:r>
            <a:r>
              <a:rPr lang="cs-CZ" altLang="en-US" sz="1400"/>
              <a:t>(= jednolokusové)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400"/>
              <a:t>přenos mutace (a fenotypu) odpovídá Mendelovým zákonům (= mendelistické nemoci)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200"/>
              <a:t>konstrukce rodokmenů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400"/>
              <a:t>typy přenosu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200"/>
              <a:t>autozomální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000"/>
              <a:t>geny na obou autozomech aktivní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200"/>
              <a:t>gonozomální (X-chromozom vázané)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000"/>
              <a:t>muži hemizygotní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000"/>
              <a:t>u žen 1 X-chromozom inaktivován!!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200"/>
              <a:t>(imprinting, mozaicizmus)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400"/>
              <a:t>podle projevu genotypu ve fenotypu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200"/>
              <a:t>recesivní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000"/>
              <a:t>nemoc jen u mutovaného homozygota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200"/>
              <a:t>dominantní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000"/>
              <a:t>nemoc stejná u heterozygota a mutovaného homozygota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200"/>
              <a:t>neúplně dominantní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000"/>
              <a:t>odstupňovaná tíže nemoci u heterozygota a mutovaného homozygota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200"/>
              <a:t>kodominantní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000"/>
              <a:t>jak normální tak patologická alela jsou vyjádřeny ve fenotypu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400"/>
              <a:t>doposud známé shrnuje OMIM (On-line Mendelian Inheritance in Man)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200"/>
              <a:t>~6000 klinicky významných fenotypů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400"/>
              <a:t>typické znaky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200"/>
              <a:t>časná manifestace (dětství)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200"/>
              <a:t>malá frekvence v populaci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200"/>
              <a:t>většinou výrazně patologické</a:t>
            </a:r>
          </a:p>
          <a:p>
            <a:pPr lvl="1" eaLnBrk="1" hangingPunct="1">
              <a:lnSpc>
                <a:spcPct val="80000"/>
              </a:lnSpc>
            </a:pPr>
            <a:endParaRPr lang="cs-CZ" altLang="en-US" sz="1200"/>
          </a:p>
        </p:txBody>
      </p:sp>
      <p:pic>
        <p:nvPicPr>
          <p:cNvPr id="45060" name="Picture 8" descr="pedigree">
            <a:extLst>
              <a:ext uri="{FF2B5EF4-FFF2-40B4-BE49-F238E27FC236}">
                <a16:creationId xmlns:a16="http://schemas.microsoft.com/office/drawing/2014/main" id="{CD7B9E57-28BA-41A0-BC06-347E37AC3AC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6726" y="1628775"/>
            <a:ext cx="3636963" cy="2235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968BC95-501D-48A8-97B8-E54AFD252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950" y="115889"/>
            <a:ext cx="8928100" cy="512961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en-US" sz="3600"/>
              <a:t>Nukleosid </a:t>
            </a:r>
            <a:r>
              <a:rPr lang="cs-CZ" altLang="en-US" sz="3600">
                <a:sym typeface="Symbol" panose="05050102010706020507" pitchFamily="18" charset="2"/>
              </a:rPr>
              <a:t></a:t>
            </a:r>
            <a:r>
              <a:rPr lang="cs-CZ" altLang="en-US" sz="3600"/>
              <a:t> nukleotid </a:t>
            </a:r>
            <a:r>
              <a:rPr lang="cs-CZ" altLang="en-US" sz="3600">
                <a:sym typeface="Symbol" panose="05050102010706020507" pitchFamily="18" charset="2"/>
              </a:rPr>
              <a:t></a:t>
            </a:r>
            <a:r>
              <a:rPr lang="cs-CZ" altLang="en-US" sz="3600"/>
              <a:t> báze </a:t>
            </a:r>
            <a:r>
              <a:rPr lang="cs-CZ" altLang="en-US" sz="3600">
                <a:sym typeface="Symbol" panose="05050102010706020507" pitchFamily="18" charset="2"/>
              </a:rPr>
              <a:t></a:t>
            </a:r>
            <a:r>
              <a:rPr lang="cs-CZ" altLang="en-US" sz="3600"/>
              <a:t> DNA</a:t>
            </a:r>
          </a:p>
        </p:txBody>
      </p:sp>
      <p:pic>
        <p:nvPicPr>
          <p:cNvPr id="8195" name="Picture 3" descr="dna">
            <a:extLst>
              <a:ext uri="{FF2B5EF4-FFF2-40B4-BE49-F238E27FC236}">
                <a16:creationId xmlns:a16="http://schemas.microsoft.com/office/drawing/2014/main" id="{6157B92C-8784-43A3-B3BC-074A3F30F35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7700" y="1125539"/>
            <a:ext cx="3887788" cy="5329237"/>
          </a:xfrm>
        </p:spPr>
      </p:pic>
      <p:pic>
        <p:nvPicPr>
          <p:cNvPr id="8196" name="Picture 4" descr="pyri">
            <a:extLst>
              <a:ext uri="{FF2B5EF4-FFF2-40B4-BE49-F238E27FC236}">
                <a16:creationId xmlns:a16="http://schemas.microsoft.com/office/drawing/2014/main" id="{37482A99-996E-4E88-9969-C18E2115697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800" y="1125538"/>
            <a:ext cx="3462338" cy="2482850"/>
          </a:xfrm>
        </p:spPr>
      </p:pic>
      <p:pic>
        <p:nvPicPr>
          <p:cNvPr id="8197" name="Picture 5" descr="puri">
            <a:extLst>
              <a:ext uri="{FF2B5EF4-FFF2-40B4-BE49-F238E27FC236}">
                <a16:creationId xmlns:a16="http://schemas.microsoft.com/office/drawing/2014/main" id="{FA48EA4B-5983-4AD4-AE8D-BF8E5F2C1F7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2550" y="3998913"/>
            <a:ext cx="3551238" cy="2525712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DAB2C953-E8A3-4F73-BD55-5649F59FF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/>
              <a:t>Zakladatel klasické genetiky</a:t>
            </a:r>
            <a:endParaRPr lang="en-US" altLang="cs-CZ"/>
          </a:p>
          <a:p>
            <a:pPr>
              <a:lnSpc>
                <a:spcPct val="90000"/>
              </a:lnSpc>
            </a:pPr>
            <a:r>
              <a:rPr lang="en-US" altLang="cs-CZ"/>
              <a:t>Johan Mendel </a:t>
            </a:r>
            <a:r>
              <a:rPr lang="cs-CZ" altLang="cs-CZ"/>
              <a:t>narozen</a:t>
            </a:r>
            <a:r>
              <a:rPr lang="en-US" altLang="cs-CZ"/>
              <a:t> 1822 </a:t>
            </a:r>
            <a:r>
              <a:rPr lang="cs-CZ" altLang="cs-CZ"/>
              <a:t>v selské rodině na severu Moravy, která v té době byla součástí Rakousko-Uherské monarchie. </a:t>
            </a:r>
          </a:p>
          <a:p>
            <a:pPr>
              <a:lnSpc>
                <a:spcPct val="90000"/>
              </a:lnSpc>
            </a:pPr>
            <a:r>
              <a:rPr lang="cs-CZ" altLang="cs-CZ"/>
              <a:t>Rakouský augustiniánský mnich</a:t>
            </a:r>
            <a:r>
              <a:rPr lang="en-US" altLang="cs-CZ"/>
              <a:t> (</a:t>
            </a:r>
            <a:r>
              <a:rPr lang="cs-CZ" altLang="cs-CZ"/>
              <a:t>působil v Brně, kde mu bylo umožněno velkorysým nadřízeným, opatem F.C. Nappem pracovat a bádat)</a:t>
            </a:r>
            <a:endParaRPr lang="en-US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36AF008-84AC-42C1-A9D1-3E161742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Gregor Mendel</a:t>
            </a:r>
          </a:p>
        </p:txBody>
      </p:sp>
    </p:spTree>
    <p:extLst>
      <p:ext uri="{BB962C8B-B14F-4D97-AF65-F5344CB8AC3E}">
        <p14:creationId xmlns:p14="http://schemas.microsoft.com/office/powerpoint/2010/main" val="3774272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3FD22D17-A0B1-4132-824E-1ED119467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524000"/>
            <a:ext cx="87630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Autofit/>
          </a:bodyPr>
          <a:lstStyle/>
          <a:p>
            <a:r>
              <a:rPr lang="cs-CZ" altLang="cs-CZ" sz="2400" dirty="0"/>
              <a:t>Od roku </a:t>
            </a:r>
            <a:r>
              <a:rPr lang="en-US" altLang="cs-CZ" sz="2400" dirty="0"/>
              <a:t>1856 Mendel </a:t>
            </a:r>
            <a:r>
              <a:rPr lang="cs-CZ" altLang="cs-CZ" sz="2400" dirty="0"/>
              <a:t>studoval hrách, který pěstoval v zahradě vedle opatství, kde žil (Mendelovo náměstí v Brně)</a:t>
            </a:r>
            <a:endParaRPr lang="en-US" altLang="cs-CZ" sz="2400" dirty="0"/>
          </a:p>
          <a:p>
            <a:r>
              <a:rPr lang="cs-CZ" altLang="cs-CZ" sz="2400" dirty="0"/>
              <a:t>Podařilo se mu prokázat, že znaky, které sledoval, se chovaly podle přesných matematických principů a vyvrátil tak teorii „míchaných znaků“</a:t>
            </a:r>
            <a:r>
              <a:rPr lang="en-US" altLang="cs-CZ" sz="2400" dirty="0"/>
              <a:t>.</a:t>
            </a:r>
          </a:p>
          <a:p>
            <a:r>
              <a:rPr lang="en-US" altLang="cs-CZ" sz="2400" dirty="0"/>
              <a:t>Mendel</a:t>
            </a:r>
            <a:r>
              <a:rPr lang="cs-CZ" altLang="cs-CZ" sz="2400" dirty="0"/>
              <a:t>ova práce byla znovuobjevena v roce 1900 třemi botaniky</a:t>
            </a:r>
            <a:endParaRPr lang="en-US" altLang="cs-CZ" sz="2400" dirty="0"/>
          </a:p>
          <a:p>
            <a:pPr lvl="1"/>
            <a:r>
              <a:rPr lang="en-US" altLang="cs-CZ" sz="2400" i="1" dirty="0"/>
              <a:t>Carl Correns (</a:t>
            </a:r>
            <a:r>
              <a:rPr lang="cs-CZ" altLang="cs-CZ" sz="2400" i="1" dirty="0"/>
              <a:t>Německo</a:t>
            </a:r>
            <a:r>
              <a:rPr lang="en-US" altLang="cs-CZ" sz="2400" i="1" dirty="0"/>
              <a:t>)</a:t>
            </a:r>
          </a:p>
          <a:p>
            <a:pPr lvl="1"/>
            <a:r>
              <a:rPr lang="en-US" altLang="cs-CZ" sz="2400" i="1" dirty="0"/>
              <a:t>Erich von </a:t>
            </a:r>
            <a:r>
              <a:rPr lang="en-US" altLang="cs-CZ" sz="2400" i="1" dirty="0" err="1"/>
              <a:t>Tschermak</a:t>
            </a:r>
            <a:r>
              <a:rPr lang="en-US" altLang="cs-CZ" sz="2400" i="1" dirty="0"/>
              <a:t> (</a:t>
            </a:r>
            <a:r>
              <a:rPr lang="cs-CZ" altLang="cs-CZ" sz="2400" i="1" dirty="0"/>
              <a:t>Rakousko</a:t>
            </a:r>
            <a:r>
              <a:rPr lang="en-US" altLang="cs-CZ" sz="2400" i="1" dirty="0"/>
              <a:t>)</a:t>
            </a:r>
          </a:p>
          <a:p>
            <a:pPr lvl="1"/>
            <a:r>
              <a:rPr lang="en-US" altLang="cs-CZ" sz="2400" i="1" dirty="0"/>
              <a:t>Hugo de Vries (Ho</a:t>
            </a:r>
            <a:r>
              <a:rPr lang="cs-CZ" altLang="cs-CZ" sz="2400" i="1" dirty="0" err="1"/>
              <a:t>landsko</a:t>
            </a:r>
            <a:r>
              <a:rPr lang="en-US" altLang="cs-CZ" sz="2400" i="1" dirty="0"/>
              <a:t>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147A8BA-FB7D-4B1A-88A6-601DE9655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Gregor Mendel</a:t>
            </a:r>
          </a:p>
        </p:txBody>
      </p:sp>
    </p:spTree>
    <p:extLst>
      <p:ext uri="{BB962C8B-B14F-4D97-AF65-F5344CB8AC3E}">
        <p14:creationId xmlns:p14="http://schemas.microsoft.com/office/powerpoint/2010/main" val="4190192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BD9C6FF4-512D-4A2D-9579-41B4B9FA5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Autofit/>
          </a:bodyPr>
          <a:lstStyle/>
          <a:p>
            <a:r>
              <a:rPr lang="en-US" altLang="cs-CZ" dirty="0"/>
              <a:t>1866 </a:t>
            </a:r>
            <a:r>
              <a:rPr lang="cs-CZ" altLang="cs-CZ" dirty="0"/>
              <a:t>publikoval svoje dílo</a:t>
            </a:r>
            <a:endParaRPr lang="en-US" altLang="cs-CZ" dirty="0"/>
          </a:p>
          <a:p>
            <a:r>
              <a:rPr lang="en-US" altLang="cs-CZ" dirty="0"/>
              <a:t>1875 </a:t>
            </a:r>
            <a:r>
              <a:rPr lang="cs-CZ" altLang="cs-CZ" dirty="0"/>
              <a:t>poprvé popsána mitóza</a:t>
            </a:r>
            <a:endParaRPr lang="en-US" altLang="cs-CZ" dirty="0"/>
          </a:p>
          <a:p>
            <a:r>
              <a:rPr lang="en-US" altLang="cs-CZ" dirty="0"/>
              <a:t>1890</a:t>
            </a:r>
            <a:r>
              <a:rPr lang="cs-CZ" altLang="cs-CZ" dirty="0"/>
              <a:t> poprvé popsána meióza</a:t>
            </a:r>
          </a:p>
          <a:p>
            <a:r>
              <a:rPr lang="cs-CZ" altLang="cs-CZ" dirty="0"/>
              <a:t>1</a:t>
            </a:r>
            <a:r>
              <a:rPr lang="en-US" altLang="cs-CZ" dirty="0"/>
              <a:t>900 </a:t>
            </a:r>
            <a:r>
              <a:rPr lang="cs-CZ" altLang="cs-CZ" dirty="0"/>
              <a:t>znovuobjeveno Mendelovo dílo</a:t>
            </a:r>
            <a:endParaRPr lang="en-US" altLang="cs-CZ" dirty="0"/>
          </a:p>
          <a:p>
            <a:r>
              <a:rPr lang="en-US" altLang="cs-CZ" dirty="0"/>
              <a:t>1902 Walter Sutton, Theodore </a:t>
            </a:r>
            <a:r>
              <a:rPr lang="en-US" altLang="cs-CZ" dirty="0" err="1"/>
              <a:t>Boveri</a:t>
            </a:r>
            <a:r>
              <a:rPr lang="en-US" altLang="cs-CZ" dirty="0"/>
              <a:t> </a:t>
            </a:r>
            <a:r>
              <a:rPr lang="cs-CZ" altLang="cs-CZ" dirty="0"/>
              <a:t> ad další popsali paralelu mezi chováním chromosomů a alel</a:t>
            </a:r>
            <a:r>
              <a:rPr lang="en-US" altLang="cs-CZ" dirty="0"/>
              <a:t>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F5AD581-8A38-43DA-8AA3-BD02A49A1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Historické souvislosti</a:t>
            </a:r>
          </a:p>
        </p:txBody>
      </p:sp>
    </p:spTree>
    <p:extLst>
      <p:ext uri="{BB962C8B-B14F-4D97-AF65-F5344CB8AC3E}">
        <p14:creationId xmlns:p14="http://schemas.microsoft.com/office/powerpoint/2010/main" val="591104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AA8CF0A3-B78B-4CE9-8B48-DDEBD1DA9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000" y="1880937"/>
            <a:ext cx="85344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Autofit/>
          </a:bodyPr>
          <a:lstStyle/>
          <a:p>
            <a:r>
              <a:rPr lang="en-US" altLang="cs-CZ" sz="2400" dirty="0"/>
              <a:t>Mendel </a:t>
            </a:r>
            <a:r>
              <a:rPr lang="cs-CZ" altLang="cs-CZ" sz="2400" dirty="0"/>
              <a:t>použil pro studium genetiky hrách, protože</a:t>
            </a:r>
            <a:r>
              <a:rPr lang="en-US" altLang="cs-CZ" sz="2400" dirty="0"/>
              <a:t>:</a:t>
            </a:r>
          </a:p>
          <a:p>
            <a:r>
              <a:rPr lang="cs-CZ" altLang="cs-CZ" sz="2400" dirty="0"/>
              <a:t>Byly komerčně dostupné vhodné odrůdy</a:t>
            </a:r>
            <a:r>
              <a:rPr lang="en-US" altLang="cs-CZ" sz="2400" dirty="0"/>
              <a:t> </a:t>
            </a:r>
          </a:p>
          <a:p>
            <a:r>
              <a:rPr lang="cs-CZ" altLang="cs-CZ" sz="2400" dirty="0"/>
              <a:t>Hrách je jednoduché pěstovat</a:t>
            </a:r>
            <a:endParaRPr lang="en-US" altLang="cs-CZ" sz="2400" dirty="0"/>
          </a:p>
          <a:p>
            <a:r>
              <a:rPr lang="cs-CZ" altLang="cs-CZ" sz="2400" dirty="0"/>
              <a:t>Hrách má mnoho pozorovatelných znaků</a:t>
            </a:r>
            <a:r>
              <a:rPr lang="en-US" altLang="cs-CZ" sz="2400" dirty="0"/>
              <a:t>:</a:t>
            </a:r>
            <a:endParaRPr lang="cs-CZ" altLang="cs-CZ" sz="2400" dirty="0"/>
          </a:p>
          <a:p>
            <a:endParaRPr lang="en-US" altLang="cs-CZ" sz="2400" dirty="0"/>
          </a:p>
          <a:p>
            <a:pPr lvl="1"/>
            <a:r>
              <a:rPr lang="cs-CZ" altLang="cs-CZ" sz="2400" i="1" dirty="0"/>
              <a:t>Barva semen</a:t>
            </a:r>
            <a:r>
              <a:rPr lang="en-US" altLang="cs-CZ" sz="2400" i="1" dirty="0"/>
              <a:t> – </a:t>
            </a:r>
            <a:r>
              <a:rPr lang="cs-CZ" altLang="cs-CZ" sz="2400" i="1" dirty="0"/>
              <a:t>zelená nebo žlutá</a:t>
            </a:r>
            <a:endParaRPr lang="en-US" altLang="cs-CZ" sz="2400" i="1" dirty="0"/>
          </a:p>
          <a:p>
            <a:pPr lvl="1"/>
            <a:r>
              <a:rPr lang="cs-CZ" altLang="cs-CZ" sz="2400" i="1" dirty="0"/>
              <a:t>Tvar semen</a:t>
            </a:r>
            <a:r>
              <a:rPr lang="en-US" altLang="cs-CZ" sz="2400" i="1" dirty="0"/>
              <a:t> – </a:t>
            </a:r>
            <a:r>
              <a:rPr lang="cs-CZ" altLang="cs-CZ" sz="2400" i="1" dirty="0"/>
              <a:t>okrouhlá nebo svraštělá</a:t>
            </a:r>
            <a:endParaRPr lang="en-US" altLang="cs-CZ" sz="2400" i="1" dirty="0"/>
          </a:p>
          <a:p>
            <a:pPr lvl="1"/>
            <a:r>
              <a:rPr lang="cs-CZ" altLang="cs-CZ" sz="2400" i="1" dirty="0"/>
              <a:t>Barva lusku</a:t>
            </a:r>
            <a:r>
              <a:rPr lang="en-US" altLang="cs-CZ" sz="2400" i="1" dirty="0"/>
              <a:t> – </a:t>
            </a:r>
            <a:r>
              <a:rPr lang="cs-CZ" altLang="cs-CZ" sz="2400" i="1" dirty="0"/>
              <a:t>zelená nebo žlutá</a:t>
            </a:r>
            <a:endParaRPr lang="en-US" altLang="cs-CZ" sz="2400" i="1" dirty="0"/>
          </a:p>
          <a:p>
            <a:pPr lvl="1"/>
            <a:r>
              <a:rPr lang="cs-CZ" altLang="cs-CZ" sz="2400" i="1" dirty="0"/>
              <a:t>Tvar lusku</a:t>
            </a:r>
            <a:r>
              <a:rPr lang="en-US" altLang="cs-CZ" sz="2400" i="1" dirty="0"/>
              <a:t> – </a:t>
            </a:r>
            <a:r>
              <a:rPr lang="cs-CZ" altLang="cs-CZ" sz="2400" i="1" dirty="0"/>
              <a:t>hladký nebo svraštělý</a:t>
            </a:r>
            <a:endParaRPr lang="en-US" altLang="cs-CZ" sz="2400" i="1" dirty="0"/>
          </a:p>
          <a:p>
            <a:pPr lvl="1"/>
            <a:r>
              <a:rPr lang="cs-CZ" altLang="cs-CZ" sz="2400" i="1" dirty="0"/>
              <a:t>Barva květů</a:t>
            </a:r>
            <a:r>
              <a:rPr lang="en-US" altLang="cs-CZ" sz="2400" i="1" dirty="0"/>
              <a:t> –</a:t>
            </a:r>
            <a:r>
              <a:rPr lang="cs-CZ" altLang="cs-CZ" sz="2400" i="1" dirty="0"/>
              <a:t> bílá nebo červená</a:t>
            </a:r>
            <a:endParaRPr lang="en-US" altLang="cs-CZ" sz="2400" i="1" dirty="0"/>
          </a:p>
          <a:p>
            <a:pPr lvl="1"/>
            <a:r>
              <a:rPr lang="cs-CZ" altLang="cs-CZ" sz="2400" i="1" dirty="0"/>
              <a:t>Pozice květů</a:t>
            </a:r>
            <a:r>
              <a:rPr lang="en-US" altLang="cs-CZ" sz="2400" i="1" dirty="0"/>
              <a:t> – </a:t>
            </a:r>
            <a:r>
              <a:rPr lang="en-US" altLang="cs-CZ" sz="2400" i="1" dirty="0" err="1"/>
              <a:t>Axi</a:t>
            </a:r>
            <a:r>
              <a:rPr lang="cs-CZ" altLang="cs-CZ" sz="2400" i="1" dirty="0" err="1"/>
              <a:t>ální</a:t>
            </a:r>
            <a:r>
              <a:rPr lang="cs-CZ" altLang="cs-CZ" sz="2400" i="1" dirty="0"/>
              <a:t> nebo terminální</a:t>
            </a:r>
            <a:endParaRPr lang="en-US" altLang="cs-CZ" sz="2400" i="1" dirty="0"/>
          </a:p>
          <a:p>
            <a:pPr lvl="1"/>
            <a:r>
              <a:rPr lang="cs-CZ" altLang="cs-CZ" sz="2400" i="1" dirty="0"/>
              <a:t>Rozměr květiny</a:t>
            </a:r>
            <a:r>
              <a:rPr lang="en-US" altLang="cs-CZ" sz="2400" i="1" dirty="0"/>
              <a:t> – </a:t>
            </a:r>
            <a:r>
              <a:rPr lang="cs-CZ" altLang="cs-CZ" sz="2400" i="1" dirty="0"/>
              <a:t>Vysoká nebo trpasličí</a:t>
            </a:r>
            <a:endParaRPr lang="en-US" altLang="cs-CZ" sz="2400" i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055659E-D72D-4E9C-8D01-25488BC44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hrách?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D752F09-78CC-49D5-ADC4-56C9D13DD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93" y="2687052"/>
            <a:ext cx="3034907" cy="230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50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5FE5CEEF-3121-4F6C-BE8D-BDFDA2CF2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990600"/>
            <a:ext cx="7772400" cy="2362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Autofit/>
          </a:bodyPr>
          <a:lstStyle/>
          <a:p>
            <a:r>
              <a:rPr lang="cs-CZ" altLang="cs-CZ" dirty="0"/>
              <a:t>Květiny hrachu jsou takové konstituce, že se v typickém případě samoopylují </a:t>
            </a:r>
          </a:p>
          <a:p>
            <a:r>
              <a:rPr lang="cs-CZ" altLang="cs-CZ" dirty="0"/>
              <a:t>Díky tomu lze relativně jednoduše kontrolovat křížení u této rostliny</a:t>
            </a:r>
            <a:endParaRPr lang="en-US" altLang="cs-CZ" dirty="0"/>
          </a:p>
        </p:txBody>
      </p:sp>
      <p:grpSp>
        <p:nvGrpSpPr>
          <p:cNvPr id="14340" name="Group 4">
            <a:extLst>
              <a:ext uri="{FF2B5EF4-FFF2-40B4-BE49-F238E27FC236}">
                <a16:creationId xmlns:a16="http://schemas.microsoft.com/office/drawing/2014/main" id="{9192F578-10AC-42DA-AC83-89A4752CE7E7}"/>
              </a:ext>
            </a:extLst>
          </p:cNvPr>
          <p:cNvGrpSpPr>
            <a:grpSpLocks/>
          </p:cNvGrpSpPr>
          <p:nvPr/>
        </p:nvGrpSpPr>
        <p:grpSpPr bwMode="auto">
          <a:xfrm>
            <a:off x="7251701" y="4022725"/>
            <a:ext cx="1101725" cy="812800"/>
            <a:chOff x="3608" y="2534"/>
            <a:chExt cx="694" cy="512"/>
          </a:xfrm>
        </p:grpSpPr>
        <p:sp>
          <p:nvSpPr>
            <p:cNvPr id="14341" name="Text Box 5">
              <a:extLst>
                <a:ext uri="{FF2B5EF4-FFF2-40B4-BE49-F238E27FC236}">
                  <a16:creationId xmlns:a16="http://schemas.microsoft.com/office/drawing/2014/main" id="{5007F088-2835-4448-851D-3EA437A68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6" y="2534"/>
              <a:ext cx="6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altLang="cs-CZ" dirty="0">
                  <a:latin typeface="Times" panose="02020603050405020304" pitchFamily="18" charset="0"/>
                  <a:cs typeface="Calibri" panose="020F0502020204030204" pitchFamily="34" charset="0"/>
                </a:rPr>
                <a:t>Blizna</a:t>
              </a:r>
              <a:endParaRPr lang="en-US" altLang="cs-CZ" dirty="0">
                <a:latin typeface="Times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4342" name="Line 6">
              <a:extLst>
                <a:ext uri="{FF2B5EF4-FFF2-40B4-BE49-F238E27FC236}">
                  <a16:creationId xmlns:a16="http://schemas.microsoft.com/office/drawing/2014/main" id="{BF9FECEC-D61A-499D-989E-9645F393B7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8" y="2784"/>
              <a:ext cx="184" cy="26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343" name="Group 7">
            <a:extLst>
              <a:ext uri="{FF2B5EF4-FFF2-40B4-BE49-F238E27FC236}">
                <a16:creationId xmlns:a16="http://schemas.microsoft.com/office/drawing/2014/main" id="{5948EEA0-D298-4455-8594-D4F45672580F}"/>
              </a:ext>
            </a:extLst>
          </p:cNvPr>
          <p:cNvGrpSpPr>
            <a:grpSpLocks/>
          </p:cNvGrpSpPr>
          <p:nvPr/>
        </p:nvGrpSpPr>
        <p:grpSpPr bwMode="auto">
          <a:xfrm>
            <a:off x="2574925" y="3340100"/>
            <a:ext cx="4703763" cy="3644900"/>
            <a:chOff x="662" y="2104"/>
            <a:chExt cx="2963" cy="2296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4344" name="Group 8">
              <a:extLst>
                <a:ext uri="{FF2B5EF4-FFF2-40B4-BE49-F238E27FC236}">
                  <a16:creationId xmlns:a16="http://schemas.microsoft.com/office/drawing/2014/main" id="{FFC29D0A-0C9E-42A2-BAD9-4A1167135F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2104"/>
              <a:ext cx="1753" cy="2296"/>
              <a:chOff x="1872" y="2104"/>
              <a:chExt cx="1753" cy="2296"/>
            </a:xfrm>
            <a:grpFill/>
          </p:grpSpPr>
          <p:sp>
            <p:nvSpPr>
              <p:cNvPr id="14345" name="Freeform 9">
                <a:extLst>
                  <a:ext uri="{FF2B5EF4-FFF2-40B4-BE49-F238E27FC236}">
                    <a16:creationId xmlns:a16="http://schemas.microsoft.com/office/drawing/2014/main" id="{A3F8F16E-6277-4F3E-85BF-121BB5003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8" y="2104"/>
                <a:ext cx="1407" cy="1736"/>
              </a:xfrm>
              <a:custGeom>
                <a:avLst/>
                <a:gdLst>
                  <a:gd name="T0" fmla="*/ 585 w 1217"/>
                  <a:gd name="T1" fmla="*/ 56 h 1240"/>
                  <a:gd name="T2" fmla="*/ 441 w 1217"/>
                  <a:gd name="T3" fmla="*/ 104 h 1240"/>
                  <a:gd name="T4" fmla="*/ 297 w 1217"/>
                  <a:gd name="T5" fmla="*/ 56 h 1240"/>
                  <a:gd name="T6" fmla="*/ 249 w 1217"/>
                  <a:gd name="T7" fmla="*/ 200 h 1240"/>
                  <a:gd name="T8" fmla="*/ 105 w 1217"/>
                  <a:gd name="T9" fmla="*/ 296 h 1240"/>
                  <a:gd name="T10" fmla="*/ 9 w 1217"/>
                  <a:gd name="T11" fmla="*/ 440 h 1240"/>
                  <a:gd name="T12" fmla="*/ 57 w 1217"/>
                  <a:gd name="T13" fmla="*/ 920 h 1240"/>
                  <a:gd name="T14" fmla="*/ 297 w 1217"/>
                  <a:gd name="T15" fmla="*/ 1016 h 1240"/>
                  <a:gd name="T16" fmla="*/ 297 w 1217"/>
                  <a:gd name="T17" fmla="*/ 1208 h 1240"/>
                  <a:gd name="T18" fmla="*/ 441 w 1217"/>
                  <a:gd name="T19" fmla="*/ 1208 h 1240"/>
                  <a:gd name="T20" fmla="*/ 633 w 1217"/>
                  <a:gd name="T21" fmla="*/ 1064 h 1240"/>
                  <a:gd name="T22" fmla="*/ 825 w 1217"/>
                  <a:gd name="T23" fmla="*/ 1208 h 1240"/>
                  <a:gd name="T24" fmla="*/ 1161 w 1217"/>
                  <a:gd name="T25" fmla="*/ 1112 h 1240"/>
                  <a:gd name="T26" fmla="*/ 1113 w 1217"/>
                  <a:gd name="T27" fmla="*/ 1016 h 1240"/>
                  <a:gd name="T28" fmla="*/ 1161 w 1217"/>
                  <a:gd name="T29" fmla="*/ 872 h 1240"/>
                  <a:gd name="T30" fmla="*/ 1113 w 1217"/>
                  <a:gd name="T31" fmla="*/ 728 h 1240"/>
                  <a:gd name="T32" fmla="*/ 1209 w 1217"/>
                  <a:gd name="T33" fmla="*/ 392 h 1240"/>
                  <a:gd name="T34" fmla="*/ 1065 w 1217"/>
                  <a:gd name="T35" fmla="*/ 296 h 1240"/>
                  <a:gd name="T36" fmla="*/ 1017 w 1217"/>
                  <a:gd name="T37" fmla="*/ 152 h 1240"/>
                  <a:gd name="T38" fmla="*/ 825 w 1217"/>
                  <a:gd name="T39" fmla="*/ 104 h 1240"/>
                  <a:gd name="T40" fmla="*/ 681 w 1217"/>
                  <a:gd name="T41" fmla="*/ 8 h 1240"/>
                  <a:gd name="T42" fmla="*/ 585 w 1217"/>
                  <a:gd name="T43" fmla="*/ 56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17" h="1240">
                    <a:moveTo>
                      <a:pt x="585" y="56"/>
                    </a:moveTo>
                    <a:cubicBezTo>
                      <a:pt x="545" y="72"/>
                      <a:pt x="489" y="104"/>
                      <a:pt x="441" y="104"/>
                    </a:cubicBezTo>
                    <a:cubicBezTo>
                      <a:pt x="393" y="104"/>
                      <a:pt x="329" y="40"/>
                      <a:pt x="297" y="56"/>
                    </a:cubicBezTo>
                    <a:cubicBezTo>
                      <a:pt x="265" y="72"/>
                      <a:pt x="281" y="160"/>
                      <a:pt x="249" y="200"/>
                    </a:cubicBezTo>
                    <a:cubicBezTo>
                      <a:pt x="217" y="240"/>
                      <a:pt x="145" y="256"/>
                      <a:pt x="105" y="296"/>
                    </a:cubicBezTo>
                    <a:cubicBezTo>
                      <a:pt x="65" y="336"/>
                      <a:pt x="17" y="335"/>
                      <a:pt x="9" y="440"/>
                    </a:cubicBezTo>
                    <a:cubicBezTo>
                      <a:pt x="0" y="544"/>
                      <a:pt x="9" y="824"/>
                      <a:pt x="57" y="920"/>
                    </a:cubicBezTo>
                    <a:cubicBezTo>
                      <a:pt x="105" y="1016"/>
                      <a:pt x="257" y="968"/>
                      <a:pt x="297" y="1016"/>
                    </a:cubicBezTo>
                    <a:cubicBezTo>
                      <a:pt x="337" y="1064"/>
                      <a:pt x="273" y="1176"/>
                      <a:pt x="297" y="1208"/>
                    </a:cubicBezTo>
                    <a:cubicBezTo>
                      <a:pt x="321" y="1240"/>
                      <a:pt x="385" y="1232"/>
                      <a:pt x="441" y="1208"/>
                    </a:cubicBezTo>
                    <a:cubicBezTo>
                      <a:pt x="497" y="1184"/>
                      <a:pt x="569" y="1064"/>
                      <a:pt x="633" y="1064"/>
                    </a:cubicBezTo>
                    <a:cubicBezTo>
                      <a:pt x="697" y="1064"/>
                      <a:pt x="737" y="1200"/>
                      <a:pt x="825" y="1208"/>
                    </a:cubicBezTo>
                    <a:cubicBezTo>
                      <a:pt x="913" y="1216"/>
                      <a:pt x="1112" y="1144"/>
                      <a:pt x="1161" y="1112"/>
                    </a:cubicBezTo>
                    <a:cubicBezTo>
                      <a:pt x="1209" y="1079"/>
                      <a:pt x="1113" y="1056"/>
                      <a:pt x="1113" y="1016"/>
                    </a:cubicBezTo>
                    <a:cubicBezTo>
                      <a:pt x="1113" y="976"/>
                      <a:pt x="1161" y="920"/>
                      <a:pt x="1161" y="872"/>
                    </a:cubicBezTo>
                    <a:cubicBezTo>
                      <a:pt x="1161" y="824"/>
                      <a:pt x="1105" y="808"/>
                      <a:pt x="1113" y="728"/>
                    </a:cubicBezTo>
                    <a:cubicBezTo>
                      <a:pt x="1121" y="648"/>
                      <a:pt x="1217" y="464"/>
                      <a:pt x="1209" y="392"/>
                    </a:cubicBezTo>
                    <a:cubicBezTo>
                      <a:pt x="1201" y="320"/>
                      <a:pt x="1097" y="336"/>
                      <a:pt x="1065" y="296"/>
                    </a:cubicBezTo>
                    <a:cubicBezTo>
                      <a:pt x="1033" y="256"/>
                      <a:pt x="1057" y="184"/>
                      <a:pt x="1017" y="152"/>
                    </a:cubicBezTo>
                    <a:cubicBezTo>
                      <a:pt x="977" y="120"/>
                      <a:pt x="881" y="128"/>
                      <a:pt x="825" y="104"/>
                    </a:cubicBezTo>
                    <a:cubicBezTo>
                      <a:pt x="769" y="80"/>
                      <a:pt x="720" y="15"/>
                      <a:pt x="681" y="8"/>
                    </a:cubicBezTo>
                    <a:cubicBezTo>
                      <a:pt x="641" y="0"/>
                      <a:pt x="625" y="40"/>
                      <a:pt x="585" y="5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46" name="Freeform 10">
                <a:extLst>
                  <a:ext uri="{FF2B5EF4-FFF2-40B4-BE49-F238E27FC236}">
                    <a16:creationId xmlns:a16="http://schemas.microsoft.com/office/drawing/2014/main" id="{49179C1B-7CA5-4B04-ABA3-60B824AC0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" y="2904"/>
                <a:ext cx="1127" cy="807"/>
              </a:xfrm>
              <a:custGeom>
                <a:avLst/>
                <a:gdLst>
                  <a:gd name="T0" fmla="*/ 72 w 1127"/>
                  <a:gd name="T1" fmla="*/ 392 h 807"/>
                  <a:gd name="T2" fmla="*/ 408 w 1127"/>
                  <a:gd name="T3" fmla="*/ 152 h 807"/>
                  <a:gd name="T4" fmla="*/ 648 w 1127"/>
                  <a:gd name="T5" fmla="*/ 104 h 807"/>
                  <a:gd name="T6" fmla="*/ 888 w 1127"/>
                  <a:gd name="T7" fmla="*/ 8 h 807"/>
                  <a:gd name="T8" fmla="*/ 1032 w 1127"/>
                  <a:gd name="T9" fmla="*/ 56 h 807"/>
                  <a:gd name="T10" fmla="*/ 1080 w 1127"/>
                  <a:gd name="T11" fmla="*/ 296 h 807"/>
                  <a:gd name="T12" fmla="*/ 984 w 1127"/>
                  <a:gd name="T13" fmla="*/ 728 h 807"/>
                  <a:gd name="T14" fmla="*/ 216 w 1127"/>
                  <a:gd name="T15" fmla="*/ 776 h 807"/>
                  <a:gd name="T16" fmla="*/ 24 w 1127"/>
                  <a:gd name="T17" fmla="*/ 584 h 807"/>
                  <a:gd name="T18" fmla="*/ 72 w 1127"/>
                  <a:gd name="T19" fmla="*/ 392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7" h="807">
                    <a:moveTo>
                      <a:pt x="72" y="392"/>
                    </a:moveTo>
                    <a:cubicBezTo>
                      <a:pt x="136" y="319"/>
                      <a:pt x="312" y="200"/>
                      <a:pt x="408" y="152"/>
                    </a:cubicBezTo>
                    <a:cubicBezTo>
                      <a:pt x="504" y="104"/>
                      <a:pt x="568" y="127"/>
                      <a:pt x="648" y="104"/>
                    </a:cubicBezTo>
                    <a:cubicBezTo>
                      <a:pt x="727" y="80"/>
                      <a:pt x="824" y="15"/>
                      <a:pt x="888" y="8"/>
                    </a:cubicBezTo>
                    <a:cubicBezTo>
                      <a:pt x="951" y="0"/>
                      <a:pt x="999" y="7"/>
                      <a:pt x="1032" y="56"/>
                    </a:cubicBezTo>
                    <a:cubicBezTo>
                      <a:pt x="1064" y="104"/>
                      <a:pt x="1087" y="184"/>
                      <a:pt x="1080" y="296"/>
                    </a:cubicBezTo>
                    <a:cubicBezTo>
                      <a:pt x="1072" y="407"/>
                      <a:pt x="1127" y="648"/>
                      <a:pt x="984" y="728"/>
                    </a:cubicBezTo>
                    <a:cubicBezTo>
                      <a:pt x="840" y="807"/>
                      <a:pt x="375" y="799"/>
                      <a:pt x="216" y="776"/>
                    </a:cubicBezTo>
                    <a:cubicBezTo>
                      <a:pt x="56" y="752"/>
                      <a:pt x="47" y="647"/>
                      <a:pt x="24" y="584"/>
                    </a:cubicBezTo>
                    <a:cubicBezTo>
                      <a:pt x="0" y="520"/>
                      <a:pt x="7" y="464"/>
                      <a:pt x="72" y="39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47" name="Freeform 11">
                <a:extLst>
                  <a:ext uri="{FF2B5EF4-FFF2-40B4-BE49-F238E27FC236}">
                    <a16:creationId xmlns:a16="http://schemas.microsoft.com/office/drawing/2014/main" id="{7E71018A-5FCB-4FC7-9DC0-7FD1404FB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3408"/>
                <a:ext cx="439" cy="992"/>
              </a:xfrm>
              <a:custGeom>
                <a:avLst/>
                <a:gdLst>
                  <a:gd name="T0" fmla="*/ 336 w 439"/>
                  <a:gd name="T1" fmla="*/ 32 h 896"/>
                  <a:gd name="T2" fmla="*/ 432 w 439"/>
                  <a:gd name="T3" fmla="*/ 32 h 896"/>
                  <a:gd name="T4" fmla="*/ 384 w 439"/>
                  <a:gd name="T5" fmla="*/ 128 h 896"/>
                  <a:gd name="T6" fmla="*/ 240 w 439"/>
                  <a:gd name="T7" fmla="*/ 272 h 896"/>
                  <a:gd name="T8" fmla="*/ 96 w 439"/>
                  <a:gd name="T9" fmla="*/ 800 h 896"/>
                  <a:gd name="T10" fmla="*/ 0 w 439"/>
                  <a:gd name="T11" fmla="*/ 800 h 896"/>
                  <a:gd name="T12" fmla="*/ 96 w 439"/>
                  <a:gd name="T13" fmla="*/ 224 h 896"/>
                  <a:gd name="T14" fmla="*/ 336 w 439"/>
                  <a:gd name="T15" fmla="*/ 32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9" h="896">
                    <a:moveTo>
                      <a:pt x="336" y="32"/>
                    </a:moveTo>
                    <a:cubicBezTo>
                      <a:pt x="391" y="0"/>
                      <a:pt x="424" y="16"/>
                      <a:pt x="432" y="32"/>
                    </a:cubicBezTo>
                    <a:cubicBezTo>
                      <a:pt x="439" y="47"/>
                      <a:pt x="416" y="88"/>
                      <a:pt x="384" y="128"/>
                    </a:cubicBezTo>
                    <a:cubicBezTo>
                      <a:pt x="352" y="168"/>
                      <a:pt x="287" y="160"/>
                      <a:pt x="240" y="272"/>
                    </a:cubicBezTo>
                    <a:cubicBezTo>
                      <a:pt x="192" y="383"/>
                      <a:pt x="135" y="712"/>
                      <a:pt x="96" y="800"/>
                    </a:cubicBezTo>
                    <a:cubicBezTo>
                      <a:pt x="56" y="887"/>
                      <a:pt x="0" y="896"/>
                      <a:pt x="0" y="800"/>
                    </a:cubicBezTo>
                    <a:cubicBezTo>
                      <a:pt x="0" y="704"/>
                      <a:pt x="40" y="351"/>
                      <a:pt x="96" y="224"/>
                    </a:cubicBezTo>
                    <a:cubicBezTo>
                      <a:pt x="151" y="96"/>
                      <a:pt x="280" y="63"/>
                      <a:pt x="336" y="3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48" name="Freeform 12">
                <a:extLst>
                  <a:ext uri="{FF2B5EF4-FFF2-40B4-BE49-F238E27FC236}">
                    <a16:creationId xmlns:a16="http://schemas.microsoft.com/office/drawing/2014/main" id="{B1CAB499-488A-4097-8328-05050CDE15A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688" y="3552"/>
                <a:ext cx="192" cy="280"/>
              </a:xfrm>
              <a:custGeom>
                <a:avLst/>
                <a:gdLst>
                  <a:gd name="T0" fmla="*/ 24 w 168"/>
                  <a:gd name="T1" fmla="*/ 40 h 280"/>
                  <a:gd name="T2" fmla="*/ 24 w 168"/>
                  <a:gd name="T3" fmla="*/ 280 h 280"/>
                  <a:gd name="T4" fmla="*/ 168 w 168"/>
                  <a:gd name="T5" fmla="*/ 40 h 280"/>
                  <a:gd name="T6" fmla="*/ 24 w 168"/>
                  <a:gd name="T7" fmla="*/ 4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280">
                    <a:moveTo>
                      <a:pt x="24" y="40"/>
                    </a:moveTo>
                    <a:cubicBezTo>
                      <a:pt x="0" y="79"/>
                      <a:pt x="0" y="280"/>
                      <a:pt x="24" y="280"/>
                    </a:cubicBezTo>
                    <a:cubicBezTo>
                      <a:pt x="48" y="280"/>
                      <a:pt x="168" y="80"/>
                      <a:pt x="168" y="40"/>
                    </a:cubicBezTo>
                    <a:cubicBezTo>
                      <a:pt x="168" y="0"/>
                      <a:pt x="47" y="0"/>
                      <a:pt x="2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49" name="Freeform 13">
                <a:extLst>
                  <a:ext uri="{FF2B5EF4-FFF2-40B4-BE49-F238E27FC236}">
                    <a16:creationId xmlns:a16="http://schemas.microsoft.com/office/drawing/2014/main" id="{70E596F1-E2E2-402E-AF64-BC28F7993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3552"/>
                <a:ext cx="192" cy="280"/>
              </a:xfrm>
              <a:custGeom>
                <a:avLst/>
                <a:gdLst>
                  <a:gd name="T0" fmla="*/ 24 w 168"/>
                  <a:gd name="T1" fmla="*/ 40 h 280"/>
                  <a:gd name="T2" fmla="*/ 24 w 168"/>
                  <a:gd name="T3" fmla="*/ 280 h 280"/>
                  <a:gd name="T4" fmla="*/ 168 w 168"/>
                  <a:gd name="T5" fmla="*/ 40 h 280"/>
                  <a:gd name="T6" fmla="*/ 24 w 168"/>
                  <a:gd name="T7" fmla="*/ 4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280">
                    <a:moveTo>
                      <a:pt x="24" y="40"/>
                    </a:moveTo>
                    <a:cubicBezTo>
                      <a:pt x="0" y="79"/>
                      <a:pt x="0" y="280"/>
                      <a:pt x="24" y="280"/>
                    </a:cubicBezTo>
                    <a:cubicBezTo>
                      <a:pt x="48" y="280"/>
                      <a:pt x="168" y="80"/>
                      <a:pt x="168" y="40"/>
                    </a:cubicBezTo>
                    <a:cubicBezTo>
                      <a:pt x="168" y="0"/>
                      <a:pt x="47" y="0"/>
                      <a:pt x="2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50" name="Freeform 14">
                <a:extLst>
                  <a:ext uri="{FF2B5EF4-FFF2-40B4-BE49-F238E27FC236}">
                    <a16:creationId xmlns:a16="http://schemas.microsoft.com/office/drawing/2014/main" id="{575D2481-4486-4155-80D8-EDC65700C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3096"/>
                <a:ext cx="932" cy="500"/>
              </a:xfrm>
              <a:custGeom>
                <a:avLst/>
                <a:gdLst>
                  <a:gd name="T0" fmla="*/ 153 w 880"/>
                  <a:gd name="T1" fmla="*/ 264 h 464"/>
                  <a:gd name="T2" fmla="*/ 9 w 880"/>
                  <a:gd name="T3" fmla="*/ 408 h 464"/>
                  <a:gd name="T4" fmla="*/ 201 w 880"/>
                  <a:gd name="T5" fmla="*/ 456 h 464"/>
                  <a:gd name="T6" fmla="*/ 489 w 880"/>
                  <a:gd name="T7" fmla="*/ 360 h 464"/>
                  <a:gd name="T8" fmla="*/ 537 w 880"/>
                  <a:gd name="T9" fmla="*/ 312 h 464"/>
                  <a:gd name="T10" fmla="*/ 777 w 880"/>
                  <a:gd name="T11" fmla="*/ 216 h 464"/>
                  <a:gd name="T12" fmla="*/ 873 w 880"/>
                  <a:gd name="T13" fmla="*/ 24 h 464"/>
                  <a:gd name="T14" fmla="*/ 825 w 880"/>
                  <a:gd name="T15" fmla="*/ 72 h 464"/>
                  <a:gd name="T16" fmla="*/ 729 w 880"/>
                  <a:gd name="T17" fmla="*/ 168 h 464"/>
                  <a:gd name="T18" fmla="*/ 505 w 880"/>
                  <a:gd name="T19" fmla="*/ 248 h 464"/>
                  <a:gd name="T20" fmla="*/ 441 w 880"/>
                  <a:gd name="T21" fmla="*/ 216 h 464"/>
                  <a:gd name="T22" fmla="*/ 153 w 880"/>
                  <a:gd name="T23" fmla="*/ 26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0" h="464">
                    <a:moveTo>
                      <a:pt x="153" y="264"/>
                    </a:moveTo>
                    <a:cubicBezTo>
                      <a:pt x="80" y="296"/>
                      <a:pt x="0" y="375"/>
                      <a:pt x="9" y="408"/>
                    </a:cubicBezTo>
                    <a:cubicBezTo>
                      <a:pt x="17" y="440"/>
                      <a:pt x="121" y="464"/>
                      <a:pt x="201" y="456"/>
                    </a:cubicBezTo>
                    <a:cubicBezTo>
                      <a:pt x="281" y="448"/>
                      <a:pt x="433" y="384"/>
                      <a:pt x="489" y="360"/>
                    </a:cubicBezTo>
                    <a:cubicBezTo>
                      <a:pt x="545" y="336"/>
                      <a:pt x="489" y="336"/>
                      <a:pt x="537" y="312"/>
                    </a:cubicBezTo>
                    <a:cubicBezTo>
                      <a:pt x="585" y="288"/>
                      <a:pt x="721" y="264"/>
                      <a:pt x="777" y="216"/>
                    </a:cubicBezTo>
                    <a:cubicBezTo>
                      <a:pt x="833" y="168"/>
                      <a:pt x="865" y="47"/>
                      <a:pt x="873" y="24"/>
                    </a:cubicBezTo>
                    <a:cubicBezTo>
                      <a:pt x="880" y="0"/>
                      <a:pt x="849" y="48"/>
                      <a:pt x="825" y="72"/>
                    </a:cubicBezTo>
                    <a:cubicBezTo>
                      <a:pt x="801" y="96"/>
                      <a:pt x="782" y="138"/>
                      <a:pt x="729" y="168"/>
                    </a:cubicBezTo>
                    <a:cubicBezTo>
                      <a:pt x="675" y="197"/>
                      <a:pt x="553" y="240"/>
                      <a:pt x="505" y="248"/>
                    </a:cubicBezTo>
                    <a:cubicBezTo>
                      <a:pt x="457" y="256"/>
                      <a:pt x="499" y="213"/>
                      <a:pt x="441" y="216"/>
                    </a:cubicBezTo>
                    <a:cubicBezTo>
                      <a:pt x="382" y="218"/>
                      <a:pt x="225" y="231"/>
                      <a:pt x="153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51" name="Freeform 15">
                <a:extLst>
                  <a:ext uri="{FF2B5EF4-FFF2-40B4-BE49-F238E27FC236}">
                    <a16:creationId xmlns:a16="http://schemas.microsoft.com/office/drawing/2014/main" id="{A3C77A92-46F7-4D9C-99C3-7A402C3D2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3072"/>
                <a:ext cx="97" cy="96"/>
              </a:xfrm>
              <a:custGeom>
                <a:avLst/>
                <a:gdLst>
                  <a:gd name="T0" fmla="*/ 24 w 223"/>
                  <a:gd name="T1" fmla="*/ 272 h 279"/>
                  <a:gd name="T2" fmla="*/ 72 w 223"/>
                  <a:gd name="T3" fmla="*/ 32 h 279"/>
                  <a:gd name="T4" fmla="*/ 216 w 223"/>
                  <a:gd name="T5" fmla="*/ 80 h 279"/>
                  <a:gd name="T6" fmla="*/ 24 w 223"/>
                  <a:gd name="T7" fmla="*/ 272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3" h="279">
                    <a:moveTo>
                      <a:pt x="24" y="272"/>
                    </a:moveTo>
                    <a:cubicBezTo>
                      <a:pt x="0" y="264"/>
                      <a:pt x="40" y="64"/>
                      <a:pt x="72" y="32"/>
                    </a:cubicBezTo>
                    <a:cubicBezTo>
                      <a:pt x="104" y="0"/>
                      <a:pt x="223" y="40"/>
                      <a:pt x="216" y="80"/>
                    </a:cubicBezTo>
                    <a:cubicBezTo>
                      <a:pt x="208" y="119"/>
                      <a:pt x="47" y="279"/>
                      <a:pt x="24" y="27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52" name="Freeform 16">
                <a:extLst>
                  <a:ext uri="{FF2B5EF4-FFF2-40B4-BE49-F238E27FC236}">
                    <a16:creationId xmlns:a16="http://schemas.microsoft.com/office/drawing/2014/main" id="{3DE69C46-009E-4CA8-98B8-18DFE4457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" y="3120"/>
                <a:ext cx="511" cy="485"/>
              </a:xfrm>
              <a:custGeom>
                <a:avLst/>
                <a:gdLst>
                  <a:gd name="T0" fmla="*/ 31 w 713"/>
                  <a:gd name="T1" fmla="*/ 470 h 523"/>
                  <a:gd name="T2" fmla="*/ 591 w 713"/>
                  <a:gd name="T3" fmla="*/ 174 h 523"/>
                  <a:gd name="T4" fmla="*/ 659 w 713"/>
                  <a:gd name="T5" fmla="*/ 2 h 523"/>
                  <a:gd name="T6" fmla="*/ 647 w 713"/>
                  <a:gd name="T7" fmla="*/ 166 h 523"/>
                  <a:gd name="T8" fmla="*/ 263 w 713"/>
                  <a:gd name="T9" fmla="*/ 390 h 523"/>
                  <a:gd name="T10" fmla="*/ 39 w 713"/>
                  <a:gd name="T11" fmla="*/ 510 h 523"/>
                  <a:gd name="T12" fmla="*/ 31 w 713"/>
                  <a:gd name="T13" fmla="*/ 47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3" h="523">
                    <a:moveTo>
                      <a:pt x="31" y="470"/>
                    </a:moveTo>
                    <a:cubicBezTo>
                      <a:pt x="123" y="414"/>
                      <a:pt x="486" y="252"/>
                      <a:pt x="591" y="174"/>
                    </a:cubicBezTo>
                    <a:cubicBezTo>
                      <a:pt x="695" y="96"/>
                      <a:pt x="649" y="3"/>
                      <a:pt x="659" y="2"/>
                    </a:cubicBezTo>
                    <a:cubicBezTo>
                      <a:pt x="668" y="0"/>
                      <a:pt x="713" y="101"/>
                      <a:pt x="647" y="166"/>
                    </a:cubicBezTo>
                    <a:cubicBezTo>
                      <a:pt x="581" y="230"/>
                      <a:pt x="364" y="332"/>
                      <a:pt x="263" y="390"/>
                    </a:cubicBezTo>
                    <a:cubicBezTo>
                      <a:pt x="161" y="447"/>
                      <a:pt x="77" y="496"/>
                      <a:pt x="39" y="510"/>
                    </a:cubicBezTo>
                    <a:cubicBezTo>
                      <a:pt x="0" y="523"/>
                      <a:pt x="32" y="478"/>
                      <a:pt x="31" y="47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53" name="Freeform 17">
                <a:extLst>
                  <a:ext uri="{FF2B5EF4-FFF2-40B4-BE49-F238E27FC236}">
                    <a16:creationId xmlns:a16="http://schemas.microsoft.com/office/drawing/2014/main" id="{F8904712-003A-4B15-8B9C-8848811E9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" y="3082"/>
                <a:ext cx="713" cy="523"/>
              </a:xfrm>
              <a:custGeom>
                <a:avLst/>
                <a:gdLst>
                  <a:gd name="T0" fmla="*/ 31 w 713"/>
                  <a:gd name="T1" fmla="*/ 470 h 523"/>
                  <a:gd name="T2" fmla="*/ 591 w 713"/>
                  <a:gd name="T3" fmla="*/ 174 h 523"/>
                  <a:gd name="T4" fmla="*/ 659 w 713"/>
                  <a:gd name="T5" fmla="*/ 2 h 523"/>
                  <a:gd name="T6" fmla="*/ 647 w 713"/>
                  <a:gd name="T7" fmla="*/ 166 h 523"/>
                  <a:gd name="T8" fmla="*/ 263 w 713"/>
                  <a:gd name="T9" fmla="*/ 390 h 523"/>
                  <a:gd name="T10" fmla="*/ 39 w 713"/>
                  <a:gd name="T11" fmla="*/ 510 h 523"/>
                  <a:gd name="T12" fmla="*/ 31 w 713"/>
                  <a:gd name="T13" fmla="*/ 47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3" h="523">
                    <a:moveTo>
                      <a:pt x="31" y="470"/>
                    </a:moveTo>
                    <a:cubicBezTo>
                      <a:pt x="123" y="414"/>
                      <a:pt x="486" y="252"/>
                      <a:pt x="591" y="174"/>
                    </a:cubicBezTo>
                    <a:cubicBezTo>
                      <a:pt x="695" y="96"/>
                      <a:pt x="649" y="3"/>
                      <a:pt x="659" y="2"/>
                    </a:cubicBezTo>
                    <a:cubicBezTo>
                      <a:pt x="668" y="0"/>
                      <a:pt x="713" y="101"/>
                      <a:pt x="647" y="166"/>
                    </a:cubicBezTo>
                    <a:cubicBezTo>
                      <a:pt x="581" y="230"/>
                      <a:pt x="364" y="332"/>
                      <a:pt x="263" y="390"/>
                    </a:cubicBezTo>
                    <a:cubicBezTo>
                      <a:pt x="161" y="447"/>
                      <a:pt x="77" y="496"/>
                      <a:pt x="39" y="510"/>
                    </a:cubicBezTo>
                    <a:cubicBezTo>
                      <a:pt x="0" y="523"/>
                      <a:pt x="32" y="478"/>
                      <a:pt x="31" y="47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54" name="Freeform 18">
                <a:extLst>
                  <a:ext uri="{FF2B5EF4-FFF2-40B4-BE49-F238E27FC236}">
                    <a16:creationId xmlns:a16="http://schemas.microsoft.com/office/drawing/2014/main" id="{6CB0F6B8-5EAF-4D3C-855F-EEA49FEF7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2"/>
                <a:ext cx="384" cy="405"/>
              </a:xfrm>
              <a:custGeom>
                <a:avLst/>
                <a:gdLst>
                  <a:gd name="T0" fmla="*/ 31 w 713"/>
                  <a:gd name="T1" fmla="*/ 470 h 523"/>
                  <a:gd name="T2" fmla="*/ 591 w 713"/>
                  <a:gd name="T3" fmla="*/ 174 h 523"/>
                  <a:gd name="T4" fmla="*/ 659 w 713"/>
                  <a:gd name="T5" fmla="*/ 2 h 523"/>
                  <a:gd name="T6" fmla="*/ 647 w 713"/>
                  <a:gd name="T7" fmla="*/ 166 h 523"/>
                  <a:gd name="T8" fmla="*/ 263 w 713"/>
                  <a:gd name="T9" fmla="*/ 390 h 523"/>
                  <a:gd name="T10" fmla="*/ 39 w 713"/>
                  <a:gd name="T11" fmla="*/ 510 h 523"/>
                  <a:gd name="T12" fmla="*/ 31 w 713"/>
                  <a:gd name="T13" fmla="*/ 47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3" h="523">
                    <a:moveTo>
                      <a:pt x="31" y="470"/>
                    </a:moveTo>
                    <a:cubicBezTo>
                      <a:pt x="123" y="414"/>
                      <a:pt x="486" y="252"/>
                      <a:pt x="591" y="174"/>
                    </a:cubicBezTo>
                    <a:cubicBezTo>
                      <a:pt x="695" y="96"/>
                      <a:pt x="649" y="3"/>
                      <a:pt x="659" y="2"/>
                    </a:cubicBezTo>
                    <a:cubicBezTo>
                      <a:pt x="668" y="0"/>
                      <a:pt x="713" y="101"/>
                      <a:pt x="647" y="166"/>
                    </a:cubicBezTo>
                    <a:cubicBezTo>
                      <a:pt x="581" y="230"/>
                      <a:pt x="364" y="332"/>
                      <a:pt x="263" y="390"/>
                    </a:cubicBezTo>
                    <a:cubicBezTo>
                      <a:pt x="161" y="447"/>
                      <a:pt x="77" y="496"/>
                      <a:pt x="39" y="510"/>
                    </a:cubicBezTo>
                    <a:cubicBezTo>
                      <a:pt x="0" y="523"/>
                      <a:pt x="32" y="478"/>
                      <a:pt x="31" y="47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55" name="Freeform 19">
                <a:extLst>
                  <a:ext uri="{FF2B5EF4-FFF2-40B4-BE49-F238E27FC236}">
                    <a16:creationId xmlns:a16="http://schemas.microsoft.com/office/drawing/2014/main" id="{CF23FADE-9AA4-4082-AC44-386E6CE07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3120"/>
                <a:ext cx="535" cy="437"/>
              </a:xfrm>
              <a:custGeom>
                <a:avLst/>
                <a:gdLst>
                  <a:gd name="T0" fmla="*/ 31 w 713"/>
                  <a:gd name="T1" fmla="*/ 470 h 523"/>
                  <a:gd name="T2" fmla="*/ 591 w 713"/>
                  <a:gd name="T3" fmla="*/ 174 h 523"/>
                  <a:gd name="T4" fmla="*/ 659 w 713"/>
                  <a:gd name="T5" fmla="*/ 2 h 523"/>
                  <a:gd name="T6" fmla="*/ 647 w 713"/>
                  <a:gd name="T7" fmla="*/ 166 h 523"/>
                  <a:gd name="T8" fmla="*/ 263 w 713"/>
                  <a:gd name="T9" fmla="*/ 390 h 523"/>
                  <a:gd name="T10" fmla="*/ 39 w 713"/>
                  <a:gd name="T11" fmla="*/ 510 h 523"/>
                  <a:gd name="T12" fmla="*/ 31 w 713"/>
                  <a:gd name="T13" fmla="*/ 47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3" h="523">
                    <a:moveTo>
                      <a:pt x="31" y="470"/>
                    </a:moveTo>
                    <a:cubicBezTo>
                      <a:pt x="123" y="414"/>
                      <a:pt x="486" y="252"/>
                      <a:pt x="591" y="174"/>
                    </a:cubicBezTo>
                    <a:cubicBezTo>
                      <a:pt x="695" y="96"/>
                      <a:pt x="649" y="3"/>
                      <a:pt x="659" y="2"/>
                    </a:cubicBezTo>
                    <a:cubicBezTo>
                      <a:pt x="668" y="0"/>
                      <a:pt x="713" y="101"/>
                      <a:pt x="647" y="166"/>
                    </a:cubicBezTo>
                    <a:cubicBezTo>
                      <a:pt x="581" y="230"/>
                      <a:pt x="364" y="332"/>
                      <a:pt x="263" y="390"/>
                    </a:cubicBezTo>
                    <a:cubicBezTo>
                      <a:pt x="161" y="447"/>
                      <a:pt x="77" y="496"/>
                      <a:pt x="39" y="510"/>
                    </a:cubicBezTo>
                    <a:cubicBezTo>
                      <a:pt x="0" y="523"/>
                      <a:pt x="32" y="478"/>
                      <a:pt x="31" y="47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56" name="Freeform 20">
                <a:extLst>
                  <a:ext uri="{FF2B5EF4-FFF2-40B4-BE49-F238E27FC236}">
                    <a16:creationId xmlns:a16="http://schemas.microsoft.com/office/drawing/2014/main" id="{2EDE1E2C-53C0-41C1-8932-FEACF3B57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3060"/>
                <a:ext cx="51" cy="52"/>
              </a:xfrm>
              <a:custGeom>
                <a:avLst/>
                <a:gdLst>
                  <a:gd name="T0" fmla="*/ 56 w 111"/>
                  <a:gd name="T1" fmla="*/ 112 h 112"/>
                  <a:gd name="T2" fmla="*/ 8 w 111"/>
                  <a:gd name="T3" fmla="*/ 16 h 112"/>
                  <a:gd name="T4" fmla="*/ 104 w 111"/>
                  <a:gd name="T5" fmla="*/ 16 h 112"/>
                  <a:gd name="T6" fmla="*/ 56 w 111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112">
                    <a:moveTo>
                      <a:pt x="56" y="112"/>
                    </a:moveTo>
                    <a:cubicBezTo>
                      <a:pt x="40" y="112"/>
                      <a:pt x="0" y="31"/>
                      <a:pt x="8" y="16"/>
                    </a:cubicBezTo>
                    <a:cubicBezTo>
                      <a:pt x="15" y="0"/>
                      <a:pt x="96" y="0"/>
                      <a:pt x="104" y="16"/>
                    </a:cubicBezTo>
                    <a:cubicBezTo>
                      <a:pt x="111" y="31"/>
                      <a:pt x="72" y="112"/>
                      <a:pt x="56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57" name="Freeform 21">
                <a:extLst>
                  <a:ext uri="{FF2B5EF4-FFF2-40B4-BE49-F238E27FC236}">
                    <a16:creationId xmlns:a16="http://schemas.microsoft.com/office/drawing/2014/main" id="{2E6370E1-0B43-4CCA-93F5-CF5B86CD4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3086"/>
                <a:ext cx="51" cy="52"/>
              </a:xfrm>
              <a:custGeom>
                <a:avLst/>
                <a:gdLst>
                  <a:gd name="T0" fmla="*/ 56 w 111"/>
                  <a:gd name="T1" fmla="*/ 112 h 112"/>
                  <a:gd name="T2" fmla="*/ 8 w 111"/>
                  <a:gd name="T3" fmla="*/ 16 h 112"/>
                  <a:gd name="T4" fmla="*/ 104 w 111"/>
                  <a:gd name="T5" fmla="*/ 16 h 112"/>
                  <a:gd name="T6" fmla="*/ 56 w 111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112">
                    <a:moveTo>
                      <a:pt x="56" y="112"/>
                    </a:moveTo>
                    <a:cubicBezTo>
                      <a:pt x="40" y="112"/>
                      <a:pt x="0" y="31"/>
                      <a:pt x="8" y="16"/>
                    </a:cubicBezTo>
                    <a:cubicBezTo>
                      <a:pt x="15" y="0"/>
                      <a:pt x="96" y="0"/>
                      <a:pt x="104" y="16"/>
                    </a:cubicBezTo>
                    <a:cubicBezTo>
                      <a:pt x="111" y="31"/>
                      <a:pt x="72" y="112"/>
                      <a:pt x="56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58" name="Freeform 22">
                <a:extLst>
                  <a:ext uri="{FF2B5EF4-FFF2-40B4-BE49-F238E27FC236}">
                    <a16:creationId xmlns:a16="http://schemas.microsoft.com/office/drawing/2014/main" id="{5B08EF49-E9D8-43EC-B57A-EA5E42972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4" y="3086"/>
                <a:ext cx="51" cy="52"/>
              </a:xfrm>
              <a:custGeom>
                <a:avLst/>
                <a:gdLst>
                  <a:gd name="T0" fmla="*/ 56 w 111"/>
                  <a:gd name="T1" fmla="*/ 112 h 112"/>
                  <a:gd name="T2" fmla="*/ 8 w 111"/>
                  <a:gd name="T3" fmla="*/ 16 h 112"/>
                  <a:gd name="T4" fmla="*/ 104 w 111"/>
                  <a:gd name="T5" fmla="*/ 16 h 112"/>
                  <a:gd name="T6" fmla="*/ 56 w 111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112">
                    <a:moveTo>
                      <a:pt x="56" y="112"/>
                    </a:moveTo>
                    <a:cubicBezTo>
                      <a:pt x="40" y="112"/>
                      <a:pt x="0" y="31"/>
                      <a:pt x="8" y="16"/>
                    </a:cubicBezTo>
                    <a:cubicBezTo>
                      <a:pt x="15" y="0"/>
                      <a:pt x="96" y="0"/>
                      <a:pt x="104" y="16"/>
                    </a:cubicBezTo>
                    <a:cubicBezTo>
                      <a:pt x="111" y="31"/>
                      <a:pt x="72" y="112"/>
                      <a:pt x="56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59" name="Freeform 23">
                <a:extLst>
                  <a:ext uri="{FF2B5EF4-FFF2-40B4-BE49-F238E27FC236}">
                    <a16:creationId xmlns:a16="http://schemas.microsoft.com/office/drawing/2014/main" id="{8A2406EB-2BD5-4234-8F21-F03973541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4" y="3112"/>
                <a:ext cx="51" cy="52"/>
              </a:xfrm>
              <a:custGeom>
                <a:avLst/>
                <a:gdLst>
                  <a:gd name="T0" fmla="*/ 56 w 111"/>
                  <a:gd name="T1" fmla="*/ 112 h 112"/>
                  <a:gd name="T2" fmla="*/ 8 w 111"/>
                  <a:gd name="T3" fmla="*/ 16 h 112"/>
                  <a:gd name="T4" fmla="*/ 104 w 111"/>
                  <a:gd name="T5" fmla="*/ 16 h 112"/>
                  <a:gd name="T6" fmla="*/ 56 w 111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112">
                    <a:moveTo>
                      <a:pt x="56" y="112"/>
                    </a:moveTo>
                    <a:cubicBezTo>
                      <a:pt x="40" y="112"/>
                      <a:pt x="0" y="31"/>
                      <a:pt x="8" y="16"/>
                    </a:cubicBezTo>
                    <a:cubicBezTo>
                      <a:pt x="15" y="0"/>
                      <a:pt x="96" y="0"/>
                      <a:pt x="104" y="16"/>
                    </a:cubicBezTo>
                    <a:cubicBezTo>
                      <a:pt x="111" y="31"/>
                      <a:pt x="72" y="112"/>
                      <a:pt x="56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60" name="Freeform 24">
                <a:extLst>
                  <a:ext uri="{FF2B5EF4-FFF2-40B4-BE49-F238E27FC236}">
                    <a16:creationId xmlns:a16="http://schemas.microsoft.com/office/drawing/2014/main" id="{821DA1AE-6D03-4478-8B0F-8DD90926DF4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872" y="2928"/>
                <a:ext cx="846" cy="713"/>
              </a:xfrm>
              <a:custGeom>
                <a:avLst/>
                <a:gdLst>
                  <a:gd name="T0" fmla="*/ 96 w 1168"/>
                  <a:gd name="T1" fmla="*/ 361 h 713"/>
                  <a:gd name="T2" fmla="*/ 624 w 1168"/>
                  <a:gd name="T3" fmla="*/ 73 h 713"/>
                  <a:gd name="T4" fmla="*/ 1104 w 1168"/>
                  <a:gd name="T5" fmla="*/ 73 h 713"/>
                  <a:gd name="T6" fmla="*/ 1008 w 1168"/>
                  <a:gd name="T7" fmla="*/ 505 h 713"/>
                  <a:gd name="T8" fmla="*/ 336 w 1168"/>
                  <a:gd name="T9" fmla="*/ 697 h 713"/>
                  <a:gd name="T10" fmla="*/ 48 w 1168"/>
                  <a:gd name="T11" fmla="*/ 601 h 713"/>
                  <a:gd name="T12" fmla="*/ 96 w 1168"/>
                  <a:gd name="T13" fmla="*/ 361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8" h="713">
                    <a:moveTo>
                      <a:pt x="96" y="361"/>
                    </a:moveTo>
                    <a:cubicBezTo>
                      <a:pt x="192" y="273"/>
                      <a:pt x="456" y="120"/>
                      <a:pt x="624" y="73"/>
                    </a:cubicBezTo>
                    <a:cubicBezTo>
                      <a:pt x="791" y="25"/>
                      <a:pt x="1039" y="0"/>
                      <a:pt x="1104" y="73"/>
                    </a:cubicBezTo>
                    <a:cubicBezTo>
                      <a:pt x="1168" y="145"/>
                      <a:pt x="1135" y="401"/>
                      <a:pt x="1008" y="505"/>
                    </a:cubicBezTo>
                    <a:cubicBezTo>
                      <a:pt x="880" y="608"/>
                      <a:pt x="496" y="681"/>
                      <a:pt x="336" y="697"/>
                    </a:cubicBezTo>
                    <a:cubicBezTo>
                      <a:pt x="176" y="713"/>
                      <a:pt x="87" y="656"/>
                      <a:pt x="48" y="601"/>
                    </a:cubicBezTo>
                    <a:cubicBezTo>
                      <a:pt x="8" y="545"/>
                      <a:pt x="0" y="449"/>
                      <a:pt x="96" y="36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4361" name="Text Box 25">
              <a:extLst>
                <a:ext uri="{FF2B5EF4-FFF2-40B4-BE49-F238E27FC236}">
                  <a16:creationId xmlns:a16="http://schemas.microsoft.com/office/drawing/2014/main" id="{271FF5C5-92E0-40ED-BDBF-BC65AFD64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" y="2678"/>
              <a:ext cx="1325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altLang="cs-CZ" dirty="0">
                  <a:latin typeface="Times" panose="02020603050405020304" pitchFamily="18" charset="0"/>
                  <a:cs typeface="Calibri" panose="020F0502020204030204" pitchFamily="34" charset="0"/>
                </a:rPr>
                <a:t>Rostlina hrachu</a:t>
              </a:r>
              <a:endParaRPr lang="en-US" altLang="cs-CZ" dirty="0">
                <a:latin typeface="Times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362" name="Group 26">
            <a:extLst>
              <a:ext uri="{FF2B5EF4-FFF2-40B4-BE49-F238E27FC236}">
                <a16:creationId xmlns:a16="http://schemas.microsoft.com/office/drawing/2014/main" id="{B1E26F43-6EFD-4BBE-B40B-1DDF7A7C66C8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200400"/>
            <a:ext cx="1862138" cy="1600200"/>
            <a:chOff x="3072" y="2016"/>
            <a:chExt cx="1173" cy="1008"/>
          </a:xfrm>
        </p:grpSpPr>
        <p:sp>
          <p:nvSpPr>
            <p:cNvPr id="14363" name="Text Box 27">
              <a:extLst>
                <a:ext uri="{FF2B5EF4-FFF2-40B4-BE49-F238E27FC236}">
                  <a16:creationId xmlns:a16="http://schemas.microsoft.com/office/drawing/2014/main" id="{129E2B38-9130-4935-91CE-9F0A0EC71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016"/>
              <a:ext cx="7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altLang="cs-CZ" dirty="0">
                  <a:latin typeface="Times" panose="02020603050405020304" pitchFamily="18" charset="0"/>
                  <a:cs typeface="Calibri" panose="020F0502020204030204" pitchFamily="34" charset="0"/>
                </a:rPr>
                <a:t>Prašníky</a:t>
              </a:r>
              <a:endParaRPr lang="en-US" altLang="cs-CZ" dirty="0">
                <a:latin typeface="Times" panose="02020603050405020304" pitchFamily="18" charset="0"/>
                <a:cs typeface="Calibri" panose="020F0502020204030204" pitchFamily="34" charset="0"/>
              </a:endParaRPr>
            </a:p>
          </p:txBody>
        </p:sp>
        <p:grpSp>
          <p:nvGrpSpPr>
            <p:cNvPr id="14364" name="Group 28">
              <a:extLst>
                <a:ext uri="{FF2B5EF4-FFF2-40B4-BE49-F238E27FC236}">
                  <a16:creationId xmlns:a16="http://schemas.microsoft.com/office/drawing/2014/main" id="{01BF8B91-BE7A-4A0D-82C8-1C5FA05F5F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256"/>
              <a:ext cx="480" cy="768"/>
              <a:chOff x="3072" y="2256"/>
              <a:chExt cx="480" cy="768"/>
            </a:xfrm>
          </p:grpSpPr>
          <p:sp>
            <p:nvSpPr>
              <p:cNvPr id="14365" name="AutoShape 29">
                <a:extLst>
                  <a:ext uri="{FF2B5EF4-FFF2-40B4-BE49-F238E27FC236}">
                    <a16:creationId xmlns:a16="http://schemas.microsoft.com/office/drawing/2014/main" id="{C7DF6F32-EB72-4B19-B8A6-B0AE2B6418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3192" y="2808"/>
                <a:ext cx="96" cy="336"/>
              </a:xfrm>
              <a:prstGeom prst="leftBrace">
                <a:avLst>
                  <a:gd name="adj1" fmla="val 29167"/>
                  <a:gd name="adj2" fmla="val 50000"/>
                </a:avLst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66" name="Line 30">
                <a:extLst>
                  <a:ext uri="{FF2B5EF4-FFF2-40B4-BE49-F238E27FC236}">
                    <a16:creationId xmlns:a16="http://schemas.microsoft.com/office/drawing/2014/main" id="{A38658C5-BD2D-4C80-B875-ACD2D8F91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0" y="2256"/>
                <a:ext cx="312" cy="668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" name="Nadpis 2">
            <a:extLst>
              <a:ext uri="{FF2B5EF4-FFF2-40B4-BE49-F238E27FC236}">
                <a16:creationId xmlns:a16="http://schemas.microsoft.com/office/drawing/2014/main" id="{FAB7201C-0453-4FEC-BE9B-585831ADC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56474"/>
            <a:ext cx="10753200" cy="451576"/>
          </a:xfrm>
        </p:spPr>
        <p:txBody>
          <a:bodyPr/>
          <a:lstStyle/>
          <a:p>
            <a:r>
              <a:rPr lang="cs-CZ" dirty="0"/>
              <a:t>Proč hrách? </a:t>
            </a:r>
          </a:p>
        </p:txBody>
      </p:sp>
    </p:spTree>
    <p:extLst>
      <p:ext uri="{BB962C8B-B14F-4D97-AF65-F5344CB8AC3E}">
        <p14:creationId xmlns:p14="http://schemas.microsoft.com/office/powerpoint/2010/main" val="1158993692"/>
      </p:ext>
    </p:extLst>
  </p:cSld>
  <p:clrMapOvr>
    <a:masterClrMapping/>
  </p:clrMapOvr>
  <p:transition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>
            <a:extLst>
              <a:ext uri="{FF2B5EF4-FFF2-40B4-BE49-F238E27FC236}">
                <a16:creationId xmlns:a16="http://schemas.microsoft.com/office/drawing/2014/main" id="{071512E2-06A0-4E49-8228-9D859FE0B987}"/>
              </a:ext>
            </a:extLst>
          </p:cNvPr>
          <p:cNvGrpSpPr>
            <a:grpSpLocks/>
          </p:cNvGrpSpPr>
          <p:nvPr/>
        </p:nvGrpSpPr>
        <p:grpSpPr bwMode="auto">
          <a:xfrm>
            <a:off x="7391401" y="3343275"/>
            <a:ext cx="2817813" cy="3644900"/>
            <a:chOff x="3696" y="2106"/>
            <a:chExt cx="1775" cy="2296"/>
          </a:xfrm>
        </p:grpSpPr>
        <p:sp>
          <p:nvSpPr>
            <p:cNvPr id="16388" name="Freeform 4">
              <a:extLst>
                <a:ext uri="{FF2B5EF4-FFF2-40B4-BE49-F238E27FC236}">
                  <a16:creationId xmlns:a16="http://schemas.microsoft.com/office/drawing/2014/main" id="{B4F2BF12-CE32-46DD-9979-C9DD0A96C8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08" y="3410"/>
              <a:ext cx="439" cy="992"/>
            </a:xfrm>
            <a:custGeom>
              <a:avLst/>
              <a:gdLst>
                <a:gd name="T0" fmla="*/ 336 w 439"/>
                <a:gd name="T1" fmla="*/ 32 h 896"/>
                <a:gd name="T2" fmla="*/ 432 w 439"/>
                <a:gd name="T3" fmla="*/ 32 h 896"/>
                <a:gd name="T4" fmla="*/ 384 w 439"/>
                <a:gd name="T5" fmla="*/ 128 h 896"/>
                <a:gd name="T6" fmla="*/ 240 w 439"/>
                <a:gd name="T7" fmla="*/ 272 h 896"/>
                <a:gd name="T8" fmla="*/ 96 w 439"/>
                <a:gd name="T9" fmla="*/ 800 h 896"/>
                <a:gd name="T10" fmla="*/ 0 w 439"/>
                <a:gd name="T11" fmla="*/ 800 h 896"/>
                <a:gd name="T12" fmla="*/ 96 w 439"/>
                <a:gd name="T13" fmla="*/ 224 h 896"/>
                <a:gd name="T14" fmla="*/ 336 w 439"/>
                <a:gd name="T15" fmla="*/ 32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9" h="896">
                  <a:moveTo>
                    <a:pt x="336" y="32"/>
                  </a:moveTo>
                  <a:cubicBezTo>
                    <a:pt x="391" y="0"/>
                    <a:pt x="424" y="16"/>
                    <a:pt x="432" y="32"/>
                  </a:cubicBezTo>
                  <a:cubicBezTo>
                    <a:pt x="439" y="47"/>
                    <a:pt x="416" y="88"/>
                    <a:pt x="384" y="128"/>
                  </a:cubicBezTo>
                  <a:cubicBezTo>
                    <a:pt x="352" y="168"/>
                    <a:pt x="287" y="160"/>
                    <a:pt x="240" y="272"/>
                  </a:cubicBezTo>
                  <a:cubicBezTo>
                    <a:pt x="192" y="383"/>
                    <a:pt x="135" y="712"/>
                    <a:pt x="96" y="800"/>
                  </a:cubicBezTo>
                  <a:cubicBezTo>
                    <a:pt x="56" y="887"/>
                    <a:pt x="0" y="896"/>
                    <a:pt x="0" y="800"/>
                  </a:cubicBezTo>
                  <a:cubicBezTo>
                    <a:pt x="0" y="704"/>
                    <a:pt x="40" y="351"/>
                    <a:pt x="96" y="224"/>
                  </a:cubicBezTo>
                  <a:cubicBezTo>
                    <a:pt x="151" y="96"/>
                    <a:pt x="280" y="63"/>
                    <a:pt x="336" y="32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8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9" name="Freeform 5">
              <a:extLst>
                <a:ext uri="{FF2B5EF4-FFF2-40B4-BE49-F238E27FC236}">
                  <a16:creationId xmlns:a16="http://schemas.microsoft.com/office/drawing/2014/main" id="{01B8DF72-10A2-482E-A0E6-E793BB8A92B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68" y="2106"/>
              <a:ext cx="1407" cy="1736"/>
            </a:xfrm>
            <a:custGeom>
              <a:avLst/>
              <a:gdLst>
                <a:gd name="T0" fmla="*/ 585 w 1217"/>
                <a:gd name="T1" fmla="*/ 56 h 1240"/>
                <a:gd name="T2" fmla="*/ 441 w 1217"/>
                <a:gd name="T3" fmla="*/ 104 h 1240"/>
                <a:gd name="T4" fmla="*/ 297 w 1217"/>
                <a:gd name="T5" fmla="*/ 56 h 1240"/>
                <a:gd name="T6" fmla="*/ 249 w 1217"/>
                <a:gd name="T7" fmla="*/ 200 h 1240"/>
                <a:gd name="T8" fmla="*/ 105 w 1217"/>
                <a:gd name="T9" fmla="*/ 296 h 1240"/>
                <a:gd name="T10" fmla="*/ 9 w 1217"/>
                <a:gd name="T11" fmla="*/ 440 h 1240"/>
                <a:gd name="T12" fmla="*/ 57 w 1217"/>
                <a:gd name="T13" fmla="*/ 920 h 1240"/>
                <a:gd name="T14" fmla="*/ 297 w 1217"/>
                <a:gd name="T15" fmla="*/ 1016 h 1240"/>
                <a:gd name="T16" fmla="*/ 297 w 1217"/>
                <a:gd name="T17" fmla="*/ 1208 h 1240"/>
                <a:gd name="T18" fmla="*/ 441 w 1217"/>
                <a:gd name="T19" fmla="*/ 1208 h 1240"/>
                <a:gd name="T20" fmla="*/ 633 w 1217"/>
                <a:gd name="T21" fmla="*/ 1064 h 1240"/>
                <a:gd name="T22" fmla="*/ 825 w 1217"/>
                <a:gd name="T23" fmla="*/ 1208 h 1240"/>
                <a:gd name="T24" fmla="*/ 1161 w 1217"/>
                <a:gd name="T25" fmla="*/ 1112 h 1240"/>
                <a:gd name="T26" fmla="*/ 1113 w 1217"/>
                <a:gd name="T27" fmla="*/ 1016 h 1240"/>
                <a:gd name="T28" fmla="*/ 1161 w 1217"/>
                <a:gd name="T29" fmla="*/ 872 h 1240"/>
                <a:gd name="T30" fmla="*/ 1113 w 1217"/>
                <a:gd name="T31" fmla="*/ 728 h 1240"/>
                <a:gd name="T32" fmla="*/ 1209 w 1217"/>
                <a:gd name="T33" fmla="*/ 392 h 1240"/>
                <a:gd name="T34" fmla="*/ 1065 w 1217"/>
                <a:gd name="T35" fmla="*/ 296 h 1240"/>
                <a:gd name="T36" fmla="*/ 1017 w 1217"/>
                <a:gd name="T37" fmla="*/ 152 h 1240"/>
                <a:gd name="T38" fmla="*/ 825 w 1217"/>
                <a:gd name="T39" fmla="*/ 104 h 1240"/>
                <a:gd name="T40" fmla="*/ 681 w 1217"/>
                <a:gd name="T41" fmla="*/ 8 h 1240"/>
                <a:gd name="T42" fmla="*/ 585 w 1217"/>
                <a:gd name="T43" fmla="*/ 56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7" h="1240">
                  <a:moveTo>
                    <a:pt x="585" y="56"/>
                  </a:moveTo>
                  <a:cubicBezTo>
                    <a:pt x="545" y="72"/>
                    <a:pt x="489" y="104"/>
                    <a:pt x="441" y="104"/>
                  </a:cubicBezTo>
                  <a:cubicBezTo>
                    <a:pt x="393" y="104"/>
                    <a:pt x="329" y="40"/>
                    <a:pt x="297" y="56"/>
                  </a:cubicBezTo>
                  <a:cubicBezTo>
                    <a:pt x="265" y="72"/>
                    <a:pt x="281" y="160"/>
                    <a:pt x="249" y="200"/>
                  </a:cubicBezTo>
                  <a:cubicBezTo>
                    <a:pt x="217" y="240"/>
                    <a:pt x="145" y="256"/>
                    <a:pt x="105" y="296"/>
                  </a:cubicBezTo>
                  <a:cubicBezTo>
                    <a:pt x="65" y="336"/>
                    <a:pt x="17" y="335"/>
                    <a:pt x="9" y="440"/>
                  </a:cubicBezTo>
                  <a:cubicBezTo>
                    <a:pt x="0" y="544"/>
                    <a:pt x="9" y="824"/>
                    <a:pt x="57" y="920"/>
                  </a:cubicBezTo>
                  <a:cubicBezTo>
                    <a:pt x="105" y="1016"/>
                    <a:pt x="257" y="968"/>
                    <a:pt x="297" y="1016"/>
                  </a:cubicBezTo>
                  <a:cubicBezTo>
                    <a:pt x="337" y="1064"/>
                    <a:pt x="273" y="1176"/>
                    <a:pt x="297" y="1208"/>
                  </a:cubicBezTo>
                  <a:cubicBezTo>
                    <a:pt x="321" y="1240"/>
                    <a:pt x="385" y="1232"/>
                    <a:pt x="441" y="1208"/>
                  </a:cubicBezTo>
                  <a:cubicBezTo>
                    <a:pt x="497" y="1184"/>
                    <a:pt x="569" y="1064"/>
                    <a:pt x="633" y="1064"/>
                  </a:cubicBezTo>
                  <a:cubicBezTo>
                    <a:pt x="697" y="1064"/>
                    <a:pt x="737" y="1200"/>
                    <a:pt x="825" y="1208"/>
                  </a:cubicBezTo>
                  <a:cubicBezTo>
                    <a:pt x="913" y="1216"/>
                    <a:pt x="1112" y="1144"/>
                    <a:pt x="1161" y="1112"/>
                  </a:cubicBezTo>
                  <a:cubicBezTo>
                    <a:pt x="1209" y="1079"/>
                    <a:pt x="1113" y="1056"/>
                    <a:pt x="1113" y="1016"/>
                  </a:cubicBezTo>
                  <a:cubicBezTo>
                    <a:pt x="1113" y="976"/>
                    <a:pt x="1161" y="920"/>
                    <a:pt x="1161" y="872"/>
                  </a:cubicBezTo>
                  <a:cubicBezTo>
                    <a:pt x="1161" y="824"/>
                    <a:pt x="1105" y="808"/>
                    <a:pt x="1113" y="728"/>
                  </a:cubicBezTo>
                  <a:cubicBezTo>
                    <a:pt x="1121" y="648"/>
                    <a:pt x="1217" y="464"/>
                    <a:pt x="1209" y="392"/>
                  </a:cubicBezTo>
                  <a:cubicBezTo>
                    <a:pt x="1201" y="320"/>
                    <a:pt x="1097" y="336"/>
                    <a:pt x="1065" y="296"/>
                  </a:cubicBezTo>
                  <a:cubicBezTo>
                    <a:pt x="1033" y="256"/>
                    <a:pt x="1057" y="184"/>
                    <a:pt x="1017" y="152"/>
                  </a:cubicBezTo>
                  <a:cubicBezTo>
                    <a:pt x="977" y="120"/>
                    <a:pt x="881" y="128"/>
                    <a:pt x="825" y="104"/>
                  </a:cubicBezTo>
                  <a:cubicBezTo>
                    <a:pt x="769" y="80"/>
                    <a:pt x="720" y="15"/>
                    <a:pt x="681" y="8"/>
                  </a:cubicBezTo>
                  <a:cubicBezTo>
                    <a:pt x="641" y="0"/>
                    <a:pt x="625" y="40"/>
                    <a:pt x="585" y="56"/>
                  </a:cubicBezTo>
                  <a:close/>
                </a:path>
              </a:pathLst>
            </a:custGeom>
            <a:gradFill rotWithShape="0">
              <a:gsLst>
                <a:gs pos="0">
                  <a:srgbClr val="9900FF"/>
                </a:gs>
                <a:gs pos="100000">
                  <a:srgbClr val="9900FF">
                    <a:gamma/>
                    <a:shade val="7176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90" name="Freeform 6">
              <a:extLst>
                <a:ext uri="{FF2B5EF4-FFF2-40B4-BE49-F238E27FC236}">
                  <a16:creationId xmlns:a16="http://schemas.microsoft.com/office/drawing/2014/main" id="{06D72201-3DC8-4479-A9CF-EF98FEEF01F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96" y="2826"/>
              <a:ext cx="1127" cy="807"/>
            </a:xfrm>
            <a:custGeom>
              <a:avLst/>
              <a:gdLst>
                <a:gd name="T0" fmla="*/ 72 w 1127"/>
                <a:gd name="T1" fmla="*/ 392 h 807"/>
                <a:gd name="T2" fmla="*/ 408 w 1127"/>
                <a:gd name="T3" fmla="*/ 152 h 807"/>
                <a:gd name="T4" fmla="*/ 648 w 1127"/>
                <a:gd name="T5" fmla="*/ 104 h 807"/>
                <a:gd name="T6" fmla="*/ 888 w 1127"/>
                <a:gd name="T7" fmla="*/ 8 h 807"/>
                <a:gd name="T8" fmla="*/ 1032 w 1127"/>
                <a:gd name="T9" fmla="*/ 56 h 807"/>
                <a:gd name="T10" fmla="*/ 1080 w 1127"/>
                <a:gd name="T11" fmla="*/ 296 h 807"/>
                <a:gd name="T12" fmla="*/ 984 w 1127"/>
                <a:gd name="T13" fmla="*/ 728 h 807"/>
                <a:gd name="T14" fmla="*/ 216 w 1127"/>
                <a:gd name="T15" fmla="*/ 776 h 807"/>
                <a:gd name="T16" fmla="*/ 24 w 1127"/>
                <a:gd name="T17" fmla="*/ 584 h 807"/>
                <a:gd name="T18" fmla="*/ 72 w 1127"/>
                <a:gd name="T19" fmla="*/ 392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7" h="807">
                  <a:moveTo>
                    <a:pt x="72" y="392"/>
                  </a:moveTo>
                  <a:cubicBezTo>
                    <a:pt x="136" y="319"/>
                    <a:pt x="312" y="200"/>
                    <a:pt x="408" y="152"/>
                  </a:cubicBezTo>
                  <a:cubicBezTo>
                    <a:pt x="504" y="104"/>
                    <a:pt x="568" y="127"/>
                    <a:pt x="648" y="104"/>
                  </a:cubicBezTo>
                  <a:cubicBezTo>
                    <a:pt x="727" y="80"/>
                    <a:pt x="824" y="15"/>
                    <a:pt x="888" y="8"/>
                  </a:cubicBezTo>
                  <a:cubicBezTo>
                    <a:pt x="951" y="0"/>
                    <a:pt x="999" y="7"/>
                    <a:pt x="1032" y="56"/>
                  </a:cubicBezTo>
                  <a:cubicBezTo>
                    <a:pt x="1064" y="104"/>
                    <a:pt x="1087" y="184"/>
                    <a:pt x="1080" y="296"/>
                  </a:cubicBezTo>
                  <a:cubicBezTo>
                    <a:pt x="1072" y="407"/>
                    <a:pt x="1127" y="648"/>
                    <a:pt x="984" y="728"/>
                  </a:cubicBezTo>
                  <a:cubicBezTo>
                    <a:pt x="840" y="807"/>
                    <a:pt x="375" y="799"/>
                    <a:pt x="216" y="776"/>
                  </a:cubicBezTo>
                  <a:cubicBezTo>
                    <a:pt x="56" y="752"/>
                    <a:pt x="47" y="647"/>
                    <a:pt x="24" y="584"/>
                  </a:cubicBezTo>
                  <a:cubicBezTo>
                    <a:pt x="0" y="520"/>
                    <a:pt x="7" y="464"/>
                    <a:pt x="72" y="392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FF">
                    <a:gamma/>
                    <a:shade val="65490"/>
                    <a:invGamma/>
                  </a:srgbClr>
                </a:gs>
                <a:gs pos="100000">
                  <a:srgbClr val="99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91" name="Freeform 7">
              <a:extLst>
                <a:ext uri="{FF2B5EF4-FFF2-40B4-BE49-F238E27FC236}">
                  <a16:creationId xmlns:a16="http://schemas.microsoft.com/office/drawing/2014/main" id="{90436E54-8C16-4F9F-BE18-626068CB9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3554"/>
              <a:ext cx="192" cy="280"/>
            </a:xfrm>
            <a:custGeom>
              <a:avLst/>
              <a:gdLst>
                <a:gd name="T0" fmla="*/ 24 w 168"/>
                <a:gd name="T1" fmla="*/ 40 h 280"/>
                <a:gd name="T2" fmla="*/ 24 w 168"/>
                <a:gd name="T3" fmla="*/ 280 h 280"/>
                <a:gd name="T4" fmla="*/ 168 w 168"/>
                <a:gd name="T5" fmla="*/ 40 h 280"/>
                <a:gd name="T6" fmla="*/ 24 w 168"/>
                <a:gd name="T7" fmla="*/ 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280">
                  <a:moveTo>
                    <a:pt x="24" y="40"/>
                  </a:moveTo>
                  <a:cubicBezTo>
                    <a:pt x="0" y="79"/>
                    <a:pt x="0" y="280"/>
                    <a:pt x="24" y="280"/>
                  </a:cubicBezTo>
                  <a:cubicBezTo>
                    <a:pt x="48" y="280"/>
                    <a:pt x="168" y="80"/>
                    <a:pt x="168" y="40"/>
                  </a:cubicBezTo>
                  <a:cubicBezTo>
                    <a:pt x="168" y="0"/>
                    <a:pt x="47" y="0"/>
                    <a:pt x="24" y="4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92" name="Freeform 8">
              <a:extLst>
                <a:ext uri="{FF2B5EF4-FFF2-40B4-BE49-F238E27FC236}">
                  <a16:creationId xmlns:a16="http://schemas.microsoft.com/office/drawing/2014/main" id="{0779FC8B-81EE-4182-B3E0-88DB7FF43D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7" y="3554"/>
              <a:ext cx="192" cy="280"/>
            </a:xfrm>
            <a:custGeom>
              <a:avLst/>
              <a:gdLst>
                <a:gd name="T0" fmla="*/ 24 w 168"/>
                <a:gd name="T1" fmla="*/ 40 h 280"/>
                <a:gd name="T2" fmla="*/ 24 w 168"/>
                <a:gd name="T3" fmla="*/ 280 h 280"/>
                <a:gd name="T4" fmla="*/ 168 w 168"/>
                <a:gd name="T5" fmla="*/ 40 h 280"/>
                <a:gd name="T6" fmla="*/ 24 w 168"/>
                <a:gd name="T7" fmla="*/ 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280">
                  <a:moveTo>
                    <a:pt x="24" y="40"/>
                  </a:moveTo>
                  <a:cubicBezTo>
                    <a:pt x="0" y="79"/>
                    <a:pt x="0" y="280"/>
                    <a:pt x="24" y="280"/>
                  </a:cubicBezTo>
                  <a:cubicBezTo>
                    <a:pt x="48" y="280"/>
                    <a:pt x="168" y="80"/>
                    <a:pt x="168" y="40"/>
                  </a:cubicBezTo>
                  <a:cubicBezTo>
                    <a:pt x="168" y="0"/>
                    <a:pt x="47" y="0"/>
                    <a:pt x="24" y="4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93" name="Freeform 9">
              <a:extLst>
                <a:ext uri="{FF2B5EF4-FFF2-40B4-BE49-F238E27FC236}">
                  <a16:creationId xmlns:a16="http://schemas.microsoft.com/office/drawing/2014/main" id="{E0FA152A-A2DC-4598-B027-32CC32EAC44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84" y="3098"/>
              <a:ext cx="932" cy="500"/>
            </a:xfrm>
            <a:custGeom>
              <a:avLst/>
              <a:gdLst>
                <a:gd name="T0" fmla="*/ 153 w 880"/>
                <a:gd name="T1" fmla="*/ 264 h 464"/>
                <a:gd name="T2" fmla="*/ 9 w 880"/>
                <a:gd name="T3" fmla="*/ 408 h 464"/>
                <a:gd name="T4" fmla="*/ 201 w 880"/>
                <a:gd name="T5" fmla="*/ 456 h 464"/>
                <a:gd name="T6" fmla="*/ 489 w 880"/>
                <a:gd name="T7" fmla="*/ 360 h 464"/>
                <a:gd name="T8" fmla="*/ 537 w 880"/>
                <a:gd name="T9" fmla="*/ 312 h 464"/>
                <a:gd name="T10" fmla="*/ 777 w 880"/>
                <a:gd name="T11" fmla="*/ 216 h 464"/>
                <a:gd name="T12" fmla="*/ 873 w 880"/>
                <a:gd name="T13" fmla="*/ 24 h 464"/>
                <a:gd name="T14" fmla="*/ 825 w 880"/>
                <a:gd name="T15" fmla="*/ 72 h 464"/>
                <a:gd name="T16" fmla="*/ 729 w 880"/>
                <a:gd name="T17" fmla="*/ 168 h 464"/>
                <a:gd name="T18" fmla="*/ 505 w 880"/>
                <a:gd name="T19" fmla="*/ 248 h 464"/>
                <a:gd name="T20" fmla="*/ 441 w 880"/>
                <a:gd name="T21" fmla="*/ 216 h 464"/>
                <a:gd name="T22" fmla="*/ 153 w 880"/>
                <a:gd name="T23" fmla="*/ 2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0" h="464">
                  <a:moveTo>
                    <a:pt x="153" y="264"/>
                  </a:moveTo>
                  <a:cubicBezTo>
                    <a:pt x="80" y="296"/>
                    <a:pt x="0" y="375"/>
                    <a:pt x="9" y="408"/>
                  </a:cubicBezTo>
                  <a:cubicBezTo>
                    <a:pt x="17" y="440"/>
                    <a:pt x="121" y="464"/>
                    <a:pt x="201" y="456"/>
                  </a:cubicBezTo>
                  <a:cubicBezTo>
                    <a:pt x="281" y="448"/>
                    <a:pt x="433" y="384"/>
                    <a:pt x="489" y="360"/>
                  </a:cubicBezTo>
                  <a:cubicBezTo>
                    <a:pt x="545" y="336"/>
                    <a:pt x="489" y="336"/>
                    <a:pt x="537" y="312"/>
                  </a:cubicBezTo>
                  <a:cubicBezTo>
                    <a:pt x="585" y="288"/>
                    <a:pt x="721" y="264"/>
                    <a:pt x="777" y="216"/>
                  </a:cubicBezTo>
                  <a:cubicBezTo>
                    <a:pt x="833" y="168"/>
                    <a:pt x="865" y="47"/>
                    <a:pt x="873" y="24"/>
                  </a:cubicBezTo>
                  <a:cubicBezTo>
                    <a:pt x="880" y="0"/>
                    <a:pt x="849" y="48"/>
                    <a:pt x="825" y="72"/>
                  </a:cubicBezTo>
                  <a:cubicBezTo>
                    <a:pt x="801" y="96"/>
                    <a:pt x="782" y="138"/>
                    <a:pt x="729" y="168"/>
                  </a:cubicBezTo>
                  <a:cubicBezTo>
                    <a:pt x="675" y="197"/>
                    <a:pt x="553" y="240"/>
                    <a:pt x="505" y="248"/>
                  </a:cubicBezTo>
                  <a:cubicBezTo>
                    <a:pt x="457" y="256"/>
                    <a:pt x="499" y="213"/>
                    <a:pt x="441" y="216"/>
                  </a:cubicBezTo>
                  <a:cubicBezTo>
                    <a:pt x="382" y="218"/>
                    <a:pt x="225" y="231"/>
                    <a:pt x="153" y="264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94" name="Freeform 10">
              <a:extLst>
                <a:ext uri="{FF2B5EF4-FFF2-40B4-BE49-F238E27FC236}">
                  <a16:creationId xmlns:a16="http://schemas.microsoft.com/office/drawing/2014/main" id="{06D77509-37D4-4C23-B253-6EEE13BD43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2" y="3074"/>
              <a:ext cx="97" cy="96"/>
            </a:xfrm>
            <a:custGeom>
              <a:avLst/>
              <a:gdLst>
                <a:gd name="T0" fmla="*/ 24 w 223"/>
                <a:gd name="T1" fmla="*/ 272 h 279"/>
                <a:gd name="T2" fmla="*/ 72 w 223"/>
                <a:gd name="T3" fmla="*/ 32 h 279"/>
                <a:gd name="T4" fmla="*/ 216 w 223"/>
                <a:gd name="T5" fmla="*/ 80 h 279"/>
                <a:gd name="T6" fmla="*/ 24 w 223"/>
                <a:gd name="T7" fmla="*/ 27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279">
                  <a:moveTo>
                    <a:pt x="24" y="272"/>
                  </a:moveTo>
                  <a:cubicBezTo>
                    <a:pt x="0" y="264"/>
                    <a:pt x="40" y="64"/>
                    <a:pt x="72" y="32"/>
                  </a:cubicBezTo>
                  <a:cubicBezTo>
                    <a:pt x="104" y="0"/>
                    <a:pt x="223" y="40"/>
                    <a:pt x="216" y="80"/>
                  </a:cubicBezTo>
                  <a:cubicBezTo>
                    <a:pt x="208" y="119"/>
                    <a:pt x="47" y="279"/>
                    <a:pt x="24" y="27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68627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95" name="Freeform 11">
              <a:extLst>
                <a:ext uri="{FF2B5EF4-FFF2-40B4-BE49-F238E27FC236}">
                  <a16:creationId xmlns:a16="http://schemas.microsoft.com/office/drawing/2014/main" id="{18DE4E99-51AA-4BD9-A913-E5940D1AE1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27" y="3122"/>
              <a:ext cx="511" cy="485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96" name="Freeform 12">
              <a:extLst>
                <a:ext uri="{FF2B5EF4-FFF2-40B4-BE49-F238E27FC236}">
                  <a16:creationId xmlns:a16="http://schemas.microsoft.com/office/drawing/2014/main" id="{A2FB868A-E6E2-4301-820E-9648FE8F13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25" y="3084"/>
              <a:ext cx="713" cy="523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97" name="Freeform 13">
              <a:extLst>
                <a:ext uri="{FF2B5EF4-FFF2-40B4-BE49-F238E27FC236}">
                  <a16:creationId xmlns:a16="http://schemas.microsoft.com/office/drawing/2014/main" id="{98515D59-B138-43B0-BAEE-7F748ABE8B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23" y="3154"/>
              <a:ext cx="384" cy="405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98" name="Freeform 14">
              <a:extLst>
                <a:ext uri="{FF2B5EF4-FFF2-40B4-BE49-F238E27FC236}">
                  <a16:creationId xmlns:a16="http://schemas.microsoft.com/office/drawing/2014/main" id="{A61EB5AF-54BF-4E6F-BF29-DA07B6F01A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031" y="3122"/>
              <a:ext cx="535" cy="437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99" name="Freeform 15">
              <a:extLst>
                <a:ext uri="{FF2B5EF4-FFF2-40B4-BE49-F238E27FC236}">
                  <a16:creationId xmlns:a16="http://schemas.microsoft.com/office/drawing/2014/main" id="{F8B0DAEB-9FC6-456B-9A04-1880DD3C7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50" y="3062"/>
              <a:ext cx="51" cy="52"/>
            </a:xfrm>
            <a:custGeom>
              <a:avLst/>
              <a:gdLst>
                <a:gd name="T0" fmla="*/ 56 w 111"/>
                <a:gd name="T1" fmla="*/ 112 h 112"/>
                <a:gd name="T2" fmla="*/ 8 w 111"/>
                <a:gd name="T3" fmla="*/ 16 h 112"/>
                <a:gd name="T4" fmla="*/ 104 w 111"/>
                <a:gd name="T5" fmla="*/ 16 h 112"/>
                <a:gd name="T6" fmla="*/ 56 w 111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12">
                  <a:moveTo>
                    <a:pt x="56" y="112"/>
                  </a:moveTo>
                  <a:cubicBezTo>
                    <a:pt x="40" y="112"/>
                    <a:pt x="0" y="31"/>
                    <a:pt x="8" y="16"/>
                  </a:cubicBezTo>
                  <a:cubicBezTo>
                    <a:pt x="15" y="0"/>
                    <a:pt x="96" y="0"/>
                    <a:pt x="104" y="16"/>
                  </a:cubicBezTo>
                  <a:cubicBezTo>
                    <a:pt x="111" y="31"/>
                    <a:pt x="72" y="112"/>
                    <a:pt x="56" y="11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00" name="Freeform 16">
              <a:extLst>
                <a:ext uri="{FF2B5EF4-FFF2-40B4-BE49-F238E27FC236}">
                  <a16:creationId xmlns:a16="http://schemas.microsoft.com/office/drawing/2014/main" id="{71B22AD3-660A-4BD4-A7E0-7095DFAB69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044" y="3088"/>
              <a:ext cx="51" cy="52"/>
            </a:xfrm>
            <a:custGeom>
              <a:avLst/>
              <a:gdLst>
                <a:gd name="T0" fmla="*/ 56 w 111"/>
                <a:gd name="T1" fmla="*/ 112 h 112"/>
                <a:gd name="T2" fmla="*/ 8 w 111"/>
                <a:gd name="T3" fmla="*/ 16 h 112"/>
                <a:gd name="T4" fmla="*/ 104 w 111"/>
                <a:gd name="T5" fmla="*/ 16 h 112"/>
                <a:gd name="T6" fmla="*/ 56 w 111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12">
                  <a:moveTo>
                    <a:pt x="56" y="112"/>
                  </a:moveTo>
                  <a:cubicBezTo>
                    <a:pt x="40" y="112"/>
                    <a:pt x="0" y="31"/>
                    <a:pt x="8" y="16"/>
                  </a:cubicBezTo>
                  <a:cubicBezTo>
                    <a:pt x="15" y="0"/>
                    <a:pt x="96" y="0"/>
                    <a:pt x="104" y="16"/>
                  </a:cubicBezTo>
                  <a:cubicBezTo>
                    <a:pt x="111" y="31"/>
                    <a:pt x="72" y="112"/>
                    <a:pt x="56" y="11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01" name="Freeform 17">
              <a:extLst>
                <a:ext uri="{FF2B5EF4-FFF2-40B4-BE49-F238E27FC236}">
                  <a16:creationId xmlns:a16="http://schemas.microsoft.com/office/drawing/2014/main" id="{F8026516-1EB8-4476-8502-2E5F374C54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38" y="3088"/>
              <a:ext cx="51" cy="52"/>
            </a:xfrm>
            <a:custGeom>
              <a:avLst/>
              <a:gdLst>
                <a:gd name="T0" fmla="*/ 56 w 111"/>
                <a:gd name="T1" fmla="*/ 112 h 112"/>
                <a:gd name="T2" fmla="*/ 8 w 111"/>
                <a:gd name="T3" fmla="*/ 16 h 112"/>
                <a:gd name="T4" fmla="*/ 104 w 111"/>
                <a:gd name="T5" fmla="*/ 16 h 112"/>
                <a:gd name="T6" fmla="*/ 56 w 111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12">
                  <a:moveTo>
                    <a:pt x="56" y="112"/>
                  </a:moveTo>
                  <a:cubicBezTo>
                    <a:pt x="40" y="112"/>
                    <a:pt x="0" y="31"/>
                    <a:pt x="8" y="16"/>
                  </a:cubicBezTo>
                  <a:cubicBezTo>
                    <a:pt x="15" y="0"/>
                    <a:pt x="96" y="0"/>
                    <a:pt x="104" y="16"/>
                  </a:cubicBezTo>
                  <a:cubicBezTo>
                    <a:pt x="111" y="31"/>
                    <a:pt x="72" y="112"/>
                    <a:pt x="56" y="11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02" name="Freeform 18">
              <a:extLst>
                <a:ext uri="{FF2B5EF4-FFF2-40B4-BE49-F238E27FC236}">
                  <a16:creationId xmlns:a16="http://schemas.microsoft.com/office/drawing/2014/main" id="{E80EA744-46F5-4E2E-977A-7ADBFC8B08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28" y="3114"/>
              <a:ext cx="51" cy="52"/>
            </a:xfrm>
            <a:custGeom>
              <a:avLst/>
              <a:gdLst>
                <a:gd name="T0" fmla="*/ 56 w 111"/>
                <a:gd name="T1" fmla="*/ 112 h 112"/>
                <a:gd name="T2" fmla="*/ 8 w 111"/>
                <a:gd name="T3" fmla="*/ 16 h 112"/>
                <a:gd name="T4" fmla="*/ 104 w 111"/>
                <a:gd name="T5" fmla="*/ 16 h 112"/>
                <a:gd name="T6" fmla="*/ 56 w 111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12">
                  <a:moveTo>
                    <a:pt x="56" y="112"/>
                  </a:moveTo>
                  <a:cubicBezTo>
                    <a:pt x="40" y="112"/>
                    <a:pt x="0" y="31"/>
                    <a:pt x="8" y="16"/>
                  </a:cubicBezTo>
                  <a:cubicBezTo>
                    <a:pt x="15" y="0"/>
                    <a:pt x="96" y="0"/>
                    <a:pt x="104" y="16"/>
                  </a:cubicBezTo>
                  <a:cubicBezTo>
                    <a:pt x="111" y="31"/>
                    <a:pt x="72" y="112"/>
                    <a:pt x="56" y="11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03" name="Freeform 19">
              <a:extLst>
                <a:ext uri="{FF2B5EF4-FFF2-40B4-BE49-F238E27FC236}">
                  <a16:creationId xmlns:a16="http://schemas.microsoft.com/office/drawing/2014/main" id="{69B290C0-27AB-48B8-93BC-D7CD6E2E7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" y="2930"/>
              <a:ext cx="846" cy="713"/>
            </a:xfrm>
            <a:custGeom>
              <a:avLst/>
              <a:gdLst>
                <a:gd name="T0" fmla="*/ 96 w 1168"/>
                <a:gd name="T1" fmla="*/ 361 h 713"/>
                <a:gd name="T2" fmla="*/ 624 w 1168"/>
                <a:gd name="T3" fmla="*/ 73 h 713"/>
                <a:gd name="T4" fmla="*/ 1104 w 1168"/>
                <a:gd name="T5" fmla="*/ 73 h 713"/>
                <a:gd name="T6" fmla="*/ 1008 w 1168"/>
                <a:gd name="T7" fmla="*/ 505 h 713"/>
                <a:gd name="T8" fmla="*/ 336 w 1168"/>
                <a:gd name="T9" fmla="*/ 697 h 713"/>
                <a:gd name="T10" fmla="*/ 48 w 1168"/>
                <a:gd name="T11" fmla="*/ 601 h 713"/>
                <a:gd name="T12" fmla="*/ 96 w 1168"/>
                <a:gd name="T13" fmla="*/ 361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713">
                  <a:moveTo>
                    <a:pt x="96" y="361"/>
                  </a:moveTo>
                  <a:cubicBezTo>
                    <a:pt x="192" y="273"/>
                    <a:pt x="456" y="120"/>
                    <a:pt x="624" y="73"/>
                  </a:cubicBezTo>
                  <a:cubicBezTo>
                    <a:pt x="791" y="25"/>
                    <a:pt x="1039" y="0"/>
                    <a:pt x="1104" y="73"/>
                  </a:cubicBezTo>
                  <a:cubicBezTo>
                    <a:pt x="1168" y="145"/>
                    <a:pt x="1135" y="401"/>
                    <a:pt x="1008" y="505"/>
                  </a:cubicBezTo>
                  <a:cubicBezTo>
                    <a:pt x="880" y="608"/>
                    <a:pt x="496" y="681"/>
                    <a:pt x="336" y="697"/>
                  </a:cubicBezTo>
                  <a:cubicBezTo>
                    <a:pt x="176" y="713"/>
                    <a:pt x="87" y="656"/>
                    <a:pt x="48" y="601"/>
                  </a:cubicBezTo>
                  <a:cubicBezTo>
                    <a:pt x="8" y="545"/>
                    <a:pt x="0" y="449"/>
                    <a:pt x="96" y="36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FF">
                    <a:gamma/>
                    <a:shade val="71765"/>
                    <a:invGamma/>
                  </a:srgbClr>
                </a:gs>
                <a:gs pos="100000">
                  <a:srgbClr val="99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404" name="Group 20">
            <a:extLst>
              <a:ext uri="{FF2B5EF4-FFF2-40B4-BE49-F238E27FC236}">
                <a16:creationId xmlns:a16="http://schemas.microsoft.com/office/drawing/2014/main" id="{A103BF97-CAF9-4ACC-888D-93AD98780087}"/>
              </a:ext>
            </a:extLst>
          </p:cNvPr>
          <p:cNvGrpSpPr>
            <a:grpSpLocks/>
          </p:cNvGrpSpPr>
          <p:nvPr/>
        </p:nvGrpSpPr>
        <p:grpSpPr bwMode="auto">
          <a:xfrm>
            <a:off x="1824583" y="3352800"/>
            <a:ext cx="2817813" cy="3644900"/>
            <a:chOff x="1872" y="2104"/>
            <a:chExt cx="1775" cy="229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6405" name="Freeform 21">
              <a:extLst>
                <a:ext uri="{FF2B5EF4-FFF2-40B4-BE49-F238E27FC236}">
                  <a16:creationId xmlns:a16="http://schemas.microsoft.com/office/drawing/2014/main" id="{8DFF740C-B192-4C24-A639-2E0ECC960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2104"/>
              <a:ext cx="1407" cy="1736"/>
            </a:xfrm>
            <a:custGeom>
              <a:avLst/>
              <a:gdLst>
                <a:gd name="T0" fmla="*/ 585 w 1217"/>
                <a:gd name="T1" fmla="*/ 56 h 1240"/>
                <a:gd name="T2" fmla="*/ 441 w 1217"/>
                <a:gd name="T3" fmla="*/ 104 h 1240"/>
                <a:gd name="T4" fmla="*/ 297 w 1217"/>
                <a:gd name="T5" fmla="*/ 56 h 1240"/>
                <a:gd name="T6" fmla="*/ 249 w 1217"/>
                <a:gd name="T7" fmla="*/ 200 h 1240"/>
                <a:gd name="T8" fmla="*/ 105 w 1217"/>
                <a:gd name="T9" fmla="*/ 296 h 1240"/>
                <a:gd name="T10" fmla="*/ 9 w 1217"/>
                <a:gd name="T11" fmla="*/ 440 h 1240"/>
                <a:gd name="T12" fmla="*/ 57 w 1217"/>
                <a:gd name="T13" fmla="*/ 920 h 1240"/>
                <a:gd name="T14" fmla="*/ 297 w 1217"/>
                <a:gd name="T15" fmla="*/ 1016 h 1240"/>
                <a:gd name="T16" fmla="*/ 297 w 1217"/>
                <a:gd name="T17" fmla="*/ 1208 h 1240"/>
                <a:gd name="T18" fmla="*/ 441 w 1217"/>
                <a:gd name="T19" fmla="*/ 1208 h 1240"/>
                <a:gd name="T20" fmla="*/ 633 w 1217"/>
                <a:gd name="T21" fmla="*/ 1064 h 1240"/>
                <a:gd name="T22" fmla="*/ 825 w 1217"/>
                <a:gd name="T23" fmla="*/ 1208 h 1240"/>
                <a:gd name="T24" fmla="*/ 1161 w 1217"/>
                <a:gd name="T25" fmla="*/ 1112 h 1240"/>
                <a:gd name="T26" fmla="*/ 1113 w 1217"/>
                <a:gd name="T27" fmla="*/ 1016 h 1240"/>
                <a:gd name="T28" fmla="*/ 1161 w 1217"/>
                <a:gd name="T29" fmla="*/ 872 h 1240"/>
                <a:gd name="T30" fmla="*/ 1113 w 1217"/>
                <a:gd name="T31" fmla="*/ 728 h 1240"/>
                <a:gd name="T32" fmla="*/ 1209 w 1217"/>
                <a:gd name="T33" fmla="*/ 392 h 1240"/>
                <a:gd name="T34" fmla="*/ 1065 w 1217"/>
                <a:gd name="T35" fmla="*/ 296 h 1240"/>
                <a:gd name="T36" fmla="*/ 1017 w 1217"/>
                <a:gd name="T37" fmla="*/ 152 h 1240"/>
                <a:gd name="T38" fmla="*/ 825 w 1217"/>
                <a:gd name="T39" fmla="*/ 104 h 1240"/>
                <a:gd name="T40" fmla="*/ 681 w 1217"/>
                <a:gd name="T41" fmla="*/ 8 h 1240"/>
                <a:gd name="T42" fmla="*/ 585 w 1217"/>
                <a:gd name="T43" fmla="*/ 56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7" h="1240">
                  <a:moveTo>
                    <a:pt x="585" y="56"/>
                  </a:moveTo>
                  <a:cubicBezTo>
                    <a:pt x="545" y="72"/>
                    <a:pt x="489" y="104"/>
                    <a:pt x="441" y="104"/>
                  </a:cubicBezTo>
                  <a:cubicBezTo>
                    <a:pt x="393" y="104"/>
                    <a:pt x="329" y="40"/>
                    <a:pt x="297" y="56"/>
                  </a:cubicBezTo>
                  <a:cubicBezTo>
                    <a:pt x="265" y="72"/>
                    <a:pt x="281" y="160"/>
                    <a:pt x="249" y="200"/>
                  </a:cubicBezTo>
                  <a:cubicBezTo>
                    <a:pt x="217" y="240"/>
                    <a:pt x="145" y="256"/>
                    <a:pt x="105" y="296"/>
                  </a:cubicBezTo>
                  <a:cubicBezTo>
                    <a:pt x="65" y="336"/>
                    <a:pt x="17" y="335"/>
                    <a:pt x="9" y="440"/>
                  </a:cubicBezTo>
                  <a:cubicBezTo>
                    <a:pt x="0" y="544"/>
                    <a:pt x="9" y="824"/>
                    <a:pt x="57" y="920"/>
                  </a:cubicBezTo>
                  <a:cubicBezTo>
                    <a:pt x="105" y="1016"/>
                    <a:pt x="257" y="968"/>
                    <a:pt x="297" y="1016"/>
                  </a:cubicBezTo>
                  <a:cubicBezTo>
                    <a:pt x="337" y="1064"/>
                    <a:pt x="273" y="1176"/>
                    <a:pt x="297" y="1208"/>
                  </a:cubicBezTo>
                  <a:cubicBezTo>
                    <a:pt x="321" y="1240"/>
                    <a:pt x="385" y="1232"/>
                    <a:pt x="441" y="1208"/>
                  </a:cubicBezTo>
                  <a:cubicBezTo>
                    <a:pt x="497" y="1184"/>
                    <a:pt x="569" y="1064"/>
                    <a:pt x="633" y="1064"/>
                  </a:cubicBezTo>
                  <a:cubicBezTo>
                    <a:pt x="697" y="1064"/>
                    <a:pt x="737" y="1200"/>
                    <a:pt x="825" y="1208"/>
                  </a:cubicBezTo>
                  <a:cubicBezTo>
                    <a:pt x="913" y="1216"/>
                    <a:pt x="1112" y="1144"/>
                    <a:pt x="1161" y="1112"/>
                  </a:cubicBezTo>
                  <a:cubicBezTo>
                    <a:pt x="1209" y="1079"/>
                    <a:pt x="1113" y="1056"/>
                    <a:pt x="1113" y="1016"/>
                  </a:cubicBezTo>
                  <a:cubicBezTo>
                    <a:pt x="1113" y="976"/>
                    <a:pt x="1161" y="920"/>
                    <a:pt x="1161" y="872"/>
                  </a:cubicBezTo>
                  <a:cubicBezTo>
                    <a:pt x="1161" y="824"/>
                    <a:pt x="1105" y="808"/>
                    <a:pt x="1113" y="728"/>
                  </a:cubicBezTo>
                  <a:cubicBezTo>
                    <a:pt x="1121" y="648"/>
                    <a:pt x="1217" y="464"/>
                    <a:pt x="1209" y="392"/>
                  </a:cubicBezTo>
                  <a:cubicBezTo>
                    <a:pt x="1201" y="320"/>
                    <a:pt x="1097" y="336"/>
                    <a:pt x="1065" y="296"/>
                  </a:cubicBezTo>
                  <a:cubicBezTo>
                    <a:pt x="1033" y="256"/>
                    <a:pt x="1057" y="184"/>
                    <a:pt x="1017" y="152"/>
                  </a:cubicBezTo>
                  <a:cubicBezTo>
                    <a:pt x="977" y="120"/>
                    <a:pt x="881" y="128"/>
                    <a:pt x="825" y="104"/>
                  </a:cubicBezTo>
                  <a:cubicBezTo>
                    <a:pt x="769" y="80"/>
                    <a:pt x="720" y="15"/>
                    <a:pt x="681" y="8"/>
                  </a:cubicBezTo>
                  <a:cubicBezTo>
                    <a:pt x="641" y="0"/>
                    <a:pt x="625" y="40"/>
                    <a:pt x="585" y="5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06" name="Freeform 22">
              <a:extLst>
                <a:ext uri="{FF2B5EF4-FFF2-40B4-BE49-F238E27FC236}">
                  <a16:creationId xmlns:a16="http://schemas.microsoft.com/office/drawing/2014/main" id="{2D6B54C8-3992-433C-B840-5EEB28FFB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2824"/>
              <a:ext cx="1127" cy="807"/>
            </a:xfrm>
            <a:custGeom>
              <a:avLst/>
              <a:gdLst>
                <a:gd name="T0" fmla="*/ 72 w 1127"/>
                <a:gd name="T1" fmla="*/ 392 h 807"/>
                <a:gd name="T2" fmla="*/ 408 w 1127"/>
                <a:gd name="T3" fmla="*/ 152 h 807"/>
                <a:gd name="T4" fmla="*/ 648 w 1127"/>
                <a:gd name="T5" fmla="*/ 104 h 807"/>
                <a:gd name="T6" fmla="*/ 888 w 1127"/>
                <a:gd name="T7" fmla="*/ 8 h 807"/>
                <a:gd name="T8" fmla="*/ 1032 w 1127"/>
                <a:gd name="T9" fmla="*/ 56 h 807"/>
                <a:gd name="T10" fmla="*/ 1080 w 1127"/>
                <a:gd name="T11" fmla="*/ 296 h 807"/>
                <a:gd name="T12" fmla="*/ 984 w 1127"/>
                <a:gd name="T13" fmla="*/ 728 h 807"/>
                <a:gd name="T14" fmla="*/ 216 w 1127"/>
                <a:gd name="T15" fmla="*/ 776 h 807"/>
                <a:gd name="T16" fmla="*/ 24 w 1127"/>
                <a:gd name="T17" fmla="*/ 584 h 807"/>
                <a:gd name="T18" fmla="*/ 72 w 1127"/>
                <a:gd name="T19" fmla="*/ 392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7" h="807">
                  <a:moveTo>
                    <a:pt x="72" y="392"/>
                  </a:moveTo>
                  <a:cubicBezTo>
                    <a:pt x="136" y="319"/>
                    <a:pt x="312" y="200"/>
                    <a:pt x="408" y="152"/>
                  </a:cubicBezTo>
                  <a:cubicBezTo>
                    <a:pt x="504" y="104"/>
                    <a:pt x="568" y="127"/>
                    <a:pt x="648" y="104"/>
                  </a:cubicBezTo>
                  <a:cubicBezTo>
                    <a:pt x="727" y="80"/>
                    <a:pt x="824" y="15"/>
                    <a:pt x="888" y="8"/>
                  </a:cubicBezTo>
                  <a:cubicBezTo>
                    <a:pt x="951" y="0"/>
                    <a:pt x="999" y="7"/>
                    <a:pt x="1032" y="56"/>
                  </a:cubicBezTo>
                  <a:cubicBezTo>
                    <a:pt x="1064" y="104"/>
                    <a:pt x="1087" y="184"/>
                    <a:pt x="1080" y="296"/>
                  </a:cubicBezTo>
                  <a:cubicBezTo>
                    <a:pt x="1072" y="407"/>
                    <a:pt x="1127" y="648"/>
                    <a:pt x="984" y="728"/>
                  </a:cubicBezTo>
                  <a:cubicBezTo>
                    <a:pt x="840" y="807"/>
                    <a:pt x="375" y="799"/>
                    <a:pt x="216" y="776"/>
                  </a:cubicBezTo>
                  <a:cubicBezTo>
                    <a:pt x="56" y="752"/>
                    <a:pt x="47" y="647"/>
                    <a:pt x="24" y="584"/>
                  </a:cubicBezTo>
                  <a:cubicBezTo>
                    <a:pt x="0" y="520"/>
                    <a:pt x="7" y="464"/>
                    <a:pt x="72" y="39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07" name="Freeform 23">
              <a:extLst>
                <a:ext uri="{FF2B5EF4-FFF2-40B4-BE49-F238E27FC236}">
                  <a16:creationId xmlns:a16="http://schemas.microsoft.com/office/drawing/2014/main" id="{5710AA13-70BD-4227-A53C-C4FB3A63B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3408"/>
              <a:ext cx="439" cy="992"/>
            </a:xfrm>
            <a:custGeom>
              <a:avLst/>
              <a:gdLst>
                <a:gd name="T0" fmla="*/ 336 w 439"/>
                <a:gd name="T1" fmla="*/ 32 h 896"/>
                <a:gd name="T2" fmla="*/ 432 w 439"/>
                <a:gd name="T3" fmla="*/ 32 h 896"/>
                <a:gd name="T4" fmla="*/ 384 w 439"/>
                <a:gd name="T5" fmla="*/ 128 h 896"/>
                <a:gd name="T6" fmla="*/ 240 w 439"/>
                <a:gd name="T7" fmla="*/ 272 h 896"/>
                <a:gd name="T8" fmla="*/ 96 w 439"/>
                <a:gd name="T9" fmla="*/ 800 h 896"/>
                <a:gd name="T10" fmla="*/ 0 w 439"/>
                <a:gd name="T11" fmla="*/ 800 h 896"/>
                <a:gd name="T12" fmla="*/ 96 w 439"/>
                <a:gd name="T13" fmla="*/ 224 h 896"/>
                <a:gd name="T14" fmla="*/ 336 w 439"/>
                <a:gd name="T15" fmla="*/ 32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9" h="896">
                  <a:moveTo>
                    <a:pt x="336" y="32"/>
                  </a:moveTo>
                  <a:cubicBezTo>
                    <a:pt x="391" y="0"/>
                    <a:pt x="424" y="16"/>
                    <a:pt x="432" y="32"/>
                  </a:cubicBezTo>
                  <a:cubicBezTo>
                    <a:pt x="439" y="47"/>
                    <a:pt x="416" y="88"/>
                    <a:pt x="384" y="128"/>
                  </a:cubicBezTo>
                  <a:cubicBezTo>
                    <a:pt x="352" y="168"/>
                    <a:pt x="287" y="160"/>
                    <a:pt x="240" y="272"/>
                  </a:cubicBezTo>
                  <a:cubicBezTo>
                    <a:pt x="192" y="383"/>
                    <a:pt x="135" y="712"/>
                    <a:pt x="96" y="800"/>
                  </a:cubicBezTo>
                  <a:cubicBezTo>
                    <a:pt x="56" y="887"/>
                    <a:pt x="0" y="896"/>
                    <a:pt x="0" y="800"/>
                  </a:cubicBezTo>
                  <a:cubicBezTo>
                    <a:pt x="0" y="704"/>
                    <a:pt x="40" y="351"/>
                    <a:pt x="96" y="224"/>
                  </a:cubicBezTo>
                  <a:cubicBezTo>
                    <a:pt x="151" y="96"/>
                    <a:pt x="280" y="63"/>
                    <a:pt x="336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08" name="Freeform 24">
              <a:extLst>
                <a:ext uri="{FF2B5EF4-FFF2-40B4-BE49-F238E27FC236}">
                  <a16:creationId xmlns:a16="http://schemas.microsoft.com/office/drawing/2014/main" id="{CF371569-A1A0-4B98-B703-3DA54996EE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88" y="3552"/>
              <a:ext cx="192" cy="280"/>
            </a:xfrm>
            <a:custGeom>
              <a:avLst/>
              <a:gdLst>
                <a:gd name="T0" fmla="*/ 24 w 168"/>
                <a:gd name="T1" fmla="*/ 40 h 280"/>
                <a:gd name="T2" fmla="*/ 24 w 168"/>
                <a:gd name="T3" fmla="*/ 280 h 280"/>
                <a:gd name="T4" fmla="*/ 168 w 168"/>
                <a:gd name="T5" fmla="*/ 40 h 280"/>
                <a:gd name="T6" fmla="*/ 24 w 168"/>
                <a:gd name="T7" fmla="*/ 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280">
                  <a:moveTo>
                    <a:pt x="24" y="40"/>
                  </a:moveTo>
                  <a:cubicBezTo>
                    <a:pt x="0" y="79"/>
                    <a:pt x="0" y="280"/>
                    <a:pt x="24" y="280"/>
                  </a:cubicBezTo>
                  <a:cubicBezTo>
                    <a:pt x="48" y="280"/>
                    <a:pt x="168" y="80"/>
                    <a:pt x="168" y="40"/>
                  </a:cubicBezTo>
                  <a:cubicBezTo>
                    <a:pt x="168" y="0"/>
                    <a:pt x="47" y="0"/>
                    <a:pt x="24" y="4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09" name="Freeform 25">
              <a:extLst>
                <a:ext uri="{FF2B5EF4-FFF2-40B4-BE49-F238E27FC236}">
                  <a16:creationId xmlns:a16="http://schemas.microsoft.com/office/drawing/2014/main" id="{A842B50B-4129-456E-BEBF-591164EF6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3552"/>
              <a:ext cx="192" cy="280"/>
            </a:xfrm>
            <a:custGeom>
              <a:avLst/>
              <a:gdLst>
                <a:gd name="T0" fmla="*/ 24 w 168"/>
                <a:gd name="T1" fmla="*/ 40 h 280"/>
                <a:gd name="T2" fmla="*/ 24 w 168"/>
                <a:gd name="T3" fmla="*/ 280 h 280"/>
                <a:gd name="T4" fmla="*/ 168 w 168"/>
                <a:gd name="T5" fmla="*/ 40 h 280"/>
                <a:gd name="T6" fmla="*/ 24 w 168"/>
                <a:gd name="T7" fmla="*/ 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280">
                  <a:moveTo>
                    <a:pt x="24" y="40"/>
                  </a:moveTo>
                  <a:cubicBezTo>
                    <a:pt x="0" y="79"/>
                    <a:pt x="0" y="280"/>
                    <a:pt x="24" y="280"/>
                  </a:cubicBezTo>
                  <a:cubicBezTo>
                    <a:pt x="48" y="280"/>
                    <a:pt x="168" y="80"/>
                    <a:pt x="168" y="40"/>
                  </a:cubicBezTo>
                  <a:cubicBezTo>
                    <a:pt x="168" y="0"/>
                    <a:pt x="47" y="0"/>
                    <a:pt x="24" y="4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10" name="Freeform 26">
              <a:extLst>
                <a:ext uri="{FF2B5EF4-FFF2-40B4-BE49-F238E27FC236}">
                  <a16:creationId xmlns:a16="http://schemas.microsoft.com/office/drawing/2014/main" id="{04B8B4E8-AC53-499C-ADD0-EB8F03D39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3096"/>
              <a:ext cx="932" cy="500"/>
            </a:xfrm>
            <a:custGeom>
              <a:avLst/>
              <a:gdLst>
                <a:gd name="T0" fmla="*/ 153 w 880"/>
                <a:gd name="T1" fmla="*/ 264 h 464"/>
                <a:gd name="T2" fmla="*/ 9 w 880"/>
                <a:gd name="T3" fmla="*/ 408 h 464"/>
                <a:gd name="T4" fmla="*/ 201 w 880"/>
                <a:gd name="T5" fmla="*/ 456 h 464"/>
                <a:gd name="T6" fmla="*/ 489 w 880"/>
                <a:gd name="T7" fmla="*/ 360 h 464"/>
                <a:gd name="T8" fmla="*/ 537 w 880"/>
                <a:gd name="T9" fmla="*/ 312 h 464"/>
                <a:gd name="T10" fmla="*/ 777 w 880"/>
                <a:gd name="T11" fmla="*/ 216 h 464"/>
                <a:gd name="T12" fmla="*/ 873 w 880"/>
                <a:gd name="T13" fmla="*/ 24 h 464"/>
                <a:gd name="T14" fmla="*/ 825 w 880"/>
                <a:gd name="T15" fmla="*/ 72 h 464"/>
                <a:gd name="T16" fmla="*/ 729 w 880"/>
                <a:gd name="T17" fmla="*/ 168 h 464"/>
                <a:gd name="T18" fmla="*/ 505 w 880"/>
                <a:gd name="T19" fmla="*/ 248 h 464"/>
                <a:gd name="T20" fmla="*/ 441 w 880"/>
                <a:gd name="T21" fmla="*/ 216 h 464"/>
                <a:gd name="T22" fmla="*/ 153 w 880"/>
                <a:gd name="T23" fmla="*/ 2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0" h="464">
                  <a:moveTo>
                    <a:pt x="153" y="264"/>
                  </a:moveTo>
                  <a:cubicBezTo>
                    <a:pt x="80" y="296"/>
                    <a:pt x="0" y="375"/>
                    <a:pt x="9" y="408"/>
                  </a:cubicBezTo>
                  <a:cubicBezTo>
                    <a:pt x="17" y="440"/>
                    <a:pt x="121" y="464"/>
                    <a:pt x="201" y="456"/>
                  </a:cubicBezTo>
                  <a:cubicBezTo>
                    <a:pt x="281" y="448"/>
                    <a:pt x="433" y="384"/>
                    <a:pt x="489" y="360"/>
                  </a:cubicBezTo>
                  <a:cubicBezTo>
                    <a:pt x="545" y="336"/>
                    <a:pt x="489" y="336"/>
                    <a:pt x="537" y="312"/>
                  </a:cubicBezTo>
                  <a:cubicBezTo>
                    <a:pt x="585" y="288"/>
                    <a:pt x="721" y="264"/>
                    <a:pt x="777" y="216"/>
                  </a:cubicBezTo>
                  <a:cubicBezTo>
                    <a:pt x="833" y="168"/>
                    <a:pt x="865" y="47"/>
                    <a:pt x="873" y="24"/>
                  </a:cubicBezTo>
                  <a:cubicBezTo>
                    <a:pt x="880" y="0"/>
                    <a:pt x="849" y="48"/>
                    <a:pt x="825" y="72"/>
                  </a:cubicBezTo>
                  <a:cubicBezTo>
                    <a:pt x="801" y="96"/>
                    <a:pt x="782" y="138"/>
                    <a:pt x="729" y="168"/>
                  </a:cubicBezTo>
                  <a:cubicBezTo>
                    <a:pt x="675" y="197"/>
                    <a:pt x="553" y="240"/>
                    <a:pt x="505" y="248"/>
                  </a:cubicBezTo>
                  <a:cubicBezTo>
                    <a:pt x="457" y="256"/>
                    <a:pt x="499" y="213"/>
                    <a:pt x="441" y="216"/>
                  </a:cubicBezTo>
                  <a:cubicBezTo>
                    <a:pt x="382" y="218"/>
                    <a:pt x="225" y="231"/>
                    <a:pt x="153" y="26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11" name="Freeform 27">
              <a:extLst>
                <a:ext uri="{FF2B5EF4-FFF2-40B4-BE49-F238E27FC236}">
                  <a16:creationId xmlns:a16="http://schemas.microsoft.com/office/drawing/2014/main" id="{63766B5E-5393-4AAB-9E93-E87E9A0F9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3072"/>
              <a:ext cx="97" cy="96"/>
            </a:xfrm>
            <a:custGeom>
              <a:avLst/>
              <a:gdLst>
                <a:gd name="T0" fmla="*/ 24 w 223"/>
                <a:gd name="T1" fmla="*/ 272 h 279"/>
                <a:gd name="T2" fmla="*/ 72 w 223"/>
                <a:gd name="T3" fmla="*/ 32 h 279"/>
                <a:gd name="T4" fmla="*/ 216 w 223"/>
                <a:gd name="T5" fmla="*/ 80 h 279"/>
                <a:gd name="T6" fmla="*/ 24 w 223"/>
                <a:gd name="T7" fmla="*/ 27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279">
                  <a:moveTo>
                    <a:pt x="24" y="272"/>
                  </a:moveTo>
                  <a:cubicBezTo>
                    <a:pt x="0" y="264"/>
                    <a:pt x="40" y="64"/>
                    <a:pt x="72" y="32"/>
                  </a:cubicBezTo>
                  <a:cubicBezTo>
                    <a:pt x="104" y="0"/>
                    <a:pt x="223" y="40"/>
                    <a:pt x="216" y="80"/>
                  </a:cubicBezTo>
                  <a:cubicBezTo>
                    <a:pt x="208" y="119"/>
                    <a:pt x="47" y="279"/>
                    <a:pt x="24" y="27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12" name="Freeform 28">
              <a:extLst>
                <a:ext uri="{FF2B5EF4-FFF2-40B4-BE49-F238E27FC236}">
                  <a16:creationId xmlns:a16="http://schemas.microsoft.com/office/drawing/2014/main" id="{8647E372-1D42-4A5B-BB07-3C532A226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3120"/>
              <a:ext cx="511" cy="485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13" name="Freeform 29">
              <a:extLst>
                <a:ext uri="{FF2B5EF4-FFF2-40B4-BE49-F238E27FC236}">
                  <a16:creationId xmlns:a16="http://schemas.microsoft.com/office/drawing/2014/main" id="{0CA2672E-85DE-4244-99A5-E3EF93514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3082"/>
              <a:ext cx="713" cy="523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14" name="Freeform 30">
              <a:extLst>
                <a:ext uri="{FF2B5EF4-FFF2-40B4-BE49-F238E27FC236}">
                  <a16:creationId xmlns:a16="http://schemas.microsoft.com/office/drawing/2014/main" id="{BF6E515F-0D7F-4EA4-BB08-F3DA559D3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3152"/>
              <a:ext cx="384" cy="405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15" name="Freeform 31">
              <a:extLst>
                <a:ext uri="{FF2B5EF4-FFF2-40B4-BE49-F238E27FC236}">
                  <a16:creationId xmlns:a16="http://schemas.microsoft.com/office/drawing/2014/main" id="{D6AAE381-416D-4417-BC31-1472767A4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3120"/>
              <a:ext cx="535" cy="437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16" name="Freeform 32">
              <a:extLst>
                <a:ext uri="{FF2B5EF4-FFF2-40B4-BE49-F238E27FC236}">
                  <a16:creationId xmlns:a16="http://schemas.microsoft.com/office/drawing/2014/main" id="{F906DE78-A4FD-433F-A7E0-06AE5BCE5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3060"/>
              <a:ext cx="51" cy="52"/>
            </a:xfrm>
            <a:custGeom>
              <a:avLst/>
              <a:gdLst>
                <a:gd name="T0" fmla="*/ 56 w 111"/>
                <a:gd name="T1" fmla="*/ 112 h 112"/>
                <a:gd name="T2" fmla="*/ 8 w 111"/>
                <a:gd name="T3" fmla="*/ 16 h 112"/>
                <a:gd name="T4" fmla="*/ 104 w 111"/>
                <a:gd name="T5" fmla="*/ 16 h 112"/>
                <a:gd name="T6" fmla="*/ 56 w 111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12">
                  <a:moveTo>
                    <a:pt x="56" y="112"/>
                  </a:moveTo>
                  <a:cubicBezTo>
                    <a:pt x="40" y="112"/>
                    <a:pt x="0" y="31"/>
                    <a:pt x="8" y="16"/>
                  </a:cubicBezTo>
                  <a:cubicBezTo>
                    <a:pt x="15" y="0"/>
                    <a:pt x="96" y="0"/>
                    <a:pt x="104" y="16"/>
                  </a:cubicBezTo>
                  <a:cubicBezTo>
                    <a:pt x="111" y="31"/>
                    <a:pt x="72" y="112"/>
                    <a:pt x="56" y="1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17" name="Freeform 33">
              <a:extLst>
                <a:ext uri="{FF2B5EF4-FFF2-40B4-BE49-F238E27FC236}">
                  <a16:creationId xmlns:a16="http://schemas.microsoft.com/office/drawing/2014/main" id="{535ED895-597A-4630-B96F-2CA37BFE6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3086"/>
              <a:ext cx="51" cy="52"/>
            </a:xfrm>
            <a:custGeom>
              <a:avLst/>
              <a:gdLst>
                <a:gd name="T0" fmla="*/ 56 w 111"/>
                <a:gd name="T1" fmla="*/ 112 h 112"/>
                <a:gd name="T2" fmla="*/ 8 w 111"/>
                <a:gd name="T3" fmla="*/ 16 h 112"/>
                <a:gd name="T4" fmla="*/ 104 w 111"/>
                <a:gd name="T5" fmla="*/ 16 h 112"/>
                <a:gd name="T6" fmla="*/ 56 w 111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12">
                  <a:moveTo>
                    <a:pt x="56" y="112"/>
                  </a:moveTo>
                  <a:cubicBezTo>
                    <a:pt x="40" y="112"/>
                    <a:pt x="0" y="31"/>
                    <a:pt x="8" y="16"/>
                  </a:cubicBezTo>
                  <a:cubicBezTo>
                    <a:pt x="15" y="0"/>
                    <a:pt x="96" y="0"/>
                    <a:pt x="104" y="16"/>
                  </a:cubicBezTo>
                  <a:cubicBezTo>
                    <a:pt x="111" y="31"/>
                    <a:pt x="72" y="112"/>
                    <a:pt x="56" y="1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18" name="Freeform 34">
              <a:extLst>
                <a:ext uri="{FF2B5EF4-FFF2-40B4-BE49-F238E27FC236}">
                  <a16:creationId xmlns:a16="http://schemas.microsoft.com/office/drawing/2014/main" id="{958CD207-541F-4682-BBD8-D4481F1A3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" y="3086"/>
              <a:ext cx="51" cy="52"/>
            </a:xfrm>
            <a:custGeom>
              <a:avLst/>
              <a:gdLst>
                <a:gd name="T0" fmla="*/ 56 w 111"/>
                <a:gd name="T1" fmla="*/ 112 h 112"/>
                <a:gd name="T2" fmla="*/ 8 w 111"/>
                <a:gd name="T3" fmla="*/ 16 h 112"/>
                <a:gd name="T4" fmla="*/ 104 w 111"/>
                <a:gd name="T5" fmla="*/ 16 h 112"/>
                <a:gd name="T6" fmla="*/ 56 w 111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12">
                  <a:moveTo>
                    <a:pt x="56" y="112"/>
                  </a:moveTo>
                  <a:cubicBezTo>
                    <a:pt x="40" y="112"/>
                    <a:pt x="0" y="31"/>
                    <a:pt x="8" y="16"/>
                  </a:cubicBezTo>
                  <a:cubicBezTo>
                    <a:pt x="15" y="0"/>
                    <a:pt x="96" y="0"/>
                    <a:pt x="104" y="16"/>
                  </a:cubicBezTo>
                  <a:cubicBezTo>
                    <a:pt x="111" y="31"/>
                    <a:pt x="72" y="112"/>
                    <a:pt x="56" y="1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19" name="Freeform 35">
              <a:extLst>
                <a:ext uri="{FF2B5EF4-FFF2-40B4-BE49-F238E27FC236}">
                  <a16:creationId xmlns:a16="http://schemas.microsoft.com/office/drawing/2014/main" id="{72CAE912-C163-4629-9BC6-0B4132E31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3112"/>
              <a:ext cx="51" cy="52"/>
            </a:xfrm>
            <a:custGeom>
              <a:avLst/>
              <a:gdLst>
                <a:gd name="T0" fmla="*/ 56 w 111"/>
                <a:gd name="T1" fmla="*/ 112 h 112"/>
                <a:gd name="T2" fmla="*/ 8 w 111"/>
                <a:gd name="T3" fmla="*/ 16 h 112"/>
                <a:gd name="T4" fmla="*/ 104 w 111"/>
                <a:gd name="T5" fmla="*/ 16 h 112"/>
                <a:gd name="T6" fmla="*/ 56 w 111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12">
                  <a:moveTo>
                    <a:pt x="56" y="112"/>
                  </a:moveTo>
                  <a:cubicBezTo>
                    <a:pt x="40" y="112"/>
                    <a:pt x="0" y="31"/>
                    <a:pt x="8" y="16"/>
                  </a:cubicBezTo>
                  <a:cubicBezTo>
                    <a:pt x="15" y="0"/>
                    <a:pt x="96" y="0"/>
                    <a:pt x="104" y="16"/>
                  </a:cubicBezTo>
                  <a:cubicBezTo>
                    <a:pt x="111" y="31"/>
                    <a:pt x="72" y="112"/>
                    <a:pt x="56" y="1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20" name="Freeform 36">
              <a:extLst>
                <a:ext uri="{FF2B5EF4-FFF2-40B4-BE49-F238E27FC236}">
                  <a16:creationId xmlns:a16="http://schemas.microsoft.com/office/drawing/2014/main" id="{03D17685-1093-48F7-88D6-3E29BE9EF5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72" y="2928"/>
              <a:ext cx="846" cy="713"/>
            </a:xfrm>
            <a:custGeom>
              <a:avLst/>
              <a:gdLst>
                <a:gd name="T0" fmla="*/ 96 w 1168"/>
                <a:gd name="T1" fmla="*/ 361 h 713"/>
                <a:gd name="T2" fmla="*/ 624 w 1168"/>
                <a:gd name="T3" fmla="*/ 73 h 713"/>
                <a:gd name="T4" fmla="*/ 1104 w 1168"/>
                <a:gd name="T5" fmla="*/ 73 h 713"/>
                <a:gd name="T6" fmla="*/ 1008 w 1168"/>
                <a:gd name="T7" fmla="*/ 505 h 713"/>
                <a:gd name="T8" fmla="*/ 336 w 1168"/>
                <a:gd name="T9" fmla="*/ 697 h 713"/>
                <a:gd name="T10" fmla="*/ 48 w 1168"/>
                <a:gd name="T11" fmla="*/ 601 h 713"/>
                <a:gd name="T12" fmla="*/ 96 w 1168"/>
                <a:gd name="T13" fmla="*/ 361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713">
                  <a:moveTo>
                    <a:pt x="96" y="361"/>
                  </a:moveTo>
                  <a:cubicBezTo>
                    <a:pt x="192" y="273"/>
                    <a:pt x="456" y="120"/>
                    <a:pt x="624" y="73"/>
                  </a:cubicBezTo>
                  <a:cubicBezTo>
                    <a:pt x="791" y="25"/>
                    <a:pt x="1039" y="0"/>
                    <a:pt x="1104" y="73"/>
                  </a:cubicBezTo>
                  <a:cubicBezTo>
                    <a:pt x="1168" y="145"/>
                    <a:pt x="1135" y="401"/>
                    <a:pt x="1008" y="505"/>
                  </a:cubicBezTo>
                  <a:cubicBezTo>
                    <a:pt x="880" y="608"/>
                    <a:pt x="496" y="681"/>
                    <a:pt x="336" y="697"/>
                  </a:cubicBezTo>
                  <a:cubicBezTo>
                    <a:pt x="176" y="713"/>
                    <a:pt x="87" y="656"/>
                    <a:pt x="48" y="601"/>
                  </a:cubicBezTo>
                  <a:cubicBezTo>
                    <a:pt x="8" y="545"/>
                    <a:pt x="0" y="449"/>
                    <a:pt x="96" y="36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421" name="Rectangle 37">
            <a:extLst>
              <a:ext uri="{FF2B5EF4-FFF2-40B4-BE49-F238E27FC236}">
                <a16:creationId xmlns:a16="http://schemas.microsoft.com/office/drawing/2014/main" id="{C56958AE-8CE8-4FDE-8507-2998F196E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990600"/>
            <a:ext cx="7772400" cy="2362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Autofit/>
          </a:bodyPr>
          <a:lstStyle/>
          <a:p>
            <a:r>
              <a:rPr lang="cs-CZ" altLang="cs-CZ" dirty="0"/>
              <a:t>Odstraněním prašníků z jedné rostliny a umělého oplodnění za pomocí opylovacího kartáčku lze dosáhnout u hrachu snadno kontrolovaného křížení.</a:t>
            </a:r>
            <a:endParaRPr lang="en-US" altLang="cs-CZ" dirty="0"/>
          </a:p>
        </p:txBody>
      </p:sp>
      <p:grpSp>
        <p:nvGrpSpPr>
          <p:cNvPr id="16422" name="Group 38">
            <a:extLst>
              <a:ext uri="{FF2B5EF4-FFF2-40B4-BE49-F238E27FC236}">
                <a16:creationId xmlns:a16="http://schemas.microsoft.com/office/drawing/2014/main" id="{3E8FCB6F-2212-41D4-B2D2-2CB0E342F7CD}"/>
              </a:ext>
            </a:extLst>
          </p:cNvPr>
          <p:cNvGrpSpPr>
            <a:grpSpLocks/>
          </p:cNvGrpSpPr>
          <p:nvPr/>
        </p:nvGrpSpPr>
        <p:grpSpPr bwMode="auto">
          <a:xfrm rot="21363649" flipH="1">
            <a:off x="3429000" y="4343400"/>
            <a:ext cx="3124200" cy="1144588"/>
            <a:chOff x="1710" y="2027"/>
            <a:chExt cx="2054" cy="828"/>
          </a:xfrm>
        </p:grpSpPr>
        <p:grpSp>
          <p:nvGrpSpPr>
            <p:cNvPr id="16423" name="Group 39">
              <a:extLst>
                <a:ext uri="{FF2B5EF4-FFF2-40B4-BE49-F238E27FC236}">
                  <a16:creationId xmlns:a16="http://schemas.microsoft.com/office/drawing/2014/main" id="{CF9D8DCF-7997-4405-96E1-BF47527707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0" y="2238"/>
              <a:ext cx="2054" cy="590"/>
              <a:chOff x="1710" y="2238"/>
              <a:chExt cx="2054" cy="590"/>
            </a:xfrm>
          </p:grpSpPr>
          <p:sp>
            <p:nvSpPr>
              <p:cNvPr id="16424" name="Freeform 40">
                <a:extLst>
                  <a:ext uri="{FF2B5EF4-FFF2-40B4-BE49-F238E27FC236}">
                    <a16:creationId xmlns:a16="http://schemas.microsoft.com/office/drawing/2014/main" id="{FA9A6C10-5A0A-4089-89A7-96C40D703AA7}"/>
                  </a:ext>
                </a:extLst>
              </p:cNvPr>
              <p:cNvSpPr>
                <a:spLocks/>
              </p:cNvSpPr>
              <p:nvPr/>
            </p:nvSpPr>
            <p:spPr bwMode="auto">
              <a:xfrm rot="19707389">
                <a:off x="1710" y="2295"/>
                <a:ext cx="856" cy="533"/>
              </a:xfrm>
              <a:custGeom>
                <a:avLst/>
                <a:gdLst>
                  <a:gd name="T0" fmla="*/ 1544 w 1592"/>
                  <a:gd name="T1" fmla="*/ 648 h 992"/>
                  <a:gd name="T2" fmla="*/ 440 w 1592"/>
                  <a:gd name="T3" fmla="*/ 72 h 992"/>
                  <a:gd name="T4" fmla="*/ 152 w 1592"/>
                  <a:gd name="T5" fmla="*/ 216 h 992"/>
                  <a:gd name="T6" fmla="*/ 104 w 1592"/>
                  <a:gd name="T7" fmla="*/ 696 h 992"/>
                  <a:gd name="T8" fmla="*/ 776 w 1592"/>
                  <a:gd name="T9" fmla="*/ 984 h 992"/>
                  <a:gd name="T10" fmla="*/ 1496 w 1592"/>
                  <a:gd name="T11" fmla="*/ 648 h 992"/>
                  <a:gd name="T12" fmla="*/ 1352 w 1592"/>
                  <a:gd name="T13" fmla="*/ 648 h 992"/>
                  <a:gd name="T14" fmla="*/ 392 w 1592"/>
                  <a:gd name="T15" fmla="*/ 216 h 992"/>
                  <a:gd name="T16" fmla="*/ 200 w 1592"/>
                  <a:gd name="T17" fmla="*/ 600 h 992"/>
                  <a:gd name="T18" fmla="*/ 824 w 1592"/>
                  <a:gd name="T19" fmla="*/ 840 h 992"/>
                  <a:gd name="T20" fmla="*/ 1304 w 1592"/>
                  <a:gd name="T21" fmla="*/ 600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2" h="992">
                    <a:moveTo>
                      <a:pt x="1544" y="648"/>
                    </a:moveTo>
                    <a:cubicBezTo>
                      <a:pt x="1107" y="395"/>
                      <a:pt x="671" y="143"/>
                      <a:pt x="440" y="72"/>
                    </a:cubicBezTo>
                    <a:cubicBezTo>
                      <a:pt x="208" y="0"/>
                      <a:pt x="207" y="112"/>
                      <a:pt x="152" y="216"/>
                    </a:cubicBezTo>
                    <a:cubicBezTo>
                      <a:pt x="96" y="319"/>
                      <a:pt x="0" y="568"/>
                      <a:pt x="104" y="696"/>
                    </a:cubicBezTo>
                    <a:cubicBezTo>
                      <a:pt x="207" y="823"/>
                      <a:pt x="544" y="992"/>
                      <a:pt x="776" y="984"/>
                    </a:cubicBezTo>
                    <a:cubicBezTo>
                      <a:pt x="1008" y="976"/>
                      <a:pt x="1399" y="704"/>
                      <a:pt x="1496" y="648"/>
                    </a:cubicBezTo>
                    <a:cubicBezTo>
                      <a:pt x="1592" y="591"/>
                      <a:pt x="1536" y="720"/>
                      <a:pt x="1352" y="648"/>
                    </a:cubicBezTo>
                    <a:cubicBezTo>
                      <a:pt x="1168" y="576"/>
                      <a:pt x="583" y="223"/>
                      <a:pt x="392" y="216"/>
                    </a:cubicBezTo>
                    <a:cubicBezTo>
                      <a:pt x="200" y="208"/>
                      <a:pt x="128" y="496"/>
                      <a:pt x="200" y="600"/>
                    </a:cubicBezTo>
                    <a:cubicBezTo>
                      <a:pt x="271" y="703"/>
                      <a:pt x="640" y="840"/>
                      <a:pt x="824" y="840"/>
                    </a:cubicBezTo>
                    <a:cubicBezTo>
                      <a:pt x="1008" y="840"/>
                      <a:pt x="1156" y="720"/>
                      <a:pt x="1304" y="600"/>
                    </a:cubicBezTo>
                  </a:path>
                </a:pathLst>
              </a:custGeom>
              <a:gradFill rotWithShape="0">
                <a:gsLst>
                  <a:gs pos="0">
                    <a:srgbClr val="DDDDDD">
                      <a:gamma/>
                      <a:shade val="62745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25" name="Freeform 41">
                <a:extLst>
                  <a:ext uri="{FF2B5EF4-FFF2-40B4-BE49-F238E27FC236}">
                    <a16:creationId xmlns:a16="http://schemas.microsoft.com/office/drawing/2014/main" id="{1B5EBE17-3B61-411B-B558-73C56F05B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8" y="2238"/>
                <a:ext cx="1376" cy="275"/>
              </a:xfrm>
              <a:custGeom>
                <a:avLst/>
                <a:gdLst>
                  <a:gd name="T0" fmla="*/ 1376 w 1376"/>
                  <a:gd name="T1" fmla="*/ 94 h 275"/>
                  <a:gd name="T2" fmla="*/ 0 w 1376"/>
                  <a:gd name="T3" fmla="*/ 275 h 275"/>
                  <a:gd name="T4" fmla="*/ 0 w 1376"/>
                  <a:gd name="T5" fmla="*/ 194 h 275"/>
                  <a:gd name="T6" fmla="*/ 1291 w 1376"/>
                  <a:gd name="T7" fmla="*/ 0 h 275"/>
                  <a:gd name="T8" fmla="*/ 1376 w 1376"/>
                  <a:gd name="T9" fmla="*/ 94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6" h="275">
                    <a:moveTo>
                      <a:pt x="1376" y="94"/>
                    </a:moveTo>
                    <a:lnTo>
                      <a:pt x="0" y="275"/>
                    </a:lnTo>
                    <a:lnTo>
                      <a:pt x="0" y="194"/>
                    </a:lnTo>
                    <a:lnTo>
                      <a:pt x="1291" y="0"/>
                    </a:lnTo>
                    <a:lnTo>
                      <a:pt x="1376" y="9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>
                      <a:gamma/>
                      <a:shade val="77647"/>
                      <a:invGamma/>
                    </a:srgbClr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426" name="Group 42">
              <a:extLst>
                <a:ext uri="{FF2B5EF4-FFF2-40B4-BE49-F238E27FC236}">
                  <a16:creationId xmlns:a16="http://schemas.microsoft.com/office/drawing/2014/main" id="{AC7E79D7-36C9-4B3C-AB7F-DC6F01BF03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0" y="2027"/>
              <a:ext cx="1998" cy="828"/>
              <a:chOff x="1710" y="2027"/>
              <a:chExt cx="1998" cy="828"/>
            </a:xfrm>
          </p:grpSpPr>
          <p:sp>
            <p:nvSpPr>
              <p:cNvPr id="16427" name="Freeform 43">
                <a:extLst>
                  <a:ext uri="{FF2B5EF4-FFF2-40B4-BE49-F238E27FC236}">
                    <a16:creationId xmlns:a16="http://schemas.microsoft.com/office/drawing/2014/main" id="{BE4E54AE-1438-4EF8-870F-8D2355A193C6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9189" flipV="1">
                <a:off x="1710" y="2027"/>
                <a:ext cx="856" cy="533"/>
              </a:xfrm>
              <a:custGeom>
                <a:avLst/>
                <a:gdLst>
                  <a:gd name="T0" fmla="*/ 1544 w 1592"/>
                  <a:gd name="T1" fmla="*/ 648 h 992"/>
                  <a:gd name="T2" fmla="*/ 440 w 1592"/>
                  <a:gd name="T3" fmla="*/ 72 h 992"/>
                  <a:gd name="T4" fmla="*/ 152 w 1592"/>
                  <a:gd name="T5" fmla="*/ 216 h 992"/>
                  <a:gd name="T6" fmla="*/ 104 w 1592"/>
                  <a:gd name="T7" fmla="*/ 696 h 992"/>
                  <a:gd name="T8" fmla="*/ 776 w 1592"/>
                  <a:gd name="T9" fmla="*/ 984 h 992"/>
                  <a:gd name="T10" fmla="*/ 1496 w 1592"/>
                  <a:gd name="T11" fmla="*/ 648 h 992"/>
                  <a:gd name="T12" fmla="*/ 1352 w 1592"/>
                  <a:gd name="T13" fmla="*/ 648 h 992"/>
                  <a:gd name="T14" fmla="*/ 392 w 1592"/>
                  <a:gd name="T15" fmla="*/ 216 h 992"/>
                  <a:gd name="T16" fmla="*/ 200 w 1592"/>
                  <a:gd name="T17" fmla="*/ 600 h 992"/>
                  <a:gd name="T18" fmla="*/ 824 w 1592"/>
                  <a:gd name="T19" fmla="*/ 840 h 992"/>
                  <a:gd name="T20" fmla="*/ 1304 w 1592"/>
                  <a:gd name="T21" fmla="*/ 600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2" h="992">
                    <a:moveTo>
                      <a:pt x="1544" y="648"/>
                    </a:moveTo>
                    <a:cubicBezTo>
                      <a:pt x="1107" y="395"/>
                      <a:pt x="671" y="143"/>
                      <a:pt x="440" y="72"/>
                    </a:cubicBezTo>
                    <a:cubicBezTo>
                      <a:pt x="208" y="0"/>
                      <a:pt x="207" y="112"/>
                      <a:pt x="152" y="216"/>
                    </a:cubicBezTo>
                    <a:cubicBezTo>
                      <a:pt x="96" y="319"/>
                      <a:pt x="0" y="568"/>
                      <a:pt x="104" y="696"/>
                    </a:cubicBezTo>
                    <a:cubicBezTo>
                      <a:pt x="207" y="823"/>
                      <a:pt x="544" y="992"/>
                      <a:pt x="776" y="984"/>
                    </a:cubicBezTo>
                    <a:cubicBezTo>
                      <a:pt x="1008" y="976"/>
                      <a:pt x="1399" y="704"/>
                      <a:pt x="1496" y="648"/>
                    </a:cubicBezTo>
                    <a:cubicBezTo>
                      <a:pt x="1592" y="591"/>
                      <a:pt x="1536" y="720"/>
                      <a:pt x="1352" y="648"/>
                    </a:cubicBezTo>
                    <a:cubicBezTo>
                      <a:pt x="1168" y="576"/>
                      <a:pt x="583" y="223"/>
                      <a:pt x="392" y="216"/>
                    </a:cubicBezTo>
                    <a:cubicBezTo>
                      <a:pt x="200" y="208"/>
                      <a:pt x="128" y="496"/>
                      <a:pt x="200" y="600"/>
                    </a:cubicBezTo>
                    <a:cubicBezTo>
                      <a:pt x="271" y="703"/>
                      <a:pt x="640" y="840"/>
                      <a:pt x="824" y="840"/>
                    </a:cubicBezTo>
                    <a:cubicBezTo>
                      <a:pt x="1008" y="840"/>
                      <a:pt x="1156" y="720"/>
                      <a:pt x="1304" y="600"/>
                    </a:cubicBezTo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62745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428" name="Group 44">
                <a:extLst>
                  <a:ext uri="{FF2B5EF4-FFF2-40B4-BE49-F238E27FC236}">
                    <a16:creationId xmlns:a16="http://schemas.microsoft.com/office/drawing/2014/main" id="{C0F50DBE-7CC2-4E2B-9DAA-D67F6BEA6B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914969">
                <a:off x="2426" y="2184"/>
                <a:ext cx="1282" cy="671"/>
                <a:chOff x="816" y="1584"/>
                <a:chExt cx="2384" cy="1248"/>
              </a:xfrm>
            </p:grpSpPr>
            <p:sp>
              <p:nvSpPr>
                <p:cNvPr id="16429" name="Freeform 45">
                  <a:extLst>
                    <a:ext uri="{FF2B5EF4-FFF2-40B4-BE49-F238E27FC236}">
                      <a16:creationId xmlns:a16="http://schemas.microsoft.com/office/drawing/2014/main" id="{1A99A69D-4010-4C77-8B49-42E25DBBE3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6" y="1584"/>
                  <a:ext cx="2352" cy="1248"/>
                </a:xfrm>
                <a:custGeom>
                  <a:avLst/>
                  <a:gdLst>
                    <a:gd name="T0" fmla="*/ 2352 w 2352"/>
                    <a:gd name="T1" fmla="*/ 1152 h 1248"/>
                    <a:gd name="T2" fmla="*/ 48 w 2352"/>
                    <a:gd name="T3" fmla="*/ 0 h 1248"/>
                    <a:gd name="T4" fmla="*/ 0 w 2352"/>
                    <a:gd name="T5" fmla="*/ 144 h 1248"/>
                    <a:gd name="T6" fmla="*/ 2160 w 2352"/>
                    <a:gd name="T7" fmla="*/ 1248 h 1248"/>
                    <a:gd name="T8" fmla="*/ 2352 w 2352"/>
                    <a:gd name="T9" fmla="*/ 1152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52" h="1248">
                      <a:moveTo>
                        <a:pt x="2352" y="1152"/>
                      </a:moveTo>
                      <a:lnTo>
                        <a:pt x="48" y="0"/>
                      </a:lnTo>
                      <a:lnTo>
                        <a:pt x="0" y="144"/>
                      </a:lnTo>
                      <a:lnTo>
                        <a:pt x="2160" y="1248"/>
                      </a:lnTo>
                      <a:lnTo>
                        <a:pt x="2352" y="1152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DDDDDD">
                        <a:gamma/>
                        <a:shade val="77647"/>
                        <a:invGamma/>
                      </a:srgbClr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30" name="Freeform 46">
                  <a:extLst>
                    <a:ext uri="{FF2B5EF4-FFF2-40B4-BE49-F238E27FC236}">
                      <a16:creationId xmlns:a16="http://schemas.microsoft.com/office/drawing/2014/main" id="{5ACFBCBF-3D70-428B-9BE7-83CD513A2A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6" y="1824"/>
                  <a:ext cx="1864" cy="912"/>
                </a:xfrm>
                <a:custGeom>
                  <a:avLst/>
                  <a:gdLst>
                    <a:gd name="T0" fmla="*/ 56 w 1864"/>
                    <a:gd name="T1" fmla="*/ 60 h 912"/>
                    <a:gd name="T2" fmla="*/ 1832 w 1864"/>
                    <a:gd name="T3" fmla="*/ 912 h 912"/>
                    <a:gd name="T4" fmla="*/ 1864 w 1864"/>
                    <a:gd name="T5" fmla="*/ 888 h 912"/>
                    <a:gd name="T6" fmla="*/ 0 w 1864"/>
                    <a:gd name="T7" fmla="*/ 0 h 912"/>
                    <a:gd name="T8" fmla="*/ 56 w 1864"/>
                    <a:gd name="T9" fmla="*/ 60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64" h="912">
                      <a:moveTo>
                        <a:pt x="56" y="60"/>
                      </a:moveTo>
                      <a:lnTo>
                        <a:pt x="1832" y="912"/>
                      </a:lnTo>
                      <a:lnTo>
                        <a:pt x="1864" y="888"/>
                      </a:lnTo>
                      <a:lnTo>
                        <a:pt x="0" y="0"/>
                      </a:lnTo>
                      <a:lnTo>
                        <a:pt x="56" y="6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6431" name="Oval 47">
              <a:extLst>
                <a:ext uri="{FF2B5EF4-FFF2-40B4-BE49-F238E27FC236}">
                  <a16:creationId xmlns:a16="http://schemas.microsoft.com/office/drawing/2014/main" id="{58750C4F-154C-4516-B7C0-B801DAFE1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6" y="2396"/>
              <a:ext cx="97" cy="97"/>
            </a:xfrm>
            <a:prstGeom prst="ellipse">
              <a:avLst/>
            </a:prstGeom>
            <a:gradFill rotWithShape="0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Nadpis 2">
            <a:extLst>
              <a:ext uri="{FF2B5EF4-FFF2-40B4-BE49-F238E27FC236}">
                <a16:creationId xmlns:a16="http://schemas.microsoft.com/office/drawing/2014/main" id="{DFAADD2B-2A2E-431B-AF14-BADFB5611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84" y="179116"/>
            <a:ext cx="10753200" cy="451576"/>
          </a:xfrm>
        </p:spPr>
        <p:txBody>
          <a:bodyPr/>
          <a:lstStyle/>
          <a:p>
            <a:r>
              <a:rPr lang="cs-CZ" dirty="0"/>
              <a:t>Proč hrách? </a:t>
            </a:r>
          </a:p>
        </p:txBody>
      </p:sp>
    </p:spTree>
    <p:extLst>
      <p:ext uri="{BB962C8B-B14F-4D97-AF65-F5344CB8AC3E}">
        <p14:creationId xmlns:p14="http://schemas.microsoft.com/office/powerpoint/2010/main" val="2955716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3">
            <a:extLst>
              <a:ext uri="{FF2B5EF4-FFF2-40B4-BE49-F238E27FC236}">
                <a16:creationId xmlns:a16="http://schemas.microsoft.com/office/drawing/2014/main" id="{C80D876E-E25A-428D-9567-06A3F292C4D2}"/>
              </a:ext>
            </a:extLst>
          </p:cNvPr>
          <p:cNvGrpSpPr>
            <a:grpSpLocks/>
          </p:cNvGrpSpPr>
          <p:nvPr/>
        </p:nvGrpSpPr>
        <p:grpSpPr bwMode="auto">
          <a:xfrm>
            <a:off x="2057401" y="3429000"/>
            <a:ext cx="2817813" cy="3644900"/>
            <a:chOff x="336" y="2160"/>
            <a:chExt cx="1775" cy="2296"/>
          </a:xfrm>
          <a:solidFill>
            <a:schemeClr val="accent4"/>
          </a:solidFill>
        </p:grpSpPr>
        <p:sp>
          <p:nvSpPr>
            <p:cNvPr id="20484" name="Freeform 4">
              <a:extLst>
                <a:ext uri="{FF2B5EF4-FFF2-40B4-BE49-F238E27FC236}">
                  <a16:creationId xmlns:a16="http://schemas.microsoft.com/office/drawing/2014/main" id="{3A58BF53-54F1-4E66-AC84-43D12A870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2160"/>
              <a:ext cx="1407" cy="1736"/>
            </a:xfrm>
            <a:custGeom>
              <a:avLst/>
              <a:gdLst>
                <a:gd name="T0" fmla="*/ 585 w 1217"/>
                <a:gd name="T1" fmla="*/ 56 h 1240"/>
                <a:gd name="T2" fmla="*/ 441 w 1217"/>
                <a:gd name="T3" fmla="*/ 104 h 1240"/>
                <a:gd name="T4" fmla="*/ 297 w 1217"/>
                <a:gd name="T5" fmla="*/ 56 h 1240"/>
                <a:gd name="T6" fmla="*/ 249 w 1217"/>
                <a:gd name="T7" fmla="*/ 200 h 1240"/>
                <a:gd name="T8" fmla="*/ 105 w 1217"/>
                <a:gd name="T9" fmla="*/ 296 h 1240"/>
                <a:gd name="T10" fmla="*/ 9 w 1217"/>
                <a:gd name="T11" fmla="*/ 440 h 1240"/>
                <a:gd name="T12" fmla="*/ 57 w 1217"/>
                <a:gd name="T13" fmla="*/ 920 h 1240"/>
                <a:gd name="T14" fmla="*/ 297 w 1217"/>
                <a:gd name="T15" fmla="*/ 1016 h 1240"/>
                <a:gd name="T16" fmla="*/ 297 w 1217"/>
                <a:gd name="T17" fmla="*/ 1208 h 1240"/>
                <a:gd name="T18" fmla="*/ 441 w 1217"/>
                <a:gd name="T19" fmla="*/ 1208 h 1240"/>
                <a:gd name="T20" fmla="*/ 633 w 1217"/>
                <a:gd name="T21" fmla="*/ 1064 h 1240"/>
                <a:gd name="T22" fmla="*/ 825 w 1217"/>
                <a:gd name="T23" fmla="*/ 1208 h 1240"/>
                <a:gd name="T24" fmla="*/ 1161 w 1217"/>
                <a:gd name="T25" fmla="*/ 1112 h 1240"/>
                <a:gd name="T26" fmla="*/ 1113 w 1217"/>
                <a:gd name="T27" fmla="*/ 1016 h 1240"/>
                <a:gd name="T28" fmla="*/ 1161 w 1217"/>
                <a:gd name="T29" fmla="*/ 872 h 1240"/>
                <a:gd name="T30" fmla="*/ 1113 w 1217"/>
                <a:gd name="T31" fmla="*/ 728 h 1240"/>
                <a:gd name="T32" fmla="*/ 1209 w 1217"/>
                <a:gd name="T33" fmla="*/ 392 h 1240"/>
                <a:gd name="T34" fmla="*/ 1065 w 1217"/>
                <a:gd name="T35" fmla="*/ 296 h 1240"/>
                <a:gd name="T36" fmla="*/ 1017 w 1217"/>
                <a:gd name="T37" fmla="*/ 152 h 1240"/>
                <a:gd name="T38" fmla="*/ 825 w 1217"/>
                <a:gd name="T39" fmla="*/ 104 h 1240"/>
                <a:gd name="T40" fmla="*/ 681 w 1217"/>
                <a:gd name="T41" fmla="*/ 8 h 1240"/>
                <a:gd name="T42" fmla="*/ 585 w 1217"/>
                <a:gd name="T43" fmla="*/ 56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7" h="1240">
                  <a:moveTo>
                    <a:pt x="585" y="56"/>
                  </a:moveTo>
                  <a:cubicBezTo>
                    <a:pt x="545" y="72"/>
                    <a:pt x="489" y="104"/>
                    <a:pt x="441" y="104"/>
                  </a:cubicBezTo>
                  <a:cubicBezTo>
                    <a:pt x="393" y="104"/>
                    <a:pt x="329" y="40"/>
                    <a:pt x="297" y="56"/>
                  </a:cubicBezTo>
                  <a:cubicBezTo>
                    <a:pt x="265" y="72"/>
                    <a:pt x="281" y="160"/>
                    <a:pt x="249" y="200"/>
                  </a:cubicBezTo>
                  <a:cubicBezTo>
                    <a:pt x="217" y="240"/>
                    <a:pt x="145" y="256"/>
                    <a:pt x="105" y="296"/>
                  </a:cubicBezTo>
                  <a:cubicBezTo>
                    <a:pt x="65" y="336"/>
                    <a:pt x="17" y="335"/>
                    <a:pt x="9" y="440"/>
                  </a:cubicBezTo>
                  <a:cubicBezTo>
                    <a:pt x="0" y="544"/>
                    <a:pt x="9" y="824"/>
                    <a:pt x="57" y="920"/>
                  </a:cubicBezTo>
                  <a:cubicBezTo>
                    <a:pt x="105" y="1016"/>
                    <a:pt x="257" y="968"/>
                    <a:pt x="297" y="1016"/>
                  </a:cubicBezTo>
                  <a:cubicBezTo>
                    <a:pt x="337" y="1064"/>
                    <a:pt x="273" y="1176"/>
                    <a:pt x="297" y="1208"/>
                  </a:cubicBezTo>
                  <a:cubicBezTo>
                    <a:pt x="321" y="1240"/>
                    <a:pt x="385" y="1232"/>
                    <a:pt x="441" y="1208"/>
                  </a:cubicBezTo>
                  <a:cubicBezTo>
                    <a:pt x="497" y="1184"/>
                    <a:pt x="569" y="1064"/>
                    <a:pt x="633" y="1064"/>
                  </a:cubicBezTo>
                  <a:cubicBezTo>
                    <a:pt x="697" y="1064"/>
                    <a:pt x="737" y="1200"/>
                    <a:pt x="825" y="1208"/>
                  </a:cubicBezTo>
                  <a:cubicBezTo>
                    <a:pt x="913" y="1216"/>
                    <a:pt x="1112" y="1144"/>
                    <a:pt x="1161" y="1112"/>
                  </a:cubicBezTo>
                  <a:cubicBezTo>
                    <a:pt x="1209" y="1079"/>
                    <a:pt x="1113" y="1056"/>
                    <a:pt x="1113" y="1016"/>
                  </a:cubicBezTo>
                  <a:cubicBezTo>
                    <a:pt x="1113" y="976"/>
                    <a:pt x="1161" y="920"/>
                    <a:pt x="1161" y="872"/>
                  </a:cubicBezTo>
                  <a:cubicBezTo>
                    <a:pt x="1161" y="824"/>
                    <a:pt x="1105" y="808"/>
                    <a:pt x="1113" y="728"/>
                  </a:cubicBezTo>
                  <a:cubicBezTo>
                    <a:pt x="1121" y="648"/>
                    <a:pt x="1217" y="464"/>
                    <a:pt x="1209" y="392"/>
                  </a:cubicBezTo>
                  <a:cubicBezTo>
                    <a:pt x="1201" y="320"/>
                    <a:pt x="1097" y="336"/>
                    <a:pt x="1065" y="296"/>
                  </a:cubicBezTo>
                  <a:cubicBezTo>
                    <a:pt x="1033" y="256"/>
                    <a:pt x="1057" y="184"/>
                    <a:pt x="1017" y="152"/>
                  </a:cubicBezTo>
                  <a:cubicBezTo>
                    <a:pt x="977" y="120"/>
                    <a:pt x="881" y="128"/>
                    <a:pt x="825" y="104"/>
                  </a:cubicBezTo>
                  <a:cubicBezTo>
                    <a:pt x="769" y="80"/>
                    <a:pt x="720" y="15"/>
                    <a:pt x="681" y="8"/>
                  </a:cubicBezTo>
                  <a:cubicBezTo>
                    <a:pt x="641" y="0"/>
                    <a:pt x="625" y="40"/>
                    <a:pt x="585" y="5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85" name="Freeform 5">
              <a:extLst>
                <a:ext uri="{FF2B5EF4-FFF2-40B4-BE49-F238E27FC236}">
                  <a16:creationId xmlns:a16="http://schemas.microsoft.com/office/drawing/2014/main" id="{8C4CEBB7-DD67-40AB-A6B1-8FCF184A5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" y="2880"/>
              <a:ext cx="1127" cy="807"/>
            </a:xfrm>
            <a:custGeom>
              <a:avLst/>
              <a:gdLst>
                <a:gd name="T0" fmla="*/ 72 w 1127"/>
                <a:gd name="T1" fmla="*/ 392 h 807"/>
                <a:gd name="T2" fmla="*/ 408 w 1127"/>
                <a:gd name="T3" fmla="*/ 152 h 807"/>
                <a:gd name="T4" fmla="*/ 648 w 1127"/>
                <a:gd name="T5" fmla="*/ 104 h 807"/>
                <a:gd name="T6" fmla="*/ 888 w 1127"/>
                <a:gd name="T7" fmla="*/ 8 h 807"/>
                <a:gd name="T8" fmla="*/ 1032 w 1127"/>
                <a:gd name="T9" fmla="*/ 56 h 807"/>
                <a:gd name="T10" fmla="*/ 1080 w 1127"/>
                <a:gd name="T11" fmla="*/ 296 h 807"/>
                <a:gd name="T12" fmla="*/ 984 w 1127"/>
                <a:gd name="T13" fmla="*/ 728 h 807"/>
                <a:gd name="T14" fmla="*/ 216 w 1127"/>
                <a:gd name="T15" fmla="*/ 776 h 807"/>
                <a:gd name="T16" fmla="*/ 24 w 1127"/>
                <a:gd name="T17" fmla="*/ 584 h 807"/>
                <a:gd name="T18" fmla="*/ 72 w 1127"/>
                <a:gd name="T19" fmla="*/ 392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7" h="807">
                  <a:moveTo>
                    <a:pt x="72" y="392"/>
                  </a:moveTo>
                  <a:cubicBezTo>
                    <a:pt x="136" y="319"/>
                    <a:pt x="312" y="200"/>
                    <a:pt x="408" y="152"/>
                  </a:cubicBezTo>
                  <a:cubicBezTo>
                    <a:pt x="504" y="104"/>
                    <a:pt x="568" y="127"/>
                    <a:pt x="648" y="104"/>
                  </a:cubicBezTo>
                  <a:cubicBezTo>
                    <a:pt x="727" y="80"/>
                    <a:pt x="824" y="15"/>
                    <a:pt x="888" y="8"/>
                  </a:cubicBezTo>
                  <a:cubicBezTo>
                    <a:pt x="951" y="0"/>
                    <a:pt x="999" y="7"/>
                    <a:pt x="1032" y="56"/>
                  </a:cubicBezTo>
                  <a:cubicBezTo>
                    <a:pt x="1064" y="104"/>
                    <a:pt x="1087" y="184"/>
                    <a:pt x="1080" y="296"/>
                  </a:cubicBezTo>
                  <a:cubicBezTo>
                    <a:pt x="1072" y="407"/>
                    <a:pt x="1127" y="648"/>
                    <a:pt x="984" y="728"/>
                  </a:cubicBezTo>
                  <a:cubicBezTo>
                    <a:pt x="840" y="807"/>
                    <a:pt x="375" y="799"/>
                    <a:pt x="216" y="776"/>
                  </a:cubicBezTo>
                  <a:cubicBezTo>
                    <a:pt x="56" y="752"/>
                    <a:pt x="47" y="647"/>
                    <a:pt x="24" y="584"/>
                  </a:cubicBezTo>
                  <a:cubicBezTo>
                    <a:pt x="0" y="520"/>
                    <a:pt x="7" y="464"/>
                    <a:pt x="72" y="39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86" name="Freeform 6">
              <a:extLst>
                <a:ext uri="{FF2B5EF4-FFF2-40B4-BE49-F238E27FC236}">
                  <a16:creationId xmlns:a16="http://schemas.microsoft.com/office/drawing/2014/main" id="{C12200FE-10BC-48F7-A5A6-206AFC8C9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3464"/>
              <a:ext cx="439" cy="992"/>
            </a:xfrm>
            <a:custGeom>
              <a:avLst/>
              <a:gdLst>
                <a:gd name="T0" fmla="*/ 336 w 439"/>
                <a:gd name="T1" fmla="*/ 32 h 896"/>
                <a:gd name="T2" fmla="*/ 432 w 439"/>
                <a:gd name="T3" fmla="*/ 32 h 896"/>
                <a:gd name="T4" fmla="*/ 384 w 439"/>
                <a:gd name="T5" fmla="*/ 128 h 896"/>
                <a:gd name="T6" fmla="*/ 240 w 439"/>
                <a:gd name="T7" fmla="*/ 272 h 896"/>
                <a:gd name="T8" fmla="*/ 96 w 439"/>
                <a:gd name="T9" fmla="*/ 800 h 896"/>
                <a:gd name="T10" fmla="*/ 0 w 439"/>
                <a:gd name="T11" fmla="*/ 800 h 896"/>
                <a:gd name="T12" fmla="*/ 96 w 439"/>
                <a:gd name="T13" fmla="*/ 224 h 896"/>
                <a:gd name="T14" fmla="*/ 336 w 439"/>
                <a:gd name="T15" fmla="*/ 32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9" h="896">
                  <a:moveTo>
                    <a:pt x="336" y="32"/>
                  </a:moveTo>
                  <a:cubicBezTo>
                    <a:pt x="391" y="0"/>
                    <a:pt x="424" y="16"/>
                    <a:pt x="432" y="32"/>
                  </a:cubicBezTo>
                  <a:cubicBezTo>
                    <a:pt x="439" y="47"/>
                    <a:pt x="416" y="88"/>
                    <a:pt x="384" y="128"/>
                  </a:cubicBezTo>
                  <a:cubicBezTo>
                    <a:pt x="352" y="168"/>
                    <a:pt x="287" y="160"/>
                    <a:pt x="240" y="272"/>
                  </a:cubicBezTo>
                  <a:cubicBezTo>
                    <a:pt x="192" y="383"/>
                    <a:pt x="135" y="712"/>
                    <a:pt x="96" y="800"/>
                  </a:cubicBezTo>
                  <a:cubicBezTo>
                    <a:pt x="56" y="887"/>
                    <a:pt x="0" y="896"/>
                    <a:pt x="0" y="800"/>
                  </a:cubicBezTo>
                  <a:cubicBezTo>
                    <a:pt x="0" y="704"/>
                    <a:pt x="40" y="351"/>
                    <a:pt x="96" y="224"/>
                  </a:cubicBezTo>
                  <a:cubicBezTo>
                    <a:pt x="151" y="96"/>
                    <a:pt x="280" y="63"/>
                    <a:pt x="336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87" name="Freeform 7">
              <a:extLst>
                <a:ext uri="{FF2B5EF4-FFF2-40B4-BE49-F238E27FC236}">
                  <a16:creationId xmlns:a16="http://schemas.microsoft.com/office/drawing/2014/main" id="{A3579B43-804B-47FE-8282-D765015553E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52" y="3608"/>
              <a:ext cx="192" cy="280"/>
            </a:xfrm>
            <a:custGeom>
              <a:avLst/>
              <a:gdLst>
                <a:gd name="T0" fmla="*/ 24 w 168"/>
                <a:gd name="T1" fmla="*/ 40 h 280"/>
                <a:gd name="T2" fmla="*/ 24 w 168"/>
                <a:gd name="T3" fmla="*/ 280 h 280"/>
                <a:gd name="T4" fmla="*/ 168 w 168"/>
                <a:gd name="T5" fmla="*/ 40 h 280"/>
                <a:gd name="T6" fmla="*/ 24 w 168"/>
                <a:gd name="T7" fmla="*/ 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280">
                  <a:moveTo>
                    <a:pt x="24" y="40"/>
                  </a:moveTo>
                  <a:cubicBezTo>
                    <a:pt x="0" y="79"/>
                    <a:pt x="0" y="280"/>
                    <a:pt x="24" y="280"/>
                  </a:cubicBezTo>
                  <a:cubicBezTo>
                    <a:pt x="48" y="280"/>
                    <a:pt x="168" y="80"/>
                    <a:pt x="168" y="40"/>
                  </a:cubicBezTo>
                  <a:cubicBezTo>
                    <a:pt x="168" y="0"/>
                    <a:pt x="47" y="0"/>
                    <a:pt x="24" y="4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88" name="Freeform 8">
              <a:extLst>
                <a:ext uri="{FF2B5EF4-FFF2-40B4-BE49-F238E27FC236}">
                  <a16:creationId xmlns:a16="http://schemas.microsoft.com/office/drawing/2014/main" id="{C2F06964-9350-49C2-BC45-F967CE4CF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3608"/>
              <a:ext cx="192" cy="280"/>
            </a:xfrm>
            <a:custGeom>
              <a:avLst/>
              <a:gdLst>
                <a:gd name="T0" fmla="*/ 24 w 168"/>
                <a:gd name="T1" fmla="*/ 40 h 280"/>
                <a:gd name="T2" fmla="*/ 24 w 168"/>
                <a:gd name="T3" fmla="*/ 280 h 280"/>
                <a:gd name="T4" fmla="*/ 168 w 168"/>
                <a:gd name="T5" fmla="*/ 40 h 280"/>
                <a:gd name="T6" fmla="*/ 24 w 168"/>
                <a:gd name="T7" fmla="*/ 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280">
                  <a:moveTo>
                    <a:pt x="24" y="40"/>
                  </a:moveTo>
                  <a:cubicBezTo>
                    <a:pt x="0" y="79"/>
                    <a:pt x="0" y="280"/>
                    <a:pt x="24" y="280"/>
                  </a:cubicBezTo>
                  <a:cubicBezTo>
                    <a:pt x="48" y="280"/>
                    <a:pt x="168" y="80"/>
                    <a:pt x="168" y="40"/>
                  </a:cubicBezTo>
                  <a:cubicBezTo>
                    <a:pt x="168" y="0"/>
                    <a:pt x="47" y="0"/>
                    <a:pt x="24" y="4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89" name="Freeform 9">
              <a:extLst>
                <a:ext uri="{FF2B5EF4-FFF2-40B4-BE49-F238E27FC236}">
                  <a16:creationId xmlns:a16="http://schemas.microsoft.com/office/drawing/2014/main" id="{6629A690-A554-410E-959A-C4E3701B9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3152"/>
              <a:ext cx="932" cy="500"/>
            </a:xfrm>
            <a:custGeom>
              <a:avLst/>
              <a:gdLst>
                <a:gd name="T0" fmla="*/ 153 w 880"/>
                <a:gd name="T1" fmla="*/ 264 h 464"/>
                <a:gd name="T2" fmla="*/ 9 w 880"/>
                <a:gd name="T3" fmla="*/ 408 h 464"/>
                <a:gd name="T4" fmla="*/ 201 w 880"/>
                <a:gd name="T5" fmla="*/ 456 h 464"/>
                <a:gd name="T6" fmla="*/ 489 w 880"/>
                <a:gd name="T7" fmla="*/ 360 h 464"/>
                <a:gd name="T8" fmla="*/ 537 w 880"/>
                <a:gd name="T9" fmla="*/ 312 h 464"/>
                <a:gd name="T10" fmla="*/ 777 w 880"/>
                <a:gd name="T11" fmla="*/ 216 h 464"/>
                <a:gd name="T12" fmla="*/ 873 w 880"/>
                <a:gd name="T13" fmla="*/ 24 h 464"/>
                <a:gd name="T14" fmla="*/ 825 w 880"/>
                <a:gd name="T15" fmla="*/ 72 h 464"/>
                <a:gd name="T16" fmla="*/ 729 w 880"/>
                <a:gd name="T17" fmla="*/ 168 h 464"/>
                <a:gd name="T18" fmla="*/ 505 w 880"/>
                <a:gd name="T19" fmla="*/ 248 h 464"/>
                <a:gd name="T20" fmla="*/ 441 w 880"/>
                <a:gd name="T21" fmla="*/ 216 h 464"/>
                <a:gd name="T22" fmla="*/ 153 w 880"/>
                <a:gd name="T23" fmla="*/ 2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0" h="464">
                  <a:moveTo>
                    <a:pt x="153" y="264"/>
                  </a:moveTo>
                  <a:cubicBezTo>
                    <a:pt x="80" y="296"/>
                    <a:pt x="0" y="375"/>
                    <a:pt x="9" y="408"/>
                  </a:cubicBezTo>
                  <a:cubicBezTo>
                    <a:pt x="17" y="440"/>
                    <a:pt x="121" y="464"/>
                    <a:pt x="201" y="456"/>
                  </a:cubicBezTo>
                  <a:cubicBezTo>
                    <a:pt x="281" y="448"/>
                    <a:pt x="433" y="384"/>
                    <a:pt x="489" y="360"/>
                  </a:cubicBezTo>
                  <a:cubicBezTo>
                    <a:pt x="545" y="336"/>
                    <a:pt x="489" y="336"/>
                    <a:pt x="537" y="312"/>
                  </a:cubicBezTo>
                  <a:cubicBezTo>
                    <a:pt x="585" y="288"/>
                    <a:pt x="721" y="264"/>
                    <a:pt x="777" y="216"/>
                  </a:cubicBezTo>
                  <a:cubicBezTo>
                    <a:pt x="833" y="168"/>
                    <a:pt x="865" y="47"/>
                    <a:pt x="873" y="24"/>
                  </a:cubicBezTo>
                  <a:cubicBezTo>
                    <a:pt x="880" y="0"/>
                    <a:pt x="849" y="48"/>
                    <a:pt x="825" y="72"/>
                  </a:cubicBezTo>
                  <a:cubicBezTo>
                    <a:pt x="801" y="96"/>
                    <a:pt x="782" y="138"/>
                    <a:pt x="729" y="168"/>
                  </a:cubicBezTo>
                  <a:cubicBezTo>
                    <a:pt x="675" y="197"/>
                    <a:pt x="553" y="240"/>
                    <a:pt x="505" y="248"/>
                  </a:cubicBezTo>
                  <a:cubicBezTo>
                    <a:pt x="457" y="256"/>
                    <a:pt x="499" y="213"/>
                    <a:pt x="441" y="216"/>
                  </a:cubicBezTo>
                  <a:cubicBezTo>
                    <a:pt x="382" y="218"/>
                    <a:pt x="225" y="231"/>
                    <a:pt x="153" y="26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90" name="Freeform 10">
              <a:extLst>
                <a:ext uri="{FF2B5EF4-FFF2-40B4-BE49-F238E27FC236}">
                  <a16:creationId xmlns:a16="http://schemas.microsoft.com/office/drawing/2014/main" id="{7815BE53-19BC-4025-81B6-6DC94D4DB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3128"/>
              <a:ext cx="97" cy="96"/>
            </a:xfrm>
            <a:custGeom>
              <a:avLst/>
              <a:gdLst>
                <a:gd name="T0" fmla="*/ 24 w 223"/>
                <a:gd name="T1" fmla="*/ 272 h 279"/>
                <a:gd name="T2" fmla="*/ 72 w 223"/>
                <a:gd name="T3" fmla="*/ 32 h 279"/>
                <a:gd name="T4" fmla="*/ 216 w 223"/>
                <a:gd name="T5" fmla="*/ 80 h 279"/>
                <a:gd name="T6" fmla="*/ 24 w 223"/>
                <a:gd name="T7" fmla="*/ 27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279">
                  <a:moveTo>
                    <a:pt x="24" y="272"/>
                  </a:moveTo>
                  <a:cubicBezTo>
                    <a:pt x="0" y="264"/>
                    <a:pt x="40" y="64"/>
                    <a:pt x="72" y="32"/>
                  </a:cubicBezTo>
                  <a:cubicBezTo>
                    <a:pt x="104" y="0"/>
                    <a:pt x="223" y="40"/>
                    <a:pt x="216" y="80"/>
                  </a:cubicBezTo>
                  <a:cubicBezTo>
                    <a:pt x="208" y="119"/>
                    <a:pt x="47" y="279"/>
                    <a:pt x="24" y="27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91" name="Freeform 11">
              <a:extLst>
                <a:ext uri="{FF2B5EF4-FFF2-40B4-BE49-F238E27FC236}">
                  <a16:creationId xmlns:a16="http://schemas.microsoft.com/office/drawing/2014/main" id="{B657DE0C-75AA-4A10-A5DC-5E495BBCF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3176"/>
              <a:ext cx="511" cy="485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92" name="Freeform 12">
              <a:extLst>
                <a:ext uri="{FF2B5EF4-FFF2-40B4-BE49-F238E27FC236}">
                  <a16:creationId xmlns:a16="http://schemas.microsoft.com/office/drawing/2014/main" id="{936272E5-770C-45E2-A2FC-537AD0464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3138"/>
              <a:ext cx="713" cy="523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93" name="Freeform 13">
              <a:extLst>
                <a:ext uri="{FF2B5EF4-FFF2-40B4-BE49-F238E27FC236}">
                  <a16:creationId xmlns:a16="http://schemas.microsoft.com/office/drawing/2014/main" id="{67B43C82-7201-4382-AE00-F09D308B2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3208"/>
              <a:ext cx="384" cy="405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94" name="Freeform 14">
              <a:extLst>
                <a:ext uri="{FF2B5EF4-FFF2-40B4-BE49-F238E27FC236}">
                  <a16:creationId xmlns:a16="http://schemas.microsoft.com/office/drawing/2014/main" id="{5701479B-93A9-4F51-9D82-25A977894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" y="3176"/>
              <a:ext cx="535" cy="437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95" name="Freeform 15">
              <a:extLst>
                <a:ext uri="{FF2B5EF4-FFF2-40B4-BE49-F238E27FC236}">
                  <a16:creationId xmlns:a16="http://schemas.microsoft.com/office/drawing/2014/main" id="{C43A5DAD-02F6-4021-BA28-38D6BF77C8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6" y="2984"/>
              <a:ext cx="846" cy="713"/>
            </a:xfrm>
            <a:custGeom>
              <a:avLst/>
              <a:gdLst>
                <a:gd name="T0" fmla="*/ 96 w 1168"/>
                <a:gd name="T1" fmla="*/ 361 h 713"/>
                <a:gd name="T2" fmla="*/ 624 w 1168"/>
                <a:gd name="T3" fmla="*/ 73 h 713"/>
                <a:gd name="T4" fmla="*/ 1104 w 1168"/>
                <a:gd name="T5" fmla="*/ 73 h 713"/>
                <a:gd name="T6" fmla="*/ 1008 w 1168"/>
                <a:gd name="T7" fmla="*/ 505 h 713"/>
                <a:gd name="T8" fmla="*/ 336 w 1168"/>
                <a:gd name="T9" fmla="*/ 697 h 713"/>
                <a:gd name="T10" fmla="*/ 48 w 1168"/>
                <a:gd name="T11" fmla="*/ 601 h 713"/>
                <a:gd name="T12" fmla="*/ 96 w 1168"/>
                <a:gd name="T13" fmla="*/ 361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713">
                  <a:moveTo>
                    <a:pt x="96" y="361"/>
                  </a:moveTo>
                  <a:cubicBezTo>
                    <a:pt x="192" y="273"/>
                    <a:pt x="456" y="120"/>
                    <a:pt x="624" y="73"/>
                  </a:cubicBezTo>
                  <a:cubicBezTo>
                    <a:pt x="791" y="25"/>
                    <a:pt x="1039" y="0"/>
                    <a:pt x="1104" y="73"/>
                  </a:cubicBezTo>
                  <a:cubicBezTo>
                    <a:pt x="1168" y="145"/>
                    <a:pt x="1135" y="401"/>
                    <a:pt x="1008" y="505"/>
                  </a:cubicBezTo>
                  <a:cubicBezTo>
                    <a:pt x="880" y="608"/>
                    <a:pt x="496" y="681"/>
                    <a:pt x="336" y="697"/>
                  </a:cubicBezTo>
                  <a:cubicBezTo>
                    <a:pt x="176" y="713"/>
                    <a:pt x="87" y="656"/>
                    <a:pt x="48" y="601"/>
                  </a:cubicBezTo>
                  <a:cubicBezTo>
                    <a:pt x="8" y="545"/>
                    <a:pt x="0" y="449"/>
                    <a:pt x="96" y="36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496" name="Rectangle 16">
            <a:extLst>
              <a:ext uri="{FF2B5EF4-FFF2-40B4-BE49-F238E27FC236}">
                <a16:creationId xmlns:a16="http://schemas.microsoft.com/office/drawing/2014/main" id="{9363960A-64C0-4048-A0E6-033EC0D32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990600"/>
            <a:ext cx="7772400" cy="2362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Autofit/>
          </a:bodyPr>
          <a:lstStyle/>
          <a:p>
            <a:r>
              <a:rPr lang="cs-CZ" altLang="cs-CZ"/>
              <a:t>Odstraněním prašníků z jedné rostliny a umělého oplodnění za pomocí opylovacího kartáčku lze dosáhnout u hrachu snadno kontrolovaného křížení.</a:t>
            </a:r>
            <a:endParaRPr lang="en-US" altLang="cs-CZ"/>
          </a:p>
        </p:txBody>
      </p:sp>
      <p:grpSp>
        <p:nvGrpSpPr>
          <p:cNvPr id="20497" name="Group 17">
            <a:extLst>
              <a:ext uri="{FF2B5EF4-FFF2-40B4-BE49-F238E27FC236}">
                <a16:creationId xmlns:a16="http://schemas.microsoft.com/office/drawing/2014/main" id="{733A8B8C-E6C2-405B-8F69-D0CAA1F11C93}"/>
              </a:ext>
            </a:extLst>
          </p:cNvPr>
          <p:cNvGrpSpPr>
            <a:grpSpLocks/>
          </p:cNvGrpSpPr>
          <p:nvPr/>
        </p:nvGrpSpPr>
        <p:grpSpPr bwMode="auto">
          <a:xfrm>
            <a:off x="7391401" y="3343275"/>
            <a:ext cx="2817813" cy="3644900"/>
            <a:chOff x="3696" y="2106"/>
            <a:chExt cx="1775" cy="2296"/>
          </a:xfrm>
        </p:grpSpPr>
        <p:sp>
          <p:nvSpPr>
            <p:cNvPr id="20498" name="Freeform 18">
              <a:extLst>
                <a:ext uri="{FF2B5EF4-FFF2-40B4-BE49-F238E27FC236}">
                  <a16:creationId xmlns:a16="http://schemas.microsoft.com/office/drawing/2014/main" id="{9FF909B0-C6C5-4D11-9350-0DDFB13ED4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68" y="2106"/>
              <a:ext cx="1407" cy="1736"/>
            </a:xfrm>
            <a:custGeom>
              <a:avLst/>
              <a:gdLst>
                <a:gd name="T0" fmla="*/ 585 w 1217"/>
                <a:gd name="T1" fmla="*/ 56 h 1240"/>
                <a:gd name="T2" fmla="*/ 441 w 1217"/>
                <a:gd name="T3" fmla="*/ 104 h 1240"/>
                <a:gd name="T4" fmla="*/ 297 w 1217"/>
                <a:gd name="T5" fmla="*/ 56 h 1240"/>
                <a:gd name="T6" fmla="*/ 249 w 1217"/>
                <a:gd name="T7" fmla="*/ 200 h 1240"/>
                <a:gd name="T8" fmla="*/ 105 w 1217"/>
                <a:gd name="T9" fmla="*/ 296 h 1240"/>
                <a:gd name="T10" fmla="*/ 9 w 1217"/>
                <a:gd name="T11" fmla="*/ 440 h 1240"/>
                <a:gd name="T12" fmla="*/ 57 w 1217"/>
                <a:gd name="T13" fmla="*/ 920 h 1240"/>
                <a:gd name="T14" fmla="*/ 297 w 1217"/>
                <a:gd name="T15" fmla="*/ 1016 h 1240"/>
                <a:gd name="T16" fmla="*/ 297 w 1217"/>
                <a:gd name="T17" fmla="*/ 1208 h 1240"/>
                <a:gd name="T18" fmla="*/ 441 w 1217"/>
                <a:gd name="T19" fmla="*/ 1208 h 1240"/>
                <a:gd name="T20" fmla="*/ 633 w 1217"/>
                <a:gd name="T21" fmla="*/ 1064 h 1240"/>
                <a:gd name="T22" fmla="*/ 825 w 1217"/>
                <a:gd name="T23" fmla="*/ 1208 h 1240"/>
                <a:gd name="T24" fmla="*/ 1161 w 1217"/>
                <a:gd name="T25" fmla="*/ 1112 h 1240"/>
                <a:gd name="T26" fmla="*/ 1113 w 1217"/>
                <a:gd name="T27" fmla="*/ 1016 h 1240"/>
                <a:gd name="T28" fmla="*/ 1161 w 1217"/>
                <a:gd name="T29" fmla="*/ 872 h 1240"/>
                <a:gd name="T30" fmla="*/ 1113 w 1217"/>
                <a:gd name="T31" fmla="*/ 728 h 1240"/>
                <a:gd name="T32" fmla="*/ 1209 w 1217"/>
                <a:gd name="T33" fmla="*/ 392 h 1240"/>
                <a:gd name="T34" fmla="*/ 1065 w 1217"/>
                <a:gd name="T35" fmla="*/ 296 h 1240"/>
                <a:gd name="T36" fmla="*/ 1017 w 1217"/>
                <a:gd name="T37" fmla="*/ 152 h 1240"/>
                <a:gd name="T38" fmla="*/ 825 w 1217"/>
                <a:gd name="T39" fmla="*/ 104 h 1240"/>
                <a:gd name="T40" fmla="*/ 681 w 1217"/>
                <a:gd name="T41" fmla="*/ 8 h 1240"/>
                <a:gd name="T42" fmla="*/ 585 w 1217"/>
                <a:gd name="T43" fmla="*/ 56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7" h="1240">
                  <a:moveTo>
                    <a:pt x="585" y="56"/>
                  </a:moveTo>
                  <a:cubicBezTo>
                    <a:pt x="545" y="72"/>
                    <a:pt x="489" y="104"/>
                    <a:pt x="441" y="104"/>
                  </a:cubicBezTo>
                  <a:cubicBezTo>
                    <a:pt x="393" y="104"/>
                    <a:pt x="329" y="40"/>
                    <a:pt x="297" y="56"/>
                  </a:cubicBezTo>
                  <a:cubicBezTo>
                    <a:pt x="265" y="72"/>
                    <a:pt x="281" y="160"/>
                    <a:pt x="249" y="200"/>
                  </a:cubicBezTo>
                  <a:cubicBezTo>
                    <a:pt x="217" y="240"/>
                    <a:pt x="145" y="256"/>
                    <a:pt x="105" y="296"/>
                  </a:cubicBezTo>
                  <a:cubicBezTo>
                    <a:pt x="65" y="336"/>
                    <a:pt x="17" y="335"/>
                    <a:pt x="9" y="440"/>
                  </a:cubicBezTo>
                  <a:cubicBezTo>
                    <a:pt x="0" y="544"/>
                    <a:pt x="9" y="824"/>
                    <a:pt x="57" y="920"/>
                  </a:cubicBezTo>
                  <a:cubicBezTo>
                    <a:pt x="105" y="1016"/>
                    <a:pt x="257" y="968"/>
                    <a:pt x="297" y="1016"/>
                  </a:cubicBezTo>
                  <a:cubicBezTo>
                    <a:pt x="337" y="1064"/>
                    <a:pt x="273" y="1176"/>
                    <a:pt x="297" y="1208"/>
                  </a:cubicBezTo>
                  <a:cubicBezTo>
                    <a:pt x="321" y="1240"/>
                    <a:pt x="385" y="1232"/>
                    <a:pt x="441" y="1208"/>
                  </a:cubicBezTo>
                  <a:cubicBezTo>
                    <a:pt x="497" y="1184"/>
                    <a:pt x="569" y="1064"/>
                    <a:pt x="633" y="1064"/>
                  </a:cubicBezTo>
                  <a:cubicBezTo>
                    <a:pt x="697" y="1064"/>
                    <a:pt x="737" y="1200"/>
                    <a:pt x="825" y="1208"/>
                  </a:cubicBezTo>
                  <a:cubicBezTo>
                    <a:pt x="913" y="1216"/>
                    <a:pt x="1112" y="1144"/>
                    <a:pt x="1161" y="1112"/>
                  </a:cubicBezTo>
                  <a:cubicBezTo>
                    <a:pt x="1209" y="1079"/>
                    <a:pt x="1113" y="1056"/>
                    <a:pt x="1113" y="1016"/>
                  </a:cubicBezTo>
                  <a:cubicBezTo>
                    <a:pt x="1113" y="976"/>
                    <a:pt x="1161" y="920"/>
                    <a:pt x="1161" y="872"/>
                  </a:cubicBezTo>
                  <a:cubicBezTo>
                    <a:pt x="1161" y="824"/>
                    <a:pt x="1105" y="808"/>
                    <a:pt x="1113" y="728"/>
                  </a:cubicBezTo>
                  <a:cubicBezTo>
                    <a:pt x="1121" y="648"/>
                    <a:pt x="1217" y="464"/>
                    <a:pt x="1209" y="392"/>
                  </a:cubicBezTo>
                  <a:cubicBezTo>
                    <a:pt x="1201" y="320"/>
                    <a:pt x="1097" y="336"/>
                    <a:pt x="1065" y="296"/>
                  </a:cubicBezTo>
                  <a:cubicBezTo>
                    <a:pt x="1033" y="256"/>
                    <a:pt x="1057" y="184"/>
                    <a:pt x="1017" y="152"/>
                  </a:cubicBezTo>
                  <a:cubicBezTo>
                    <a:pt x="977" y="120"/>
                    <a:pt x="881" y="128"/>
                    <a:pt x="825" y="104"/>
                  </a:cubicBezTo>
                  <a:cubicBezTo>
                    <a:pt x="769" y="80"/>
                    <a:pt x="720" y="15"/>
                    <a:pt x="681" y="8"/>
                  </a:cubicBezTo>
                  <a:cubicBezTo>
                    <a:pt x="641" y="0"/>
                    <a:pt x="625" y="40"/>
                    <a:pt x="585" y="56"/>
                  </a:cubicBezTo>
                  <a:close/>
                </a:path>
              </a:pathLst>
            </a:custGeom>
            <a:gradFill rotWithShape="0">
              <a:gsLst>
                <a:gs pos="0">
                  <a:srgbClr val="9900FF"/>
                </a:gs>
                <a:gs pos="100000">
                  <a:srgbClr val="9900FF">
                    <a:gamma/>
                    <a:shade val="7176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99" name="Freeform 19">
              <a:extLst>
                <a:ext uri="{FF2B5EF4-FFF2-40B4-BE49-F238E27FC236}">
                  <a16:creationId xmlns:a16="http://schemas.microsoft.com/office/drawing/2014/main" id="{A4C0A903-49FC-4BD4-9B37-32DA02ED9D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96" y="2826"/>
              <a:ext cx="1127" cy="807"/>
            </a:xfrm>
            <a:custGeom>
              <a:avLst/>
              <a:gdLst>
                <a:gd name="T0" fmla="*/ 72 w 1127"/>
                <a:gd name="T1" fmla="*/ 392 h 807"/>
                <a:gd name="T2" fmla="*/ 408 w 1127"/>
                <a:gd name="T3" fmla="*/ 152 h 807"/>
                <a:gd name="T4" fmla="*/ 648 w 1127"/>
                <a:gd name="T5" fmla="*/ 104 h 807"/>
                <a:gd name="T6" fmla="*/ 888 w 1127"/>
                <a:gd name="T7" fmla="*/ 8 h 807"/>
                <a:gd name="T8" fmla="*/ 1032 w 1127"/>
                <a:gd name="T9" fmla="*/ 56 h 807"/>
                <a:gd name="T10" fmla="*/ 1080 w 1127"/>
                <a:gd name="T11" fmla="*/ 296 h 807"/>
                <a:gd name="T12" fmla="*/ 984 w 1127"/>
                <a:gd name="T13" fmla="*/ 728 h 807"/>
                <a:gd name="T14" fmla="*/ 216 w 1127"/>
                <a:gd name="T15" fmla="*/ 776 h 807"/>
                <a:gd name="T16" fmla="*/ 24 w 1127"/>
                <a:gd name="T17" fmla="*/ 584 h 807"/>
                <a:gd name="T18" fmla="*/ 72 w 1127"/>
                <a:gd name="T19" fmla="*/ 392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7" h="807">
                  <a:moveTo>
                    <a:pt x="72" y="392"/>
                  </a:moveTo>
                  <a:cubicBezTo>
                    <a:pt x="136" y="319"/>
                    <a:pt x="312" y="200"/>
                    <a:pt x="408" y="152"/>
                  </a:cubicBezTo>
                  <a:cubicBezTo>
                    <a:pt x="504" y="104"/>
                    <a:pt x="568" y="127"/>
                    <a:pt x="648" y="104"/>
                  </a:cubicBezTo>
                  <a:cubicBezTo>
                    <a:pt x="727" y="80"/>
                    <a:pt x="824" y="15"/>
                    <a:pt x="888" y="8"/>
                  </a:cubicBezTo>
                  <a:cubicBezTo>
                    <a:pt x="951" y="0"/>
                    <a:pt x="999" y="7"/>
                    <a:pt x="1032" y="56"/>
                  </a:cubicBezTo>
                  <a:cubicBezTo>
                    <a:pt x="1064" y="104"/>
                    <a:pt x="1087" y="184"/>
                    <a:pt x="1080" y="296"/>
                  </a:cubicBezTo>
                  <a:cubicBezTo>
                    <a:pt x="1072" y="407"/>
                    <a:pt x="1127" y="648"/>
                    <a:pt x="984" y="728"/>
                  </a:cubicBezTo>
                  <a:cubicBezTo>
                    <a:pt x="840" y="807"/>
                    <a:pt x="375" y="799"/>
                    <a:pt x="216" y="776"/>
                  </a:cubicBezTo>
                  <a:cubicBezTo>
                    <a:pt x="56" y="752"/>
                    <a:pt x="47" y="647"/>
                    <a:pt x="24" y="584"/>
                  </a:cubicBezTo>
                  <a:cubicBezTo>
                    <a:pt x="0" y="520"/>
                    <a:pt x="7" y="464"/>
                    <a:pt x="72" y="392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FF">
                    <a:gamma/>
                    <a:shade val="65490"/>
                    <a:invGamma/>
                  </a:srgbClr>
                </a:gs>
                <a:gs pos="100000">
                  <a:srgbClr val="99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00" name="Freeform 20">
              <a:extLst>
                <a:ext uri="{FF2B5EF4-FFF2-40B4-BE49-F238E27FC236}">
                  <a16:creationId xmlns:a16="http://schemas.microsoft.com/office/drawing/2014/main" id="{4DE46A15-D183-431B-83AA-5D7DBFD28B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08" y="3410"/>
              <a:ext cx="439" cy="992"/>
            </a:xfrm>
            <a:custGeom>
              <a:avLst/>
              <a:gdLst>
                <a:gd name="T0" fmla="*/ 336 w 439"/>
                <a:gd name="T1" fmla="*/ 32 h 896"/>
                <a:gd name="T2" fmla="*/ 432 w 439"/>
                <a:gd name="T3" fmla="*/ 32 h 896"/>
                <a:gd name="T4" fmla="*/ 384 w 439"/>
                <a:gd name="T5" fmla="*/ 128 h 896"/>
                <a:gd name="T6" fmla="*/ 240 w 439"/>
                <a:gd name="T7" fmla="*/ 272 h 896"/>
                <a:gd name="T8" fmla="*/ 96 w 439"/>
                <a:gd name="T9" fmla="*/ 800 h 896"/>
                <a:gd name="T10" fmla="*/ 0 w 439"/>
                <a:gd name="T11" fmla="*/ 800 h 896"/>
                <a:gd name="T12" fmla="*/ 96 w 439"/>
                <a:gd name="T13" fmla="*/ 224 h 896"/>
                <a:gd name="T14" fmla="*/ 336 w 439"/>
                <a:gd name="T15" fmla="*/ 32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9" h="896">
                  <a:moveTo>
                    <a:pt x="336" y="32"/>
                  </a:moveTo>
                  <a:cubicBezTo>
                    <a:pt x="391" y="0"/>
                    <a:pt x="424" y="16"/>
                    <a:pt x="432" y="32"/>
                  </a:cubicBezTo>
                  <a:cubicBezTo>
                    <a:pt x="439" y="47"/>
                    <a:pt x="416" y="88"/>
                    <a:pt x="384" y="128"/>
                  </a:cubicBezTo>
                  <a:cubicBezTo>
                    <a:pt x="352" y="168"/>
                    <a:pt x="287" y="160"/>
                    <a:pt x="240" y="272"/>
                  </a:cubicBezTo>
                  <a:cubicBezTo>
                    <a:pt x="192" y="383"/>
                    <a:pt x="135" y="712"/>
                    <a:pt x="96" y="800"/>
                  </a:cubicBezTo>
                  <a:cubicBezTo>
                    <a:pt x="56" y="887"/>
                    <a:pt x="0" y="896"/>
                    <a:pt x="0" y="800"/>
                  </a:cubicBezTo>
                  <a:cubicBezTo>
                    <a:pt x="0" y="704"/>
                    <a:pt x="40" y="351"/>
                    <a:pt x="96" y="224"/>
                  </a:cubicBezTo>
                  <a:cubicBezTo>
                    <a:pt x="151" y="96"/>
                    <a:pt x="280" y="63"/>
                    <a:pt x="336" y="32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8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01" name="Freeform 21">
              <a:extLst>
                <a:ext uri="{FF2B5EF4-FFF2-40B4-BE49-F238E27FC236}">
                  <a16:creationId xmlns:a16="http://schemas.microsoft.com/office/drawing/2014/main" id="{06C9B2AB-827C-498D-8D2D-05282197D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3554"/>
              <a:ext cx="192" cy="280"/>
            </a:xfrm>
            <a:custGeom>
              <a:avLst/>
              <a:gdLst>
                <a:gd name="T0" fmla="*/ 24 w 168"/>
                <a:gd name="T1" fmla="*/ 40 h 280"/>
                <a:gd name="T2" fmla="*/ 24 w 168"/>
                <a:gd name="T3" fmla="*/ 280 h 280"/>
                <a:gd name="T4" fmla="*/ 168 w 168"/>
                <a:gd name="T5" fmla="*/ 40 h 280"/>
                <a:gd name="T6" fmla="*/ 24 w 168"/>
                <a:gd name="T7" fmla="*/ 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280">
                  <a:moveTo>
                    <a:pt x="24" y="40"/>
                  </a:moveTo>
                  <a:cubicBezTo>
                    <a:pt x="0" y="79"/>
                    <a:pt x="0" y="280"/>
                    <a:pt x="24" y="280"/>
                  </a:cubicBezTo>
                  <a:cubicBezTo>
                    <a:pt x="48" y="280"/>
                    <a:pt x="168" y="80"/>
                    <a:pt x="168" y="40"/>
                  </a:cubicBezTo>
                  <a:cubicBezTo>
                    <a:pt x="168" y="0"/>
                    <a:pt x="47" y="0"/>
                    <a:pt x="24" y="4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02" name="Freeform 22">
              <a:extLst>
                <a:ext uri="{FF2B5EF4-FFF2-40B4-BE49-F238E27FC236}">
                  <a16:creationId xmlns:a16="http://schemas.microsoft.com/office/drawing/2014/main" id="{379EE153-0AA6-4FA8-96DA-425C2EC7033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7" y="3554"/>
              <a:ext cx="192" cy="280"/>
            </a:xfrm>
            <a:custGeom>
              <a:avLst/>
              <a:gdLst>
                <a:gd name="T0" fmla="*/ 24 w 168"/>
                <a:gd name="T1" fmla="*/ 40 h 280"/>
                <a:gd name="T2" fmla="*/ 24 w 168"/>
                <a:gd name="T3" fmla="*/ 280 h 280"/>
                <a:gd name="T4" fmla="*/ 168 w 168"/>
                <a:gd name="T5" fmla="*/ 40 h 280"/>
                <a:gd name="T6" fmla="*/ 24 w 168"/>
                <a:gd name="T7" fmla="*/ 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280">
                  <a:moveTo>
                    <a:pt x="24" y="40"/>
                  </a:moveTo>
                  <a:cubicBezTo>
                    <a:pt x="0" y="79"/>
                    <a:pt x="0" y="280"/>
                    <a:pt x="24" y="280"/>
                  </a:cubicBezTo>
                  <a:cubicBezTo>
                    <a:pt x="48" y="280"/>
                    <a:pt x="168" y="80"/>
                    <a:pt x="168" y="40"/>
                  </a:cubicBezTo>
                  <a:cubicBezTo>
                    <a:pt x="168" y="0"/>
                    <a:pt x="47" y="0"/>
                    <a:pt x="24" y="4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03" name="Freeform 23">
              <a:extLst>
                <a:ext uri="{FF2B5EF4-FFF2-40B4-BE49-F238E27FC236}">
                  <a16:creationId xmlns:a16="http://schemas.microsoft.com/office/drawing/2014/main" id="{55DC1B61-E30B-407F-A4F0-B589834C961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84" y="3098"/>
              <a:ext cx="932" cy="500"/>
            </a:xfrm>
            <a:custGeom>
              <a:avLst/>
              <a:gdLst>
                <a:gd name="T0" fmla="*/ 153 w 880"/>
                <a:gd name="T1" fmla="*/ 264 h 464"/>
                <a:gd name="T2" fmla="*/ 9 w 880"/>
                <a:gd name="T3" fmla="*/ 408 h 464"/>
                <a:gd name="T4" fmla="*/ 201 w 880"/>
                <a:gd name="T5" fmla="*/ 456 h 464"/>
                <a:gd name="T6" fmla="*/ 489 w 880"/>
                <a:gd name="T7" fmla="*/ 360 h 464"/>
                <a:gd name="T8" fmla="*/ 537 w 880"/>
                <a:gd name="T9" fmla="*/ 312 h 464"/>
                <a:gd name="T10" fmla="*/ 777 w 880"/>
                <a:gd name="T11" fmla="*/ 216 h 464"/>
                <a:gd name="T12" fmla="*/ 873 w 880"/>
                <a:gd name="T13" fmla="*/ 24 h 464"/>
                <a:gd name="T14" fmla="*/ 825 w 880"/>
                <a:gd name="T15" fmla="*/ 72 h 464"/>
                <a:gd name="T16" fmla="*/ 729 w 880"/>
                <a:gd name="T17" fmla="*/ 168 h 464"/>
                <a:gd name="T18" fmla="*/ 505 w 880"/>
                <a:gd name="T19" fmla="*/ 248 h 464"/>
                <a:gd name="T20" fmla="*/ 441 w 880"/>
                <a:gd name="T21" fmla="*/ 216 h 464"/>
                <a:gd name="T22" fmla="*/ 153 w 880"/>
                <a:gd name="T23" fmla="*/ 2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0" h="464">
                  <a:moveTo>
                    <a:pt x="153" y="264"/>
                  </a:moveTo>
                  <a:cubicBezTo>
                    <a:pt x="80" y="296"/>
                    <a:pt x="0" y="375"/>
                    <a:pt x="9" y="408"/>
                  </a:cubicBezTo>
                  <a:cubicBezTo>
                    <a:pt x="17" y="440"/>
                    <a:pt x="121" y="464"/>
                    <a:pt x="201" y="456"/>
                  </a:cubicBezTo>
                  <a:cubicBezTo>
                    <a:pt x="281" y="448"/>
                    <a:pt x="433" y="384"/>
                    <a:pt x="489" y="360"/>
                  </a:cubicBezTo>
                  <a:cubicBezTo>
                    <a:pt x="545" y="336"/>
                    <a:pt x="489" y="336"/>
                    <a:pt x="537" y="312"/>
                  </a:cubicBezTo>
                  <a:cubicBezTo>
                    <a:pt x="585" y="288"/>
                    <a:pt x="721" y="264"/>
                    <a:pt x="777" y="216"/>
                  </a:cubicBezTo>
                  <a:cubicBezTo>
                    <a:pt x="833" y="168"/>
                    <a:pt x="865" y="47"/>
                    <a:pt x="873" y="24"/>
                  </a:cubicBezTo>
                  <a:cubicBezTo>
                    <a:pt x="880" y="0"/>
                    <a:pt x="849" y="48"/>
                    <a:pt x="825" y="72"/>
                  </a:cubicBezTo>
                  <a:cubicBezTo>
                    <a:pt x="801" y="96"/>
                    <a:pt x="782" y="138"/>
                    <a:pt x="729" y="168"/>
                  </a:cubicBezTo>
                  <a:cubicBezTo>
                    <a:pt x="675" y="197"/>
                    <a:pt x="553" y="240"/>
                    <a:pt x="505" y="248"/>
                  </a:cubicBezTo>
                  <a:cubicBezTo>
                    <a:pt x="457" y="256"/>
                    <a:pt x="499" y="213"/>
                    <a:pt x="441" y="216"/>
                  </a:cubicBezTo>
                  <a:cubicBezTo>
                    <a:pt x="382" y="218"/>
                    <a:pt x="225" y="231"/>
                    <a:pt x="153" y="264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04" name="Freeform 24">
              <a:extLst>
                <a:ext uri="{FF2B5EF4-FFF2-40B4-BE49-F238E27FC236}">
                  <a16:creationId xmlns:a16="http://schemas.microsoft.com/office/drawing/2014/main" id="{B329BD66-4945-4E1D-A5B5-53CCD8E99C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2" y="3074"/>
              <a:ext cx="97" cy="96"/>
            </a:xfrm>
            <a:custGeom>
              <a:avLst/>
              <a:gdLst>
                <a:gd name="T0" fmla="*/ 24 w 223"/>
                <a:gd name="T1" fmla="*/ 272 h 279"/>
                <a:gd name="T2" fmla="*/ 72 w 223"/>
                <a:gd name="T3" fmla="*/ 32 h 279"/>
                <a:gd name="T4" fmla="*/ 216 w 223"/>
                <a:gd name="T5" fmla="*/ 80 h 279"/>
                <a:gd name="T6" fmla="*/ 24 w 223"/>
                <a:gd name="T7" fmla="*/ 27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279">
                  <a:moveTo>
                    <a:pt x="24" y="272"/>
                  </a:moveTo>
                  <a:cubicBezTo>
                    <a:pt x="0" y="264"/>
                    <a:pt x="40" y="64"/>
                    <a:pt x="72" y="32"/>
                  </a:cubicBezTo>
                  <a:cubicBezTo>
                    <a:pt x="104" y="0"/>
                    <a:pt x="223" y="40"/>
                    <a:pt x="216" y="80"/>
                  </a:cubicBezTo>
                  <a:cubicBezTo>
                    <a:pt x="208" y="119"/>
                    <a:pt x="47" y="279"/>
                    <a:pt x="24" y="27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68627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05" name="Freeform 25">
              <a:extLst>
                <a:ext uri="{FF2B5EF4-FFF2-40B4-BE49-F238E27FC236}">
                  <a16:creationId xmlns:a16="http://schemas.microsoft.com/office/drawing/2014/main" id="{0B542684-0313-4B24-9024-6D2CB5A65C7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27" y="3122"/>
              <a:ext cx="511" cy="485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06" name="Freeform 26">
              <a:extLst>
                <a:ext uri="{FF2B5EF4-FFF2-40B4-BE49-F238E27FC236}">
                  <a16:creationId xmlns:a16="http://schemas.microsoft.com/office/drawing/2014/main" id="{2D7FD2F4-6055-48ED-B11B-2781E0E1E5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25" y="3084"/>
              <a:ext cx="713" cy="523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07" name="Freeform 27">
              <a:extLst>
                <a:ext uri="{FF2B5EF4-FFF2-40B4-BE49-F238E27FC236}">
                  <a16:creationId xmlns:a16="http://schemas.microsoft.com/office/drawing/2014/main" id="{FD49070E-3CEC-474C-AEC2-5B416F9FBC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23" y="3154"/>
              <a:ext cx="384" cy="405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08" name="Freeform 28">
              <a:extLst>
                <a:ext uri="{FF2B5EF4-FFF2-40B4-BE49-F238E27FC236}">
                  <a16:creationId xmlns:a16="http://schemas.microsoft.com/office/drawing/2014/main" id="{55E7B6C1-1E29-484C-8827-7B67A2C37D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031" y="3122"/>
              <a:ext cx="535" cy="437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09" name="Freeform 29">
              <a:extLst>
                <a:ext uri="{FF2B5EF4-FFF2-40B4-BE49-F238E27FC236}">
                  <a16:creationId xmlns:a16="http://schemas.microsoft.com/office/drawing/2014/main" id="{C6FC01C6-FCF9-4781-A1AF-0148305E6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50" y="3062"/>
              <a:ext cx="51" cy="52"/>
            </a:xfrm>
            <a:custGeom>
              <a:avLst/>
              <a:gdLst>
                <a:gd name="T0" fmla="*/ 56 w 111"/>
                <a:gd name="T1" fmla="*/ 112 h 112"/>
                <a:gd name="T2" fmla="*/ 8 w 111"/>
                <a:gd name="T3" fmla="*/ 16 h 112"/>
                <a:gd name="T4" fmla="*/ 104 w 111"/>
                <a:gd name="T5" fmla="*/ 16 h 112"/>
                <a:gd name="T6" fmla="*/ 56 w 111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12">
                  <a:moveTo>
                    <a:pt x="56" y="112"/>
                  </a:moveTo>
                  <a:cubicBezTo>
                    <a:pt x="40" y="112"/>
                    <a:pt x="0" y="31"/>
                    <a:pt x="8" y="16"/>
                  </a:cubicBezTo>
                  <a:cubicBezTo>
                    <a:pt x="15" y="0"/>
                    <a:pt x="96" y="0"/>
                    <a:pt x="104" y="16"/>
                  </a:cubicBezTo>
                  <a:cubicBezTo>
                    <a:pt x="111" y="31"/>
                    <a:pt x="72" y="112"/>
                    <a:pt x="56" y="11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10" name="Freeform 30">
              <a:extLst>
                <a:ext uri="{FF2B5EF4-FFF2-40B4-BE49-F238E27FC236}">
                  <a16:creationId xmlns:a16="http://schemas.microsoft.com/office/drawing/2014/main" id="{E890974E-31EC-4E12-BC71-2AECA9CF71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044" y="3088"/>
              <a:ext cx="51" cy="52"/>
            </a:xfrm>
            <a:custGeom>
              <a:avLst/>
              <a:gdLst>
                <a:gd name="T0" fmla="*/ 56 w 111"/>
                <a:gd name="T1" fmla="*/ 112 h 112"/>
                <a:gd name="T2" fmla="*/ 8 w 111"/>
                <a:gd name="T3" fmla="*/ 16 h 112"/>
                <a:gd name="T4" fmla="*/ 104 w 111"/>
                <a:gd name="T5" fmla="*/ 16 h 112"/>
                <a:gd name="T6" fmla="*/ 56 w 111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12">
                  <a:moveTo>
                    <a:pt x="56" y="112"/>
                  </a:moveTo>
                  <a:cubicBezTo>
                    <a:pt x="40" y="112"/>
                    <a:pt x="0" y="31"/>
                    <a:pt x="8" y="16"/>
                  </a:cubicBezTo>
                  <a:cubicBezTo>
                    <a:pt x="15" y="0"/>
                    <a:pt x="96" y="0"/>
                    <a:pt x="104" y="16"/>
                  </a:cubicBezTo>
                  <a:cubicBezTo>
                    <a:pt x="111" y="31"/>
                    <a:pt x="72" y="112"/>
                    <a:pt x="56" y="11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11" name="Freeform 31">
              <a:extLst>
                <a:ext uri="{FF2B5EF4-FFF2-40B4-BE49-F238E27FC236}">
                  <a16:creationId xmlns:a16="http://schemas.microsoft.com/office/drawing/2014/main" id="{1E2CB86D-F9D8-48B4-946F-545F44DEBD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38" y="3088"/>
              <a:ext cx="51" cy="52"/>
            </a:xfrm>
            <a:custGeom>
              <a:avLst/>
              <a:gdLst>
                <a:gd name="T0" fmla="*/ 56 w 111"/>
                <a:gd name="T1" fmla="*/ 112 h 112"/>
                <a:gd name="T2" fmla="*/ 8 w 111"/>
                <a:gd name="T3" fmla="*/ 16 h 112"/>
                <a:gd name="T4" fmla="*/ 104 w 111"/>
                <a:gd name="T5" fmla="*/ 16 h 112"/>
                <a:gd name="T6" fmla="*/ 56 w 111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12">
                  <a:moveTo>
                    <a:pt x="56" y="112"/>
                  </a:moveTo>
                  <a:cubicBezTo>
                    <a:pt x="40" y="112"/>
                    <a:pt x="0" y="31"/>
                    <a:pt x="8" y="16"/>
                  </a:cubicBezTo>
                  <a:cubicBezTo>
                    <a:pt x="15" y="0"/>
                    <a:pt x="96" y="0"/>
                    <a:pt x="104" y="16"/>
                  </a:cubicBezTo>
                  <a:cubicBezTo>
                    <a:pt x="111" y="31"/>
                    <a:pt x="72" y="112"/>
                    <a:pt x="56" y="11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12" name="Freeform 32">
              <a:extLst>
                <a:ext uri="{FF2B5EF4-FFF2-40B4-BE49-F238E27FC236}">
                  <a16:creationId xmlns:a16="http://schemas.microsoft.com/office/drawing/2014/main" id="{A927BD8C-D0BA-48BB-A661-64EDEAB762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28" y="3114"/>
              <a:ext cx="51" cy="52"/>
            </a:xfrm>
            <a:custGeom>
              <a:avLst/>
              <a:gdLst>
                <a:gd name="T0" fmla="*/ 56 w 111"/>
                <a:gd name="T1" fmla="*/ 112 h 112"/>
                <a:gd name="T2" fmla="*/ 8 w 111"/>
                <a:gd name="T3" fmla="*/ 16 h 112"/>
                <a:gd name="T4" fmla="*/ 104 w 111"/>
                <a:gd name="T5" fmla="*/ 16 h 112"/>
                <a:gd name="T6" fmla="*/ 56 w 111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12">
                  <a:moveTo>
                    <a:pt x="56" y="112"/>
                  </a:moveTo>
                  <a:cubicBezTo>
                    <a:pt x="40" y="112"/>
                    <a:pt x="0" y="31"/>
                    <a:pt x="8" y="16"/>
                  </a:cubicBezTo>
                  <a:cubicBezTo>
                    <a:pt x="15" y="0"/>
                    <a:pt x="96" y="0"/>
                    <a:pt x="104" y="16"/>
                  </a:cubicBezTo>
                  <a:cubicBezTo>
                    <a:pt x="111" y="31"/>
                    <a:pt x="72" y="112"/>
                    <a:pt x="56" y="11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13" name="Freeform 33">
              <a:extLst>
                <a:ext uri="{FF2B5EF4-FFF2-40B4-BE49-F238E27FC236}">
                  <a16:creationId xmlns:a16="http://schemas.microsoft.com/office/drawing/2014/main" id="{A197CEF5-9CA4-4878-B799-BF36191F5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" y="2930"/>
              <a:ext cx="846" cy="713"/>
            </a:xfrm>
            <a:custGeom>
              <a:avLst/>
              <a:gdLst>
                <a:gd name="T0" fmla="*/ 96 w 1168"/>
                <a:gd name="T1" fmla="*/ 361 h 713"/>
                <a:gd name="T2" fmla="*/ 624 w 1168"/>
                <a:gd name="T3" fmla="*/ 73 h 713"/>
                <a:gd name="T4" fmla="*/ 1104 w 1168"/>
                <a:gd name="T5" fmla="*/ 73 h 713"/>
                <a:gd name="T6" fmla="*/ 1008 w 1168"/>
                <a:gd name="T7" fmla="*/ 505 h 713"/>
                <a:gd name="T8" fmla="*/ 336 w 1168"/>
                <a:gd name="T9" fmla="*/ 697 h 713"/>
                <a:gd name="T10" fmla="*/ 48 w 1168"/>
                <a:gd name="T11" fmla="*/ 601 h 713"/>
                <a:gd name="T12" fmla="*/ 96 w 1168"/>
                <a:gd name="T13" fmla="*/ 361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713">
                  <a:moveTo>
                    <a:pt x="96" y="361"/>
                  </a:moveTo>
                  <a:cubicBezTo>
                    <a:pt x="192" y="273"/>
                    <a:pt x="456" y="120"/>
                    <a:pt x="624" y="73"/>
                  </a:cubicBezTo>
                  <a:cubicBezTo>
                    <a:pt x="791" y="25"/>
                    <a:pt x="1039" y="0"/>
                    <a:pt x="1104" y="73"/>
                  </a:cubicBezTo>
                  <a:cubicBezTo>
                    <a:pt x="1168" y="145"/>
                    <a:pt x="1135" y="401"/>
                    <a:pt x="1008" y="505"/>
                  </a:cubicBezTo>
                  <a:cubicBezTo>
                    <a:pt x="880" y="608"/>
                    <a:pt x="496" y="681"/>
                    <a:pt x="336" y="697"/>
                  </a:cubicBezTo>
                  <a:cubicBezTo>
                    <a:pt x="176" y="713"/>
                    <a:pt x="87" y="656"/>
                    <a:pt x="48" y="601"/>
                  </a:cubicBezTo>
                  <a:cubicBezTo>
                    <a:pt x="8" y="545"/>
                    <a:pt x="0" y="449"/>
                    <a:pt x="96" y="36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FF">
                    <a:gamma/>
                    <a:shade val="71765"/>
                    <a:invGamma/>
                  </a:srgbClr>
                </a:gs>
                <a:gs pos="100000">
                  <a:srgbClr val="99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514" name="Group 34">
            <a:extLst>
              <a:ext uri="{FF2B5EF4-FFF2-40B4-BE49-F238E27FC236}">
                <a16:creationId xmlns:a16="http://schemas.microsoft.com/office/drawing/2014/main" id="{08FB8BA2-C339-44D8-996F-7A486BB8DB2A}"/>
              </a:ext>
            </a:extLst>
          </p:cNvPr>
          <p:cNvGrpSpPr>
            <a:grpSpLocks/>
          </p:cNvGrpSpPr>
          <p:nvPr/>
        </p:nvGrpSpPr>
        <p:grpSpPr bwMode="auto">
          <a:xfrm>
            <a:off x="7851775" y="-76200"/>
            <a:ext cx="2217738" cy="4994275"/>
            <a:chOff x="3986" y="-48"/>
            <a:chExt cx="1397" cy="3146"/>
          </a:xfrm>
        </p:grpSpPr>
        <p:sp>
          <p:nvSpPr>
            <p:cNvPr id="20515" name="Freeform 35">
              <a:extLst>
                <a:ext uri="{FF2B5EF4-FFF2-40B4-BE49-F238E27FC236}">
                  <a16:creationId xmlns:a16="http://schemas.microsoft.com/office/drawing/2014/main" id="{15CF2540-8662-49DE-814A-48B69F134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-48"/>
              <a:ext cx="1159" cy="2775"/>
            </a:xfrm>
            <a:custGeom>
              <a:avLst/>
              <a:gdLst>
                <a:gd name="T0" fmla="*/ 1056 w 1159"/>
                <a:gd name="T1" fmla="*/ 192 h 2775"/>
                <a:gd name="T2" fmla="*/ 144 w 1159"/>
                <a:gd name="T3" fmla="*/ 2400 h 2775"/>
                <a:gd name="T4" fmla="*/ 192 w 1159"/>
                <a:gd name="T5" fmla="*/ 2448 h 2775"/>
                <a:gd name="T6" fmla="*/ 768 w 1159"/>
                <a:gd name="T7" fmla="*/ 1248 h 2775"/>
                <a:gd name="T8" fmla="*/ 1056 w 1159"/>
                <a:gd name="T9" fmla="*/ 192 h 2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2775">
                  <a:moveTo>
                    <a:pt x="1056" y="192"/>
                  </a:moveTo>
                  <a:cubicBezTo>
                    <a:pt x="952" y="383"/>
                    <a:pt x="287" y="2024"/>
                    <a:pt x="144" y="2400"/>
                  </a:cubicBezTo>
                  <a:cubicBezTo>
                    <a:pt x="0" y="2775"/>
                    <a:pt x="88" y="2639"/>
                    <a:pt x="192" y="2448"/>
                  </a:cubicBezTo>
                  <a:cubicBezTo>
                    <a:pt x="295" y="2256"/>
                    <a:pt x="624" y="1623"/>
                    <a:pt x="768" y="1248"/>
                  </a:cubicBezTo>
                  <a:cubicBezTo>
                    <a:pt x="911" y="872"/>
                    <a:pt x="1159" y="0"/>
                    <a:pt x="1056" y="19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16" name="Freeform 36">
              <a:extLst>
                <a:ext uri="{FF2B5EF4-FFF2-40B4-BE49-F238E27FC236}">
                  <a16:creationId xmlns:a16="http://schemas.microsoft.com/office/drawing/2014/main" id="{C668A75F-8147-44BD-8FC5-458AB88F3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2711"/>
              <a:ext cx="244" cy="387"/>
            </a:xfrm>
            <a:custGeom>
              <a:avLst/>
              <a:gdLst>
                <a:gd name="T0" fmla="*/ 244 w 244"/>
                <a:gd name="T1" fmla="*/ 25 h 387"/>
                <a:gd name="T2" fmla="*/ 196 w 244"/>
                <a:gd name="T3" fmla="*/ 73 h 387"/>
                <a:gd name="T4" fmla="*/ 112 w 244"/>
                <a:gd name="T5" fmla="*/ 181 h 387"/>
                <a:gd name="T6" fmla="*/ 42 w 244"/>
                <a:gd name="T7" fmla="*/ 349 h 387"/>
                <a:gd name="T8" fmla="*/ 10 w 244"/>
                <a:gd name="T9" fmla="*/ 379 h 387"/>
                <a:gd name="T10" fmla="*/ 100 w 244"/>
                <a:gd name="T11" fmla="*/ 361 h 387"/>
                <a:gd name="T12" fmla="*/ 210 w 244"/>
                <a:gd name="T13" fmla="*/ 217 h 387"/>
                <a:gd name="T14" fmla="*/ 244 w 244"/>
                <a:gd name="T15" fmla="*/ 25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387">
                  <a:moveTo>
                    <a:pt x="244" y="25"/>
                  </a:moveTo>
                  <a:cubicBezTo>
                    <a:pt x="240" y="0"/>
                    <a:pt x="218" y="47"/>
                    <a:pt x="196" y="73"/>
                  </a:cubicBezTo>
                  <a:cubicBezTo>
                    <a:pt x="174" y="99"/>
                    <a:pt x="137" y="135"/>
                    <a:pt x="112" y="181"/>
                  </a:cubicBezTo>
                  <a:cubicBezTo>
                    <a:pt x="86" y="226"/>
                    <a:pt x="58" y="316"/>
                    <a:pt x="42" y="349"/>
                  </a:cubicBezTo>
                  <a:cubicBezTo>
                    <a:pt x="25" y="381"/>
                    <a:pt x="0" y="377"/>
                    <a:pt x="10" y="379"/>
                  </a:cubicBezTo>
                  <a:cubicBezTo>
                    <a:pt x="19" y="380"/>
                    <a:pt x="66" y="387"/>
                    <a:pt x="100" y="361"/>
                  </a:cubicBezTo>
                  <a:cubicBezTo>
                    <a:pt x="133" y="334"/>
                    <a:pt x="186" y="273"/>
                    <a:pt x="210" y="217"/>
                  </a:cubicBezTo>
                  <a:cubicBezTo>
                    <a:pt x="234" y="161"/>
                    <a:pt x="237" y="64"/>
                    <a:pt x="244" y="25"/>
                  </a:cubicBezTo>
                  <a:close/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CC66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17" name="Freeform 37">
              <a:extLst>
                <a:ext uri="{FF2B5EF4-FFF2-40B4-BE49-F238E27FC236}">
                  <a16:creationId xmlns:a16="http://schemas.microsoft.com/office/drawing/2014/main" id="{36F4D6CC-388A-42D5-9841-EDED1BE80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2308"/>
              <a:ext cx="260" cy="476"/>
            </a:xfrm>
            <a:custGeom>
              <a:avLst/>
              <a:gdLst>
                <a:gd name="T0" fmla="*/ 184 w 260"/>
                <a:gd name="T1" fmla="*/ 0 h 476"/>
                <a:gd name="T2" fmla="*/ 260 w 260"/>
                <a:gd name="T3" fmla="*/ 38 h 476"/>
                <a:gd name="T4" fmla="*/ 34 w 260"/>
                <a:gd name="T5" fmla="*/ 476 h 476"/>
                <a:gd name="T6" fmla="*/ 0 w 260"/>
                <a:gd name="T7" fmla="*/ 464 h 476"/>
                <a:gd name="T8" fmla="*/ 184 w 260"/>
                <a:gd name="T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476">
                  <a:moveTo>
                    <a:pt x="184" y="0"/>
                  </a:moveTo>
                  <a:lnTo>
                    <a:pt x="260" y="38"/>
                  </a:lnTo>
                  <a:lnTo>
                    <a:pt x="34" y="476"/>
                  </a:lnTo>
                  <a:lnTo>
                    <a:pt x="0" y="464"/>
                  </a:lnTo>
                  <a:lnTo>
                    <a:pt x="18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DDDDDD">
                    <a:gamma/>
                    <a:shade val="7176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518" name="Group 38">
            <a:extLst>
              <a:ext uri="{FF2B5EF4-FFF2-40B4-BE49-F238E27FC236}">
                <a16:creationId xmlns:a16="http://schemas.microsoft.com/office/drawing/2014/main" id="{3B4B8386-92B4-49C5-BAC7-A7519354D4C1}"/>
              </a:ext>
            </a:extLst>
          </p:cNvPr>
          <p:cNvGrpSpPr>
            <a:grpSpLocks/>
          </p:cNvGrpSpPr>
          <p:nvPr/>
        </p:nvGrpSpPr>
        <p:grpSpPr bwMode="auto">
          <a:xfrm>
            <a:off x="7832726" y="4651376"/>
            <a:ext cx="320675" cy="296863"/>
            <a:chOff x="1946" y="2994"/>
            <a:chExt cx="202" cy="187"/>
          </a:xfrm>
        </p:grpSpPr>
        <p:sp>
          <p:nvSpPr>
            <p:cNvPr id="20519" name="Text Box 39">
              <a:extLst>
                <a:ext uri="{FF2B5EF4-FFF2-40B4-BE49-F238E27FC236}">
                  <a16:creationId xmlns:a16="http://schemas.microsoft.com/office/drawing/2014/main" id="{ACD5CB75-87C9-4419-8DD1-FEF202034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024"/>
              <a:ext cx="1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8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0520" name="Text Box 40">
              <a:extLst>
                <a:ext uri="{FF2B5EF4-FFF2-40B4-BE49-F238E27FC236}">
                  <a16:creationId xmlns:a16="http://schemas.microsoft.com/office/drawing/2014/main" id="{E467B4A7-3D01-49BA-A273-9613B0089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024"/>
              <a:ext cx="1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8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0521" name="Text Box 41">
              <a:extLst>
                <a:ext uri="{FF2B5EF4-FFF2-40B4-BE49-F238E27FC236}">
                  <a16:creationId xmlns:a16="http://schemas.microsoft.com/office/drawing/2014/main" id="{AB08CA38-68A0-403A-8399-DA40C4DC6E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0" y="3012"/>
              <a:ext cx="1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8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0522" name="Text Box 42">
              <a:extLst>
                <a:ext uri="{FF2B5EF4-FFF2-40B4-BE49-F238E27FC236}">
                  <a16:creationId xmlns:a16="http://schemas.microsoft.com/office/drawing/2014/main" id="{E4E5EBCE-1B03-44D6-99B4-145BA7378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2" y="3024"/>
              <a:ext cx="1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8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0523" name="Text Box 43">
              <a:extLst>
                <a:ext uri="{FF2B5EF4-FFF2-40B4-BE49-F238E27FC236}">
                  <a16:creationId xmlns:a16="http://schemas.microsoft.com/office/drawing/2014/main" id="{9516D131-987C-4731-9132-AD1D4D0D1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6" y="3044"/>
              <a:ext cx="1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8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0524" name="Text Box 44">
              <a:extLst>
                <a:ext uri="{FF2B5EF4-FFF2-40B4-BE49-F238E27FC236}">
                  <a16:creationId xmlns:a16="http://schemas.microsoft.com/office/drawing/2014/main" id="{53D900A4-9CAF-493D-BE3C-8B1455D1D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2" y="3040"/>
              <a:ext cx="1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8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0525" name="Text Box 45">
              <a:extLst>
                <a:ext uri="{FF2B5EF4-FFF2-40B4-BE49-F238E27FC236}">
                  <a16:creationId xmlns:a16="http://schemas.microsoft.com/office/drawing/2014/main" id="{E513693D-0802-4E20-8829-4691E7483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002"/>
              <a:ext cx="1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8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0526" name="Text Box 46">
              <a:extLst>
                <a:ext uri="{FF2B5EF4-FFF2-40B4-BE49-F238E27FC236}">
                  <a16:creationId xmlns:a16="http://schemas.microsoft.com/office/drawing/2014/main" id="{AE058862-84A9-4C31-9FA1-C8398C8C5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0" y="3046"/>
              <a:ext cx="1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8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0527" name="Text Box 47">
              <a:extLst>
                <a:ext uri="{FF2B5EF4-FFF2-40B4-BE49-F238E27FC236}">
                  <a16:creationId xmlns:a16="http://schemas.microsoft.com/office/drawing/2014/main" id="{5D67418C-1BC3-4F00-AAAF-6E1620936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0" y="3028"/>
              <a:ext cx="1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8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0528" name="Text Box 48">
              <a:extLst>
                <a:ext uri="{FF2B5EF4-FFF2-40B4-BE49-F238E27FC236}">
                  <a16:creationId xmlns:a16="http://schemas.microsoft.com/office/drawing/2014/main" id="{83D04676-1604-4D0C-B2F2-774ED25E7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6" y="2998"/>
              <a:ext cx="1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8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0529" name="Text Box 49">
              <a:extLst>
                <a:ext uri="{FF2B5EF4-FFF2-40B4-BE49-F238E27FC236}">
                  <a16:creationId xmlns:a16="http://schemas.microsoft.com/office/drawing/2014/main" id="{81D4BCEB-588B-456D-B1E2-9BDEE9A9F8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994"/>
              <a:ext cx="1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8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0530" name="Text Box 50">
              <a:extLst>
                <a:ext uri="{FF2B5EF4-FFF2-40B4-BE49-F238E27FC236}">
                  <a16:creationId xmlns:a16="http://schemas.microsoft.com/office/drawing/2014/main" id="{4BBC6EAD-A882-45B9-AF01-967D7DA572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6" y="3042"/>
              <a:ext cx="1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8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3" name="Nadpis 2">
            <a:extLst>
              <a:ext uri="{FF2B5EF4-FFF2-40B4-BE49-F238E27FC236}">
                <a16:creationId xmlns:a16="http://schemas.microsoft.com/office/drawing/2014/main" id="{060572F4-AF33-444E-9D3E-F6FC9E38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69" y="432661"/>
            <a:ext cx="10753200" cy="451576"/>
          </a:xfrm>
        </p:spPr>
        <p:txBody>
          <a:bodyPr/>
          <a:lstStyle/>
          <a:p>
            <a:r>
              <a:rPr lang="cs-CZ" dirty="0"/>
              <a:t>Proč hrách? </a:t>
            </a:r>
          </a:p>
        </p:txBody>
      </p:sp>
    </p:spTree>
    <p:extLst>
      <p:ext uri="{BB962C8B-B14F-4D97-AF65-F5344CB8AC3E}">
        <p14:creationId xmlns:p14="http://schemas.microsoft.com/office/powerpoint/2010/main" val="2838905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Group 3">
            <a:extLst>
              <a:ext uri="{FF2B5EF4-FFF2-40B4-BE49-F238E27FC236}">
                <a16:creationId xmlns:a16="http://schemas.microsoft.com/office/drawing/2014/main" id="{0D5CEB7B-F04A-48EE-B938-A9EDD588BDFE}"/>
              </a:ext>
            </a:extLst>
          </p:cNvPr>
          <p:cNvGrpSpPr>
            <a:grpSpLocks/>
          </p:cNvGrpSpPr>
          <p:nvPr/>
        </p:nvGrpSpPr>
        <p:grpSpPr bwMode="auto">
          <a:xfrm>
            <a:off x="7391401" y="3343275"/>
            <a:ext cx="2817813" cy="3644900"/>
            <a:chOff x="3696" y="2106"/>
            <a:chExt cx="1775" cy="2296"/>
          </a:xfrm>
        </p:grpSpPr>
        <p:sp>
          <p:nvSpPr>
            <p:cNvPr id="22532" name="Freeform 4">
              <a:extLst>
                <a:ext uri="{FF2B5EF4-FFF2-40B4-BE49-F238E27FC236}">
                  <a16:creationId xmlns:a16="http://schemas.microsoft.com/office/drawing/2014/main" id="{6A7765EA-E22A-4F17-AD4B-F90A98B755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68" y="2106"/>
              <a:ext cx="1407" cy="1736"/>
            </a:xfrm>
            <a:custGeom>
              <a:avLst/>
              <a:gdLst>
                <a:gd name="T0" fmla="*/ 585 w 1217"/>
                <a:gd name="T1" fmla="*/ 56 h 1240"/>
                <a:gd name="T2" fmla="*/ 441 w 1217"/>
                <a:gd name="T3" fmla="*/ 104 h 1240"/>
                <a:gd name="T4" fmla="*/ 297 w 1217"/>
                <a:gd name="T5" fmla="*/ 56 h 1240"/>
                <a:gd name="T6" fmla="*/ 249 w 1217"/>
                <a:gd name="T7" fmla="*/ 200 h 1240"/>
                <a:gd name="T8" fmla="*/ 105 w 1217"/>
                <a:gd name="T9" fmla="*/ 296 h 1240"/>
                <a:gd name="T10" fmla="*/ 9 w 1217"/>
                <a:gd name="T11" fmla="*/ 440 h 1240"/>
                <a:gd name="T12" fmla="*/ 57 w 1217"/>
                <a:gd name="T13" fmla="*/ 920 h 1240"/>
                <a:gd name="T14" fmla="*/ 297 w 1217"/>
                <a:gd name="T15" fmla="*/ 1016 h 1240"/>
                <a:gd name="T16" fmla="*/ 297 w 1217"/>
                <a:gd name="T17" fmla="*/ 1208 h 1240"/>
                <a:gd name="T18" fmla="*/ 441 w 1217"/>
                <a:gd name="T19" fmla="*/ 1208 h 1240"/>
                <a:gd name="T20" fmla="*/ 633 w 1217"/>
                <a:gd name="T21" fmla="*/ 1064 h 1240"/>
                <a:gd name="T22" fmla="*/ 825 w 1217"/>
                <a:gd name="T23" fmla="*/ 1208 h 1240"/>
                <a:gd name="T24" fmla="*/ 1161 w 1217"/>
                <a:gd name="T25" fmla="*/ 1112 h 1240"/>
                <a:gd name="T26" fmla="*/ 1113 w 1217"/>
                <a:gd name="T27" fmla="*/ 1016 h 1240"/>
                <a:gd name="T28" fmla="*/ 1161 w 1217"/>
                <a:gd name="T29" fmla="*/ 872 h 1240"/>
                <a:gd name="T30" fmla="*/ 1113 w 1217"/>
                <a:gd name="T31" fmla="*/ 728 h 1240"/>
                <a:gd name="T32" fmla="*/ 1209 w 1217"/>
                <a:gd name="T33" fmla="*/ 392 h 1240"/>
                <a:gd name="T34" fmla="*/ 1065 w 1217"/>
                <a:gd name="T35" fmla="*/ 296 h 1240"/>
                <a:gd name="T36" fmla="*/ 1017 w 1217"/>
                <a:gd name="T37" fmla="*/ 152 h 1240"/>
                <a:gd name="T38" fmla="*/ 825 w 1217"/>
                <a:gd name="T39" fmla="*/ 104 h 1240"/>
                <a:gd name="T40" fmla="*/ 681 w 1217"/>
                <a:gd name="T41" fmla="*/ 8 h 1240"/>
                <a:gd name="T42" fmla="*/ 585 w 1217"/>
                <a:gd name="T43" fmla="*/ 56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7" h="1240">
                  <a:moveTo>
                    <a:pt x="585" y="56"/>
                  </a:moveTo>
                  <a:cubicBezTo>
                    <a:pt x="545" y="72"/>
                    <a:pt x="489" y="104"/>
                    <a:pt x="441" y="104"/>
                  </a:cubicBezTo>
                  <a:cubicBezTo>
                    <a:pt x="393" y="104"/>
                    <a:pt x="329" y="40"/>
                    <a:pt x="297" y="56"/>
                  </a:cubicBezTo>
                  <a:cubicBezTo>
                    <a:pt x="265" y="72"/>
                    <a:pt x="281" y="160"/>
                    <a:pt x="249" y="200"/>
                  </a:cubicBezTo>
                  <a:cubicBezTo>
                    <a:pt x="217" y="240"/>
                    <a:pt x="145" y="256"/>
                    <a:pt x="105" y="296"/>
                  </a:cubicBezTo>
                  <a:cubicBezTo>
                    <a:pt x="65" y="336"/>
                    <a:pt x="17" y="335"/>
                    <a:pt x="9" y="440"/>
                  </a:cubicBezTo>
                  <a:cubicBezTo>
                    <a:pt x="0" y="544"/>
                    <a:pt x="9" y="824"/>
                    <a:pt x="57" y="920"/>
                  </a:cubicBezTo>
                  <a:cubicBezTo>
                    <a:pt x="105" y="1016"/>
                    <a:pt x="257" y="968"/>
                    <a:pt x="297" y="1016"/>
                  </a:cubicBezTo>
                  <a:cubicBezTo>
                    <a:pt x="337" y="1064"/>
                    <a:pt x="273" y="1176"/>
                    <a:pt x="297" y="1208"/>
                  </a:cubicBezTo>
                  <a:cubicBezTo>
                    <a:pt x="321" y="1240"/>
                    <a:pt x="385" y="1232"/>
                    <a:pt x="441" y="1208"/>
                  </a:cubicBezTo>
                  <a:cubicBezTo>
                    <a:pt x="497" y="1184"/>
                    <a:pt x="569" y="1064"/>
                    <a:pt x="633" y="1064"/>
                  </a:cubicBezTo>
                  <a:cubicBezTo>
                    <a:pt x="697" y="1064"/>
                    <a:pt x="737" y="1200"/>
                    <a:pt x="825" y="1208"/>
                  </a:cubicBezTo>
                  <a:cubicBezTo>
                    <a:pt x="913" y="1216"/>
                    <a:pt x="1112" y="1144"/>
                    <a:pt x="1161" y="1112"/>
                  </a:cubicBezTo>
                  <a:cubicBezTo>
                    <a:pt x="1209" y="1079"/>
                    <a:pt x="1113" y="1056"/>
                    <a:pt x="1113" y="1016"/>
                  </a:cubicBezTo>
                  <a:cubicBezTo>
                    <a:pt x="1113" y="976"/>
                    <a:pt x="1161" y="920"/>
                    <a:pt x="1161" y="872"/>
                  </a:cubicBezTo>
                  <a:cubicBezTo>
                    <a:pt x="1161" y="824"/>
                    <a:pt x="1105" y="808"/>
                    <a:pt x="1113" y="728"/>
                  </a:cubicBezTo>
                  <a:cubicBezTo>
                    <a:pt x="1121" y="648"/>
                    <a:pt x="1217" y="464"/>
                    <a:pt x="1209" y="392"/>
                  </a:cubicBezTo>
                  <a:cubicBezTo>
                    <a:pt x="1201" y="320"/>
                    <a:pt x="1097" y="336"/>
                    <a:pt x="1065" y="296"/>
                  </a:cubicBezTo>
                  <a:cubicBezTo>
                    <a:pt x="1033" y="256"/>
                    <a:pt x="1057" y="184"/>
                    <a:pt x="1017" y="152"/>
                  </a:cubicBezTo>
                  <a:cubicBezTo>
                    <a:pt x="977" y="120"/>
                    <a:pt x="881" y="128"/>
                    <a:pt x="825" y="104"/>
                  </a:cubicBezTo>
                  <a:cubicBezTo>
                    <a:pt x="769" y="80"/>
                    <a:pt x="720" y="15"/>
                    <a:pt x="681" y="8"/>
                  </a:cubicBezTo>
                  <a:cubicBezTo>
                    <a:pt x="641" y="0"/>
                    <a:pt x="625" y="40"/>
                    <a:pt x="585" y="56"/>
                  </a:cubicBezTo>
                  <a:close/>
                </a:path>
              </a:pathLst>
            </a:custGeom>
            <a:gradFill rotWithShape="0">
              <a:gsLst>
                <a:gs pos="0">
                  <a:srgbClr val="9900FF"/>
                </a:gs>
                <a:gs pos="100000">
                  <a:srgbClr val="9900FF">
                    <a:gamma/>
                    <a:shade val="7176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33" name="Freeform 5">
              <a:extLst>
                <a:ext uri="{FF2B5EF4-FFF2-40B4-BE49-F238E27FC236}">
                  <a16:creationId xmlns:a16="http://schemas.microsoft.com/office/drawing/2014/main" id="{26C1F040-DCA9-47FE-ABB5-F3B96049DD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96" y="2826"/>
              <a:ext cx="1127" cy="807"/>
            </a:xfrm>
            <a:custGeom>
              <a:avLst/>
              <a:gdLst>
                <a:gd name="T0" fmla="*/ 72 w 1127"/>
                <a:gd name="T1" fmla="*/ 392 h 807"/>
                <a:gd name="T2" fmla="*/ 408 w 1127"/>
                <a:gd name="T3" fmla="*/ 152 h 807"/>
                <a:gd name="T4" fmla="*/ 648 w 1127"/>
                <a:gd name="T5" fmla="*/ 104 h 807"/>
                <a:gd name="T6" fmla="*/ 888 w 1127"/>
                <a:gd name="T7" fmla="*/ 8 h 807"/>
                <a:gd name="T8" fmla="*/ 1032 w 1127"/>
                <a:gd name="T9" fmla="*/ 56 h 807"/>
                <a:gd name="T10" fmla="*/ 1080 w 1127"/>
                <a:gd name="T11" fmla="*/ 296 h 807"/>
                <a:gd name="T12" fmla="*/ 984 w 1127"/>
                <a:gd name="T13" fmla="*/ 728 h 807"/>
                <a:gd name="T14" fmla="*/ 216 w 1127"/>
                <a:gd name="T15" fmla="*/ 776 h 807"/>
                <a:gd name="T16" fmla="*/ 24 w 1127"/>
                <a:gd name="T17" fmla="*/ 584 h 807"/>
                <a:gd name="T18" fmla="*/ 72 w 1127"/>
                <a:gd name="T19" fmla="*/ 392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7" h="807">
                  <a:moveTo>
                    <a:pt x="72" y="392"/>
                  </a:moveTo>
                  <a:cubicBezTo>
                    <a:pt x="136" y="319"/>
                    <a:pt x="312" y="200"/>
                    <a:pt x="408" y="152"/>
                  </a:cubicBezTo>
                  <a:cubicBezTo>
                    <a:pt x="504" y="104"/>
                    <a:pt x="568" y="127"/>
                    <a:pt x="648" y="104"/>
                  </a:cubicBezTo>
                  <a:cubicBezTo>
                    <a:pt x="727" y="80"/>
                    <a:pt x="824" y="15"/>
                    <a:pt x="888" y="8"/>
                  </a:cubicBezTo>
                  <a:cubicBezTo>
                    <a:pt x="951" y="0"/>
                    <a:pt x="999" y="7"/>
                    <a:pt x="1032" y="56"/>
                  </a:cubicBezTo>
                  <a:cubicBezTo>
                    <a:pt x="1064" y="104"/>
                    <a:pt x="1087" y="184"/>
                    <a:pt x="1080" y="296"/>
                  </a:cubicBezTo>
                  <a:cubicBezTo>
                    <a:pt x="1072" y="407"/>
                    <a:pt x="1127" y="648"/>
                    <a:pt x="984" y="728"/>
                  </a:cubicBezTo>
                  <a:cubicBezTo>
                    <a:pt x="840" y="807"/>
                    <a:pt x="375" y="799"/>
                    <a:pt x="216" y="776"/>
                  </a:cubicBezTo>
                  <a:cubicBezTo>
                    <a:pt x="56" y="752"/>
                    <a:pt x="47" y="647"/>
                    <a:pt x="24" y="584"/>
                  </a:cubicBezTo>
                  <a:cubicBezTo>
                    <a:pt x="0" y="520"/>
                    <a:pt x="7" y="464"/>
                    <a:pt x="72" y="392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FF">
                    <a:gamma/>
                    <a:shade val="65490"/>
                    <a:invGamma/>
                  </a:srgbClr>
                </a:gs>
                <a:gs pos="100000">
                  <a:srgbClr val="99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34" name="Freeform 6">
              <a:extLst>
                <a:ext uri="{FF2B5EF4-FFF2-40B4-BE49-F238E27FC236}">
                  <a16:creationId xmlns:a16="http://schemas.microsoft.com/office/drawing/2014/main" id="{81EF0A12-B069-4E25-B7BC-B10A0F19430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08" y="3410"/>
              <a:ext cx="439" cy="992"/>
            </a:xfrm>
            <a:custGeom>
              <a:avLst/>
              <a:gdLst>
                <a:gd name="T0" fmla="*/ 336 w 439"/>
                <a:gd name="T1" fmla="*/ 32 h 896"/>
                <a:gd name="T2" fmla="*/ 432 w 439"/>
                <a:gd name="T3" fmla="*/ 32 h 896"/>
                <a:gd name="T4" fmla="*/ 384 w 439"/>
                <a:gd name="T5" fmla="*/ 128 h 896"/>
                <a:gd name="T6" fmla="*/ 240 w 439"/>
                <a:gd name="T7" fmla="*/ 272 h 896"/>
                <a:gd name="T8" fmla="*/ 96 w 439"/>
                <a:gd name="T9" fmla="*/ 800 h 896"/>
                <a:gd name="T10" fmla="*/ 0 w 439"/>
                <a:gd name="T11" fmla="*/ 800 h 896"/>
                <a:gd name="T12" fmla="*/ 96 w 439"/>
                <a:gd name="T13" fmla="*/ 224 h 896"/>
                <a:gd name="T14" fmla="*/ 336 w 439"/>
                <a:gd name="T15" fmla="*/ 32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9" h="896">
                  <a:moveTo>
                    <a:pt x="336" y="32"/>
                  </a:moveTo>
                  <a:cubicBezTo>
                    <a:pt x="391" y="0"/>
                    <a:pt x="424" y="16"/>
                    <a:pt x="432" y="32"/>
                  </a:cubicBezTo>
                  <a:cubicBezTo>
                    <a:pt x="439" y="47"/>
                    <a:pt x="416" y="88"/>
                    <a:pt x="384" y="128"/>
                  </a:cubicBezTo>
                  <a:cubicBezTo>
                    <a:pt x="352" y="168"/>
                    <a:pt x="287" y="160"/>
                    <a:pt x="240" y="272"/>
                  </a:cubicBezTo>
                  <a:cubicBezTo>
                    <a:pt x="192" y="383"/>
                    <a:pt x="135" y="712"/>
                    <a:pt x="96" y="800"/>
                  </a:cubicBezTo>
                  <a:cubicBezTo>
                    <a:pt x="56" y="887"/>
                    <a:pt x="0" y="896"/>
                    <a:pt x="0" y="800"/>
                  </a:cubicBezTo>
                  <a:cubicBezTo>
                    <a:pt x="0" y="704"/>
                    <a:pt x="40" y="351"/>
                    <a:pt x="96" y="224"/>
                  </a:cubicBezTo>
                  <a:cubicBezTo>
                    <a:pt x="151" y="96"/>
                    <a:pt x="280" y="63"/>
                    <a:pt x="336" y="32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8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35" name="Freeform 7">
              <a:extLst>
                <a:ext uri="{FF2B5EF4-FFF2-40B4-BE49-F238E27FC236}">
                  <a16:creationId xmlns:a16="http://schemas.microsoft.com/office/drawing/2014/main" id="{2281E183-1259-4D25-A951-109D273E7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3554"/>
              <a:ext cx="192" cy="280"/>
            </a:xfrm>
            <a:custGeom>
              <a:avLst/>
              <a:gdLst>
                <a:gd name="T0" fmla="*/ 24 w 168"/>
                <a:gd name="T1" fmla="*/ 40 h 280"/>
                <a:gd name="T2" fmla="*/ 24 w 168"/>
                <a:gd name="T3" fmla="*/ 280 h 280"/>
                <a:gd name="T4" fmla="*/ 168 w 168"/>
                <a:gd name="T5" fmla="*/ 40 h 280"/>
                <a:gd name="T6" fmla="*/ 24 w 168"/>
                <a:gd name="T7" fmla="*/ 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280">
                  <a:moveTo>
                    <a:pt x="24" y="40"/>
                  </a:moveTo>
                  <a:cubicBezTo>
                    <a:pt x="0" y="79"/>
                    <a:pt x="0" y="280"/>
                    <a:pt x="24" y="280"/>
                  </a:cubicBezTo>
                  <a:cubicBezTo>
                    <a:pt x="48" y="280"/>
                    <a:pt x="168" y="80"/>
                    <a:pt x="168" y="40"/>
                  </a:cubicBezTo>
                  <a:cubicBezTo>
                    <a:pt x="168" y="0"/>
                    <a:pt x="47" y="0"/>
                    <a:pt x="24" y="4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36" name="Freeform 8">
              <a:extLst>
                <a:ext uri="{FF2B5EF4-FFF2-40B4-BE49-F238E27FC236}">
                  <a16:creationId xmlns:a16="http://schemas.microsoft.com/office/drawing/2014/main" id="{9BF69931-8C9E-4771-BA7E-D7A65961B53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7" y="3554"/>
              <a:ext cx="192" cy="280"/>
            </a:xfrm>
            <a:custGeom>
              <a:avLst/>
              <a:gdLst>
                <a:gd name="T0" fmla="*/ 24 w 168"/>
                <a:gd name="T1" fmla="*/ 40 h 280"/>
                <a:gd name="T2" fmla="*/ 24 w 168"/>
                <a:gd name="T3" fmla="*/ 280 h 280"/>
                <a:gd name="T4" fmla="*/ 168 w 168"/>
                <a:gd name="T5" fmla="*/ 40 h 280"/>
                <a:gd name="T6" fmla="*/ 24 w 168"/>
                <a:gd name="T7" fmla="*/ 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280">
                  <a:moveTo>
                    <a:pt x="24" y="40"/>
                  </a:moveTo>
                  <a:cubicBezTo>
                    <a:pt x="0" y="79"/>
                    <a:pt x="0" y="280"/>
                    <a:pt x="24" y="280"/>
                  </a:cubicBezTo>
                  <a:cubicBezTo>
                    <a:pt x="48" y="280"/>
                    <a:pt x="168" y="80"/>
                    <a:pt x="168" y="40"/>
                  </a:cubicBezTo>
                  <a:cubicBezTo>
                    <a:pt x="168" y="0"/>
                    <a:pt x="47" y="0"/>
                    <a:pt x="24" y="4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37" name="Freeform 9">
              <a:extLst>
                <a:ext uri="{FF2B5EF4-FFF2-40B4-BE49-F238E27FC236}">
                  <a16:creationId xmlns:a16="http://schemas.microsoft.com/office/drawing/2014/main" id="{BB062EAE-955C-4A10-B17D-2A15CDCAA6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84" y="3098"/>
              <a:ext cx="932" cy="500"/>
            </a:xfrm>
            <a:custGeom>
              <a:avLst/>
              <a:gdLst>
                <a:gd name="T0" fmla="*/ 153 w 880"/>
                <a:gd name="T1" fmla="*/ 264 h 464"/>
                <a:gd name="T2" fmla="*/ 9 w 880"/>
                <a:gd name="T3" fmla="*/ 408 h 464"/>
                <a:gd name="T4" fmla="*/ 201 w 880"/>
                <a:gd name="T5" fmla="*/ 456 h 464"/>
                <a:gd name="T6" fmla="*/ 489 w 880"/>
                <a:gd name="T7" fmla="*/ 360 h 464"/>
                <a:gd name="T8" fmla="*/ 537 w 880"/>
                <a:gd name="T9" fmla="*/ 312 h 464"/>
                <a:gd name="T10" fmla="*/ 777 w 880"/>
                <a:gd name="T11" fmla="*/ 216 h 464"/>
                <a:gd name="T12" fmla="*/ 873 w 880"/>
                <a:gd name="T13" fmla="*/ 24 h 464"/>
                <a:gd name="T14" fmla="*/ 825 w 880"/>
                <a:gd name="T15" fmla="*/ 72 h 464"/>
                <a:gd name="T16" fmla="*/ 729 w 880"/>
                <a:gd name="T17" fmla="*/ 168 h 464"/>
                <a:gd name="T18" fmla="*/ 505 w 880"/>
                <a:gd name="T19" fmla="*/ 248 h 464"/>
                <a:gd name="T20" fmla="*/ 441 w 880"/>
                <a:gd name="T21" fmla="*/ 216 h 464"/>
                <a:gd name="T22" fmla="*/ 153 w 880"/>
                <a:gd name="T23" fmla="*/ 2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0" h="464">
                  <a:moveTo>
                    <a:pt x="153" y="264"/>
                  </a:moveTo>
                  <a:cubicBezTo>
                    <a:pt x="80" y="296"/>
                    <a:pt x="0" y="375"/>
                    <a:pt x="9" y="408"/>
                  </a:cubicBezTo>
                  <a:cubicBezTo>
                    <a:pt x="17" y="440"/>
                    <a:pt x="121" y="464"/>
                    <a:pt x="201" y="456"/>
                  </a:cubicBezTo>
                  <a:cubicBezTo>
                    <a:pt x="281" y="448"/>
                    <a:pt x="433" y="384"/>
                    <a:pt x="489" y="360"/>
                  </a:cubicBezTo>
                  <a:cubicBezTo>
                    <a:pt x="545" y="336"/>
                    <a:pt x="489" y="336"/>
                    <a:pt x="537" y="312"/>
                  </a:cubicBezTo>
                  <a:cubicBezTo>
                    <a:pt x="585" y="288"/>
                    <a:pt x="721" y="264"/>
                    <a:pt x="777" y="216"/>
                  </a:cubicBezTo>
                  <a:cubicBezTo>
                    <a:pt x="833" y="168"/>
                    <a:pt x="865" y="47"/>
                    <a:pt x="873" y="24"/>
                  </a:cubicBezTo>
                  <a:cubicBezTo>
                    <a:pt x="880" y="0"/>
                    <a:pt x="849" y="48"/>
                    <a:pt x="825" y="72"/>
                  </a:cubicBezTo>
                  <a:cubicBezTo>
                    <a:pt x="801" y="96"/>
                    <a:pt x="782" y="138"/>
                    <a:pt x="729" y="168"/>
                  </a:cubicBezTo>
                  <a:cubicBezTo>
                    <a:pt x="675" y="197"/>
                    <a:pt x="553" y="240"/>
                    <a:pt x="505" y="248"/>
                  </a:cubicBezTo>
                  <a:cubicBezTo>
                    <a:pt x="457" y="256"/>
                    <a:pt x="499" y="213"/>
                    <a:pt x="441" y="216"/>
                  </a:cubicBezTo>
                  <a:cubicBezTo>
                    <a:pt x="382" y="218"/>
                    <a:pt x="225" y="231"/>
                    <a:pt x="153" y="264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38" name="Freeform 10">
              <a:extLst>
                <a:ext uri="{FF2B5EF4-FFF2-40B4-BE49-F238E27FC236}">
                  <a16:creationId xmlns:a16="http://schemas.microsoft.com/office/drawing/2014/main" id="{8B21B656-2111-4C59-8457-46C31074C5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2" y="3074"/>
              <a:ext cx="97" cy="96"/>
            </a:xfrm>
            <a:custGeom>
              <a:avLst/>
              <a:gdLst>
                <a:gd name="T0" fmla="*/ 24 w 223"/>
                <a:gd name="T1" fmla="*/ 272 h 279"/>
                <a:gd name="T2" fmla="*/ 72 w 223"/>
                <a:gd name="T3" fmla="*/ 32 h 279"/>
                <a:gd name="T4" fmla="*/ 216 w 223"/>
                <a:gd name="T5" fmla="*/ 80 h 279"/>
                <a:gd name="T6" fmla="*/ 24 w 223"/>
                <a:gd name="T7" fmla="*/ 27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279">
                  <a:moveTo>
                    <a:pt x="24" y="272"/>
                  </a:moveTo>
                  <a:cubicBezTo>
                    <a:pt x="0" y="264"/>
                    <a:pt x="40" y="64"/>
                    <a:pt x="72" y="32"/>
                  </a:cubicBezTo>
                  <a:cubicBezTo>
                    <a:pt x="104" y="0"/>
                    <a:pt x="223" y="40"/>
                    <a:pt x="216" y="80"/>
                  </a:cubicBezTo>
                  <a:cubicBezTo>
                    <a:pt x="208" y="119"/>
                    <a:pt x="47" y="279"/>
                    <a:pt x="24" y="27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68627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39" name="Freeform 11">
              <a:extLst>
                <a:ext uri="{FF2B5EF4-FFF2-40B4-BE49-F238E27FC236}">
                  <a16:creationId xmlns:a16="http://schemas.microsoft.com/office/drawing/2014/main" id="{2DF65DB8-D7FF-4DE3-A944-FB0C2FA070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27" y="3122"/>
              <a:ext cx="511" cy="485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40" name="Freeform 12">
              <a:extLst>
                <a:ext uri="{FF2B5EF4-FFF2-40B4-BE49-F238E27FC236}">
                  <a16:creationId xmlns:a16="http://schemas.microsoft.com/office/drawing/2014/main" id="{5EDA3CA8-2D68-4D33-86A6-0EAFB63CF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25" y="3084"/>
              <a:ext cx="713" cy="523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41" name="Freeform 13">
              <a:extLst>
                <a:ext uri="{FF2B5EF4-FFF2-40B4-BE49-F238E27FC236}">
                  <a16:creationId xmlns:a16="http://schemas.microsoft.com/office/drawing/2014/main" id="{2E895077-A853-4FA7-A9E5-C1B7B5E21A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23" y="3154"/>
              <a:ext cx="384" cy="405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42" name="Freeform 14">
              <a:extLst>
                <a:ext uri="{FF2B5EF4-FFF2-40B4-BE49-F238E27FC236}">
                  <a16:creationId xmlns:a16="http://schemas.microsoft.com/office/drawing/2014/main" id="{31C020EB-ACB6-4E38-BDDD-551DFFCA25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031" y="3122"/>
              <a:ext cx="535" cy="437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43" name="Freeform 15">
              <a:extLst>
                <a:ext uri="{FF2B5EF4-FFF2-40B4-BE49-F238E27FC236}">
                  <a16:creationId xmlns:a16="http://schemas.microsoft.com/office/drawing/2014/main" id="{6778F226-2B59-4129-AE5B-F340D6AA44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50" y="3062"/>
              <a:ext cx="51" cy="52"/>
            </a:xfrm>
            <a:custGeom>
              <a:avLst/>
              <a:gdLst>
                <a:gd name="T0" fmla="*/ 56 w 111"/>
                <a:gd name="T1" fmla="*/ 112 h 112"/>
                <a:gd name="T2" fmla="*/ 8 w 111"/>
                <a:gd name="T3" fmla="*/ 16 h 112"/>
                <a:gd name="T4" fmla="*/ 104 w 111"/>
                <a:gd name="T5" fmla="*/ 16 h 112"/>
                <a:gd name="T6" fmla="*/ 56 w 111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12">
                  <a:moveTo>
                    <a:pt x="56" y="112"/>
                  </a:moveTo>
                  <a:cubicBezTo>
                    <a:pt x="40" y="112"/>
                    <a:pt x="0" y="31"/>
                    <a:pt x="8" y="16"/>
                  </a:cubicBezTo>
                  <a:cubicBezTo>
                    <a:pt x="15" y="0"/>
                    <a:pt x="96" y="0"/>
                    <a:pt x="104" y="16"/>
                  </a:cubicBezTo>
                  <a:cubicBezTo>
                    <a:pt x="111" y="31"/>
                    <a:pt x="72" y="112"/>
                    <a:pt x="56" y="11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44" name="Freeform 16">
              <a:extLst>
                <a:ext uri="{FF2B5EF4-FFF2-40B4-BE49-F238E27FC236}">
                  <a16:creationId xmlns:a16="http://schemas.microsoft.com/office/drawing/2014/main" id="{4352D618-85A6-46A9-B877-38DB65CB11F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044" y="3088"/>
              <a:ext cx="51" cy="52"/>
            </a:xfrm>
            <a:custGeom>
              <a:avLst/>
              <a:gdLst>
                <a:gd name="T0" fmla="*/ 56 w 111"/>
                <a:gd name="T1" fmla="*/ 112 h 112"/>
                <a:gd name="T2" fmla="*/ 8 w 111"/>
                <a:gd name="T3" fmla="*/ 16 h 112"/>
                <a:gd name="T4" fmla="*/ 104 w 111"/>
                <a:gd name="T5" fmla="*/ 16 h 112"/>
                <a:gd name="T6" fmla="*/ 56 w 111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12">
                  <a:moveTo>
                    <a:pt x="56" y="112"/>
                  </a:moveTo>
                  <a:cubicBezTo>
                    <a:pt x="40" y="112"/>
                    <a:pt x="0" y="31"/>
                    <a:pt x="8" y="16"/>
                  </a:cubicBezTo>
                  <a:cubicBezTo>
                    <a:pt x="15" y="0"/>
                    <a:pt x="96" y="0"/>
                    <a:pt x="104" y="16"/>
                  </a:cubicBezTo>
                  <a:cubicBezTo>
                    <a:pt x="111" y="31"/>
                    <a:pt x="72" y="112"/>
                    <a:pt x="56" y="11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45" name="Freeform 17">
              <a:extLst>
                <a:ext uri="{FF2B5EF4-FFF2-40B4-BE49-F238E27FC236}">
                  <a16:creationId xmlns:a16="http://schemas.microsoft.com/office/drawing/2014/main" id="{4A92623D-0F5C-49BB-B42E-3383AE087A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38" y="3088"/>
              <a:ext cx="51" cy="52"/>
            </a:xfrm>
            <a:custGeom>
              <a:avLst/>
              <a:gdLst>
                <a:gd name="T0" fmla="*/ 56 w 111"/>
                <a:gd name="T1" fmla="*/ 112 h 112"/>
                <a:gd name="T2" fmla="*/ 8 w 111"/>
                <a:gd name="T3" fmla="*/ 16 h 112"/>
                <a:gd name="T4" fmla="*/ 104 w 111"/>
                <a:gd name="T5" fmla="*/ 16 h 112"/>
                <a:gd name="T6" fmla="*/ 56 w 111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12">
                  <a:moveTo>
                    <a:pt x="56" y="112"/>
                  </a:moveTo>
                  <a:cubicBezTo>
                    <a:pt x="40" y="112"/>
                    <a:pt x="0" y="31"/>
                    <a:pt x="8" y="16"/>
                  </a:cubicBezTo>
                  <a:cubicBezTo>
                    <a:pt x="15" y="0"/>
                    <a:pt x="96" y="0"/>
                    <a:pt x="104" y="16"/>
                  </a:cubicBezTo>
                  <a:cubicBezTo>
                    <a:pt x="111" y="31"/>
                    <a:pt x="72" y="112"/>
                    <a:pt x="56" y="11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46" name="Freeform 18">
              <a:extLst>
                <a:ext uri="{FF2B5EF4-FFF2-40B4-BE49-F238E27FC236}">
                  <a16:creationId xmlns:a16="http://schemas.microsoft.com/office/drawing/2014/main" id="{E5F5EB8F-F25E-4763-8BAC-9738B848705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28" y="3114"/>
              <a:ext cx="51" cy="52"/>
            </a:xfrm>
            <a:custGeom>
              <a:avLst/>
              <a:gdLst>
                <a:gd name="T0" fmla="*/ 56 w 111"/>
                <a:gd name="T1" fmla="*/ 112 h 112"/>
                <a:gd name="T2" fmla="*/ 8 w 111"/>
                <a:gd name="T3" fmla="*/ 16 h 112"/>
                <a:gd name="T4" fmla="*/ 104 w 111"/>
                <a:gd name="T5" fmla="*/ 16 h 112"/>
                <a:gd name="T6" fmla="*/ 56 w 111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12">
                  <a:moveTo>
                    <a:pt x="56" y="112"/>
                  </a:moveTo>
                  <a:cubicBezTo>
                    <a:pt x="40" y="112"/>
                    <a:pt x="0" y="31"/>
                    <a:pt x="8" y="16"/>
                  </a:cubicBezTo>
                  <a:cubicBezTo>
                    <a:pt x="15" y="0"/>
                    <a:pt x="96" y="0"/>
                    <a:pt x="104" y="16"/>
                  </a:cubicBezTo>
                  <a:cubicBezTo>
                    <a:pt x="111" y="31"/>
                    <a:pt x="72" y="112"/>
                    <a:pt x="56" y="11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47" name="Freeform 19">
              <a:extLst>
                <a:ext uri="{FF2B5EF4-FFF2-40B4-BE49-F238E27FC236}">
                  <a16:creationId xmlns:a16="http://schemas.microsoft.com/office/drawing/2014/main" id="{0F2D2CB7-140F-4DDE-8116-4516372BB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" y="2930"/>
              <a:ext cx="846" cy="713"/>
            </a:xfrm>
            <a:custGeom>
              <a:avLst/>
              <a:gdLst>
                <a:gd name="T0" fmla="*/ 96 w 1168"/>
                <a:gd name="T1" fmla="*/ 361 h 713"/>
                <a:gd name="T2" fmla="*/ 624 w 1168"/>
                <a:gd name="T3" fmla="*/ 73 h 713"/>
                <a:gd name="T4" fmla="*/ 1104 w 1168"/>
                <a:gd name="T5" fmla="*/ 73 h 713"/>
                <a:gd name="T6" fmla="*/ 1008 w 1168"/>
                <a:gd name="T7" fmla="*/ 505 h 713"/>
                <a:gd name="T8" fmla="*/ 336 w 1168"/>
                <a:gd name="T9" fmla="*/ 697 h 713"/>
                <a:gd name="T10" fmla="*/ 48 w 1168"/>
                <a:gd name="T11" fmla="*/ 601 h 713"/>
                <a:gd name="T12" fmla="*/ 96 w 1168"/>
                <a:gd name="T13" fmla="*/ 361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713">
                  <a:moveTo>
                    <a:pt x="96" y="361"/>
                  </a:moveTo>
                  <a:cubicBezTo>
                    <a:pt x="192" y="273"/>
                    <a:pt x="456" y="120"/>
                    <a:pt x="624" y="73"/>
                  </a:cubicBezTo>
                  <a:cubicBezTo>
                    <a:pt x="791" y="25"/>
                    <a:pt x="1039" y="0"/>
                    <a:pt x="1104" y="73"/>
                  </a:cubicBezTo>
                  <a:cubicBezTo>
                    <a:pt x="1168" y="145"/>
                    <a:pt x="1135" y="401"/>
                    <a:pt x="1008" y="505"/>
                  </a:cubicBezTo>
                  <a:cubicBezTo>
                    <a:pt x="880" y="608"/>
                    <a:pt x="496" y="681"/>
                    <a:pt x="336" y="697"/>
                  </a:cubicBezTo>
                  <a:cubicBezTo>
                    <a:pt x="176" y="713"/>
                    <a:pt x="87" y="656"/>
                    <a:pt x="48" y="601"/>
                  </a:cubicBezTo>
                  <a:cubicBezTo>
                    <a:pt x="8" y="545"/>
                    <a:pt x="0" y="449"/>
                    <a:pt x="96" y="36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FF">
                    <a:gamma/>
                    <a:shade val="71765"/>
                    <a:invGamma/>
                  </a:srgbClr>
                </a:gs>
                <a:gs pos="100000">
                  <a:srgbClr val="99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548" name="Group 20">
            <a:extLst>
              <a:ext uri="{FF2B5EF4-FFF2-40B4-BE49-F238E27FC236}">
                <a16:creationId xmlns:a16="http://schemas.microsoft.com/office/drawing/2014/main" id="{383E55A2-85DD-4132-AD63-CE593CC12881}"/>
              </a:ext>
            </a:extLst>
          </p:cNvPr>
          <p:cNvGrpSpPr>
            <a:grpSpLocks/>
          </p:cNvGrpSpPr>
          <p:nvPr/>
        </p:nvGrpSpPr>
        <p:grpSpPr bwMode="auto">
          <a:xfrm>
            <a:off x="2100263" y="3343275"/>
            <a:ext cx="2817813" cy="3644900"/>
            <a:chOff x="336" y="2160"/>
            <a:chExt cx="1775" cy="2296"/>
          </a:xfrm>
          <a:solidFill>
            <a:schemeClr val="accent4"/>
          </a:solidFill>
        </p:grpSpPr>
        <p:sp>
          <p:nvSpPr>
            <p:cNvPr id="22549" name="Freeform 21">
              <a:extLst>
                <a:ext uri="{FF2B5EF4-FFF2-40B4-BE49-F238E27FC236}">
                  <a16:creationId xmlns:a16="http://schemas.microsoft.com/office/drawing/2014/main" id="{1A070A63-F530-42D3-9571-9E95F451B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2160"/>
              <a:ext cx="1407" cy="1736"/>
            </a:xfrm>
            <a:custGeom>
              <a:avLst/>
              <a:gdLst>
                <a:gd name="T0" fmla="*/ 585 w 1217"/>
                <a:gd name="T1" fmla="*/ 56 h 1240"/>
                <a:gd name="T2" fmla="*/ 441 w 1217"/>
                <a:gd name="T3" fmla="*/ 104 h 1240"/>
                <a:gd name="T4" fmla="*/ 297 w 1217"/>
                <a:gd name="T5" fmla="*/ 56 h 1240"/>
                <a:gd name="T6" fmla="*/ 249 w 1217"/>
                <a:gd name="T7" fmla="*/ 200 h 1240"/>
                <a:gd name="T8" fmla="*/ 105 w 1217"/>
                <a:gd name="T9" fmla="*/ 296 h 1240"/>
                <a:gd name="T10" fmla="*/ 9 w 1217"/>
                <a:gd name="T11" fmla="*/ 440 h 1240"/>
                <a:gd name="T12" fmla="*/ 57 w 1217"/>
                <a:gd name="T13" fmla="*/ 920 h 1240"/>
                <a:gd name="T14" fmla="*/ 297 w 1217"/>
                <a:gd name="T15" fmla="*/ 1016 h 1240"/>
                <a:gd name="T16" fmla="*/ 297 w 1217"/>
                <a:gd name="T17" fmla="*/ 1208 h 1240"/>
                <a:gd name="T18" fmla="*/ 441 w 1217"/>
                <a:gd name="T19" fmla="*/ 1208 h 1240"/>
                <a:gd name="T20" fmla="*/ 633 w 1217"/>
                <a:gd name="T21" fmla="*/ 1064 h 1240"/>
                <a:gd name="T22" fmla="*/ 825 w 1217"/>
                <a:gd name="T23" fmla="*/ 1208 h 1240"/>
                <a:gd name="T24" fmla="*/ 1161 w 1217"/>
                <a:gd name="T25" fmla="*/ 1112 h 1240"/>
                <a:gd name="T26" fmla="*/ 1113 w 1217"/>
                <a:gd name="T27" fmla="*/ 1016 h 1240"/>
                <a:gd name="T28" fmla="*/ 1161 w 1217"/>
                <a:gd name="T29" fmla="*/ 872 h 1240"/>
                <a:gd name="T30" fmla="*/ 1113 w 1217"/>
                <a:gd name="T31" fmla="*/ 728 h 1240"/>
                <a:gd name="T32" fmla="*/ 1209 w 1217"/>
                <a:gd name="T33" fmla="*/ 392 h 1240"/>
                <a:gd name="T34" fmla="*/ 1065 w 1217"/>
                <a:gd name="T35" fmla="*/ 296 h 1240"/>
                <a:gd name="T36" fmla="*/ 1017 w 1217"/>
                <a:gd name="T37" fmla="*/ 152 h 1240"/>
                <a:gd name="T38" fmla="*/ 825 w 1217"/>
                <a:gd name="T39" fmla="*/ 104 h 1240"/>
                <a:gd name="T40" fmla="*/ 681 w 1217"/>
                <a:gd name="T41" fmla="*/ 8 h 1240"/>
                <a:gd name="T42" fmla="*/ 585 w 1217"/>
                <a:gd name="T43" fmla="*/ 56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7" h="1240">
                  <a:moveTo>
                    <a:pt x="585" y="56"/>
                  </a:moveTo>
                  <a:cubicBezTo>
                    <a:pt x="545" y="72"/>
                    <a:pt x="489" y="104"/>
                    <a:pt x="441" y="104"/>
                  </a:cubicBezTo>
                  <a:cubicBezTo>
                    <a:pt x="393" y="104"/>
                    <a:pt x="329" y="40"/>
                    <a:pt x="297" y="56"/>
                  </a:cubicBezTo>
                  <a:cubicBezTo>
                    <a:pt x="265" y="72"/>
                    <a:pt x="281" y="160"/>
                    <a:pt x="249" y="200"/>
                  </a:cubicBezTo>
                  <a:cubicBezTo>
                    <a:pt x="217" y="240"/>
                    <a:pt x="145" y="256"/>
                    <a:pt x="105" y="296"/>
                  </a:cubicBezTo>
                  <a:cubicBezTo>
                    <a:pt x="65" y="336"/>
                    <a:pt x="17" y="335"/>
                    <a:pt x="9" y="440"/>
                  </a:cubicBezTo>
                  <a:cubicBezTo>
                    <a:pt x="0" y="544"/>
                    <a:pt x="9" y="824"/>
                    <a:pt x="57" y="920"/>
                  </a:cubicBezTo>
                  <a:cubicBezTo>
                    <a:pt x="105" y="1016"/>
                    <a:pt x="257" y="968"/>
                    <a:pt x="297" y="1016"/>
                  </a:cubicBezTo>
                  <a:cubicBezTo>
                    <a:pt x="337" y="1064"/>
                    <a:pt x="273" y="1176"/>
                    <a:pt x="297" y="1208"/>
                  </a:cubicBezTo>
                  <a:cubicBezTo>
                    <a:pt x="321" y="1240"/>
                    <a:pt x="385" y="1232"/>
                    <a:pt x="441" y="1208"/>
                  </a:cubicBezTo>
                  <a:cubicBezTo>
                    <a:pt x="497" y="1184"/>
                    <a:pt x="569" y="1064"/>
                    <a:pt x="633" y="1064"/>
                  </a:cubicBezTo>
                  <a:cubicBezTo>
                    <a:pt x="697" y="1064"/>
                    <a:pt x="737" y="1200"/>
                    <a:pt x="825" y="1208"/>
                  </a:cubicBezTo>
                  <a:cubicBezTo>
                    <a:pt x="913" y="1216"/>
                    <a:pt x="1112" y="1144"/>
                    <a:pt x="1161" y="1112"/>
                  </a:cubicBezTo>
                  <a:cubicBezTo>
                    <a:pt x="1209" y="1079"/>
                    <a:pt x="1113" y="1056"/>
                    <a:pt x="1113" y="1016"/>
                  </a:cubicBezTo>
                  <a:cubicBezTo>
                    <a:pt x="1113" y="976"/>
                    <a:pt x="1161" y="920"/>
                    <a:pt x="1161" y="872"/>
                  </a:cubicBezTo>
                  <a:cubicBezTo>
                    <a:pt x="1161" y="824"/>
                    <a:pt x="1105" y="808"/>
                    <a:pt x="1113" y="728"/>
                  </a:cubicBezTo>
                  <a:cubicBezTo>
                    <a:pt x="1121" y="648"/>
                    <a:pt x="1217" y="464"/>
                    <a:pt x="1209" y="392"/>
                  </a:cubicBezTo>
                  <a:cubicBezTo>
                    <a:pt x="1201" y="320"/>
                    <a:pt x="1097" y="336"/>
                    <a:pt x="1065" y="296"/>
                  </a:cubicBezTo>
                  <a:cubicBezTo>
                    <a:pt x="1033" y="256"/>
                    <a:pt x="1057" y="184"/>
                    <a:pt x="1017" y="152"/>
                  </a:cubicBezTo>
                  <a:cubicBezTo>
                    <a:pt x="977" y="120"/>
                    <a:pt x="881" y="128"/>
                    <a:pt x="825" y="104"/>
                  </a:cubicBezTo>
                  <a:cubicBezTo>
                    <a:pt x="769" y="80"/>
                    <a:pt x="720" y="15"/>
                    <a:pt x="681" y="8"/>
                  </a:cubicBezTo>
                  <a:cubicBezTo>
                    <a:pt x="641" y="0"/>
                    <a:pt x="625" y="40"/>
                    <a:pt x="585" y="5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50" name="Freeform 22">
              <a:extLst>
                <a:ext uri="{FF2B5EF4-FFF2-40B4-BE49-F238E27FC236}">
                  <a16:creationId xmlns:a16="http://schemas.microsoft.com/office/drawing/2014/main" id="{CBFE79ED-C5CC-4009-A310-0E6DCB575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" y="2880"/>
              <a:ext cx="1127" cy="807"/>
            </a:xfrm>
            <a:custGeom>
              <a:avLst/>
              <a:gdLst>
                <a:gd name="T0" fmla="*/ 72 w 1127"/>
                <a:gd name="T1" fmla="*/ 392 h 807"/>
                <a:gd name="T2" fmla="*/ 408 w 1127"/>
                <a:gd name="T3" fmla="*/ 152 h 807"/>
                <a:gd name="T4" fmla="*/ 648 w 1127"/>
                <a:gd name="T5" fmla="*/ 104 h 807"/>
                <a:gd name="T6" fmla="*/ 888 w 1127"/>
                <a:gd name="T7" fmla="*/ 8 h 807"/>
                <a:gd name="T8" fmla="*/ 1032 w 1127"/>
                <a:gd name="T9" fmla="*/ 56 h 807"/>
                <a:gd name="T10" fmla="*/ 1080 w 1127"/>
                <a:gd name="T11" fmla="*/ 296 h 807"/>
                <a:gd name="T12" fmla="*/ 984 w 1127"/>
                <a:gd name="T13" fmla="*/ 728 h 807"/>
                <a:gd name="T14" fmla="*/ 216 w 1127"/>
                <a:gd name="T15" fmla="*/ 776 h 807"/>
                <a:gd name="T16" fmla="*/ 24 w 1127"/>
                <a:gd name="T17" fmla="*/ 584 h 807"/>
                <a:gd name="T18" fmla="*/ 72 w 1127"/>
                <a:gd name="T19" fmla="*/ 392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7" h="807">
                  <a:moveTo>
                    <a:pt x="72" y="392"/>
                  </a:moveTo>
                  <a:cubicBezTo>
                    <a:pt x="136" y="319"/>
                    <a:pt x="312" y="200"/>
                    <a:pt x="408" y="152"/>
                  </a:cubicBezTo>
                  <a:cubicBezTo>
                    <a:pt x="504" y="104"/>
                    <a:pt x="568" y="127"/>
                    <a:pt x="648" y="104"/>
                  </a:cubicBezTo>
                  <a:cubicBezTo>
                    <a:pt x="727" y="80"/>
                    <a:pt x="824" y="15"/>
                    <a:pt x="888" y="8"/>
                  </a:cubicBezTo>
                  <a:cubicBezTo>
                    <a:pt x="951" y="0"/>
                    <a:pt x="999" y="7"/>
                    <a:pt x="1032" y="56"/>
                  </a:cubicBezTo>
                  <a:cubicBezTo>
                    <a:pt x="1064" y="104"/>
                    <a:pt x="1087" y="184"/>
                    <a:pt x="1080" y="296"/>
                  </a:cubicBezTo>
                  <a:cubicBezTo>
                    <a:pt x="1072" y="407"/>
                    <a:pt x="1127" y="648"/>
                    <a:pt x="984" y="728"/>
                  </a:cubicBezTo>
                  <a:cubicBezTo>
                    <a:pt x="840" y="807"/>
                    <a:pt x="375" y="799"/>
                    <a:pt x="216" y="776"/>
                  </a:cubicBezTo>
                  <a:cubicBezTo>
                    <a:pt x="56" y="752"/>
                    <a:pt x="47" y="647"/>
                    <a:pt x="24" y="584"/>
                  </a:cubicBezTo>
                  <a:cubicBezTo>
                    <a:pt x="0" y="520"/>
                    <a:pt x="7" y="464"/>
                    <a:pt x="72" y="39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51" name="Freeform 23">
              <a:extLst>
                <a:ext uri="{FF2B5EF4-FFF2-40B4-BE49-F238E27FC236}">
                  <a16:creationId xmlns:a16="http://schemas.microsoft.com/office/drawing/2014/main" id="{15CFCA29-FF2B-408A-94F6-BCBFBD035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3464"/>
              <a:ext cx="439" cy="992"/>
            </a:xfrm>
            <a:custGeom>
              <a:avLst/>
              <a:gdLst>
                <a:gd name="T0" fmla="*/ 336 w 439"/>
                <a:gd name="T1" fmla="*/ 32 h 896"/>
                <a:gd name="T2" fmla="*/ 432 w 439"/>
                <a:gd name="T3" fmla="*/ 32 h 896"/>
                <a:gd name="T4" fmla="*/ 384 w 439"/>
                <a:gd name="T5" fmla="*/ 128 h 896"/>
                <a:gd name="T6" fmla="*/ 240 w 439"/>
                <a:gd name="T7" fmla="*/ 272 h 896"/>
                <a:gd name="T8" fmla="*/ 96 w 439"/>
                <a:gd name="T9" fmla="*/ 800 h 896"/>
                <a:gd name="T10" fmla="*/ 0 w 439"/>
                <a:gd name="T11" fmla="*/ 800 h 896"/>
                <a:gd name="T12" fmla="*/ 96 w 439"/>
                <a:gd name="T13" fmla="*/ 224 h 896"/>
                <a:gd name="T14" fmla="*/ 336 w 439"/>
                <a:gd name="T15" fmla="*/ 32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9" h="896">
                  <a:moveTo>
                    <a:pt x="336" y="32"/>
                  </a:moveTo>
                  <a:cubicBezTo>
                    <a:pt x="391" y="0"/>
                    <a:pt x="424" y="16"/>
                    <a:pt x="432" y="32"/>
                  </a:cubicBezTo>
                  <a:cubicBezTo>
                    <a:pt x="439" y="47"/>
                    <a:pt x="416" y="88"/>
                    <a:pt x="384" y="128"/>
                  </a:cubicBezTo>
                  <a:cubicBezTo>
                    <a:pt x="352" y="168"/>
                    <a:pt x="287" y="160"/>
                    <a:pt x="240" y="272"/>
                  </a:cubicBezTo>
                  <a:cubicBezTo>
                    <a:pt x="192" y="383"/>
                    <a:pt x="135" y="712"/>
                    <a:pt x="96" y="800"/>
                  </a:cubicBezTo>
                  <a:cubicBezTo>
                    <a:pt x="56" y="887"/>
                    <a:pt x="0" y="896"/>
                    <a:pt x="0" y="800"/>
                  </a:cubicBezTo>
                  <a:cubicBezTo>
                    <a:pt x="0" y="704"/>
                    <a:pt x="40" y="351"/>
                    <a:pt x="96" y="224"/>
                  </a:cubicBezTo>
                  <a:cubicBezTo>
                    <a:pt x="151" y="96"/>
                    <a:pt x="280" y="63"/>
                    <a:pt x="336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52" name="Freeform 24">
              <a:extLst>
                <a:ext uri="{FF2B5EF4-FFF2-40B4-BE49-F238E27FC236}">
                  <a16:creationId xmlns:a16="http://schemas.microsoft.com/office/drawing/2014/main" id="{B7756D08-B659-45C8-B14D-0EABD76304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52" y="3608"/>
              <a:ext cx="192" cy="280"/>
            </a:xfrm>
            <a:custGeom>
              <a:avLst/>
              <a:gdLst>
                <a:gd name="T0" fmla="*/ 24 w 168"/>
                <a:gd name="T1" fmla="*/ 40 h 280"/>
                <a:gd name="T2" fmla="*/ 24 w 168"/>
                <a:gd name="T3" fmla="*/ 280 h 280"/>
                <a:gd name="T4" fmla="*/ 168 w 168"/>
                <a:gd name="T5" fmla="*/ 40 h 280"/>
                <a:gd name="T6" fmla="*/ 24 w 168"/>
                <a:gd name="T7" fmla="*/ 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280">
                  <a:moveTo>
                    <a:pt x="24" y="40"/>
                  </a:moveTo>
                  <a:cubicBezTo>
                    <a:pt x="0" y="79"/>
                    <a:pt x="0" y="280"/>
                    <a:pt x="24" y="280"/>
                  </a:cubicBezTo>
                  <a:cubicBezTo>
                    <a:pt x="48" y="280"/>
                    <a:pt x="168" y="80"/>
                    <a:pt x="168" y="40"/>
                  </a:cubicBezTo>
                  <a:cubicBezTo>
                    <a:pt x="168" y="0"/>
                    <a:pt x="47" y="0"/>
                    <a:pt x="24" y="4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53" name="Freeform 25">
              <a:extLst>
                <a:ext uri="{FF2B5EF4-FFF2-40B4-BE49-F238E27FC236}">
                  <a16:creationId xmlns:a16="http://schemas.microsoft.com/office/drawing/2014/main" id="{C14C9C22-FBB0-4E17-A921-2D5BE83B5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3608"/>
              <a:ext cx="192" cy="280"/>
            </a:xfrm>
            <a:custGeom>
              <a:avLst/>
              <a:gdLst>
                <a:gd name="T0" fmla="*/ 24 w 168"/>
                <a:gd name="T1" fmla="*/ 40 h 280"/>
                <a:gd name="T2" fmla="*/ 24 w 168"/>
                <a:gd name="T3" fmla="*/ 280 h 280"/>
                <a:gd name="T4" fmla="*/ 168 w 168"/>
                <a:gd name="T5" fmla="*/ 40 h 280"/>
                <a:gd name="T6" fmla="*/ 24 w 168"/>
                <a:gd name="T7" fmla="*/ 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280">
                  <a:moveTo>
                    <a:pt x="24" y="40"/>
                  </a:moveTo>
                  <a:cubicBezTo>
                    <a:pt x="0" y="79"/>
                    <a:pt x="0" y="280"/>
                    <a:pt x="24" y="280"/>
                  </a:cubicBezTo>
                  <a:cubicBezTo>
                    <a:pt x="48" y="280"/>
                    <a:pt x="168" y="80"/>
                    <a:pt x="168" y="40"/>
                  </a:cubicBezTo>
                  <a:cubicBezTo>
                    <a:pt x="168" y="0"/>
                    <a:pt x="47" y="0"/>
                    <a:pt x="24" y="4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54" name="Freeform 26">
              <a:extLst>
                <a:ext uri="{FF2B5EF4-FFF2-40B4-BE49-F238E27FC236}">
                  <a16:creationId xmlns:a16="http://schemas.microsoft.com/office/drawing/2014/main" id="{6585C330-77E0-4E48-9DB8-D9E60935C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3152"/>
              <a:ext cx="932" cy="500"/>
            </a:xfrm>
            <a:custGeom>
              <a:avLst/>
              <a:gdLst>
                <a:gd name="T0" fmla="*/ 153 w 880"/>
                <a:gd name="T1" fmla="*/ 264 h 464"/>
                <a:gd name="T2" fmla="*/ 9 w 880"/>
                <a:gd name="T3" fmla="*/ 408 h 464"/>
                <a:gd name="T4" fmla="*/ 201 w 880"/>
                <a:gd name="T5" fmla="*/ 456 h 464"/>
                <a:gd name="T6" fmla="*/ 489 w 880"/>
                <a:gd name="T7" fmla="*/ 360 h 464"/>
                <a:gd name="T8" fmla="*/ 537 w 880"/>
                <a:gd name="T9" fmla="*/ 312 h 464"/>
                <a:gd name="T10" fmla="*/ 777 w 880"/>
                <a:gd name="T11" fmla="*/ 216 h 464"/>
                <a:gd name="T12" fmla="*/ 873 w 880"/>
                <a:gd name="T13" fmla="*/ 24 h 464"/>
                <a:gd name="T14" fmla="*/ 825 w 880"/>
                <a:gd name="T15" fmla="*/ 72 h 464"/>
                <a:gd name="T16" fmla="*/ 729 w 880"/>
                <a:gd name="T17" fmla="*/ 168 h 464"/>
                <a:gd name="T18" fmla="*/ 505 w 880"/>
                <a:gd name="T19" fmla="*/ 248 h 464"/>
                <a:gd name="T20" fmla="*/ 441 w 880"/>
                <a:gd name="T21" fmla="*/ 216 h 464"/>
                <a:gd name="T22" fmla="*/ 153 w 880"/>
                <a:gd name="T23" fmla="*/ 2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0" h="464">
                  <a:moveTo>
                    <a:pt x="153" y="264"/>
                  </a:moveTo>
                  <a:cubicBezTo>
                    <a:pt x="80" y="296"/>
                    <a:pt x="0" y="375"/>
                    <a:pt x="9" y="408"/>
                  </a:cubicBezTo>
                  <a:cubicBezTo>
                    <a:pt x="17" y="440"/>
                    <a:pt x="121" y="464"/>
                    <a:pt x="201" y="456"/>
                  </a:cubicBezTo>
                  <a:cubicBezTo>
                    <a:pt x="281" y="448"/>
                    <a:pt x="433" y="384"/>
                    <a:pt x="489" y="360"/>
                  </a:cubicBezTo>
                  <a:cubicBezTo>
                    <a:pt x="545" y="336"/>
                    <a:pt x="489" y="336"/>
                    <a:pt x="537" y="312"/>
                  </a:cubicBezTo>
                  <a:cubicBezTo>
                    <a:pt x="585" y="288"/>
                    <a:pt x="721" y="264"/>
                    <a:pt x="777" y="216"/>
                  </a:cubicBezTo>
                  <a:cubicBezTo>
                    <a:pt x="833" y="168"/>
                    <a:pt x="865" y="47"/>
                    <a:pt x="873" y="24"/>
                  </a:cubicBezTo>
                  <a:cubicBezTo>
                    <a:pt x="880" y="0"/>
                    <a:pt x="849" y="48"/>
                    <a:pt x="825" y="72"/>
                  </a:cubicBezTo>
                  <a:cubicBezTo>
                    <a:pt x="801" y="96"/>
                    <a:pt x="782" y="138"/>
                    <a:pt x="729" y="168"/>
                  </a:cubicBezTo>
                  <a:cubicBezTo>
                    <a:pt x="675" y="197"/>
                    <a:pt x="553" y="240"/>
                    <a:pt x="505" y="248"/>
                  </a:cubicBezTo>
                  <a:cubicBezTo>
                    <a:pt x="457" y="256"/>
                    <a:pt x="499" y="213"/>
                    <a:pt x="441" y="216"/>
                  </a:cubicBezTo>
                  <a:cubicBezTo>
                    <a:pt x="382" y="218"/>
                    <a:pt x="225" y="231"/>
                    <a:pt x="153" y="26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55" name="Freeform 27">
              <a:extLst>
                <a:ext uri="{FF2B5EF4-FFF2-40B4-BE49-F238E27FC236}">
                  <a16:creationId xmlns:a16="http://schemas.microsoft.com/office/drawing/2014/main" id="{A4A0F3F7-7D53-42B4-A09A-75A997089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3128"/>
              <a:ext cx="97" cy="96"/>
            </a:xfrm>
            <a:custGeom>
              <a:avLst/>
              <a:gdLst>
                <a:gd name="T0" fmla="*/ 24 w 223"/>
                <a:gd name="T1" fmla="*/ 272 h 279"/>
                <a:gd name="T2" fmla="*/ 72 w 223"/>
                <a:gd name="T3" fmla="*/ 32 h 279"/>
                <a:gd name="T4" fmla="*/ 216 w 223"/>
                <a:gd name="T5" fmla="*/ 80 h 279"/>
                <a:gd name="T6" fmla="*/ 24 w 223"/>
                <a:gd name="T7" fmla="*/ 27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279">
                  <a:moveTo>
                    <a:pt x="24" y="272"/>
                  </a:moveTo>
                  <a:cubicBezTo>
                    <a:pt x="0" y="264"/>
                    <a:pt x="40" y="64"/>
                    <a:pt x="72" y="32"/>
                  </a:cubicBezTo>
                  <a:cubicBezTo>
                    <a:pt x="104" y="0"/>
                    <a:pt x="223" y="40"/>
                    <a:pt x="216" y="80"/>
                  </a:cubicBezTo>
                  <a:cubicBezTo>
                    <a:pt x="208" y="119"/>
                    <a:pt x="47" y="279"/>
                    <a:pt x="24" y="27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56" name="Freeform 28">
              <a:extLst>
                <a:ext uri="{FF2B5EF4-FFF2-40B4-BE49-F238E27FC236}">
                  <a16:creationId xmlns:a16="http://schemas.microsoft.com/office/drawing/2014/main" id="{3B55B0CA-3FB1-4D0D-8EDF-8AD6ACCA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3176"/>
              <a:ext cx="511" cy="485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57" name="Freeform 29">
              <a:extLst>
                <a:ext uri="{FF2B5EF4-FFF2-40B4-BE49-F238E27FC236}">
                  <a16:creationId xmlns:a16="http://schemas.microsoft.com/office/drawing/2014/main" id="{5DF4CB50-25EA-4F24-81DC-CED9A99C0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3138"/>
              <a:ext cx="713" cy="523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58" name="Freeform 30">
              <a:extLst>
                <a:ext uri="{FF2B5EF4-FFF2-40B4-BE49-F238E27FC236}">
                  <a16:creationId xmlns:a16="http://schemas.microsoft.com/office/drawing/2014/main" id="{C6B4BFF1-724E-4483-8DA8-EF63DE0C9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3208"/>
              <a:ext cx="384" cy="405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59" name="Freeform 31">
              <a:extLst>
                <a:ext uri="{FF2B5EF4-FFF2-40B4-BE49-F238E27FC236}">
                  <a16:creationId xmlns:a16="http://schemas.microsoft.com/office/drawing/2014/main" id="{CDC149D3-450B-4902-9784-B6544DCB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" y="3176"/>
              <a:ext cx="535" cy="437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60" name="Freeform 32">
              <a:extLst>
                <a:ext uri="{FF2B5EF4-FFF2-40B4-BE49-F238E27FC236}">
                  <a16:creationId xmlns:a16="http://schemas.microsoft.com/office/drawing/2014/main" id="{5A9FD68A-DA18-4689-A5FA-FC4F310CC7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6" y="2984"/>
              <a:ext cx="846" cy="713"/>
            </a:xfrm>
            <a:custGeom>
              <a:avLst/>
              <a:gdLst>
                <a:gd name="T0" fmla="*/ 96 w 1168"/>
                <a:gd name="T1" fmla="*/ 361 h 713"/>
                <a:gd name="T2" fmla="*/ 624 w 1168"/>
                <a:gd name="T3" fmla="*/ 73 h 713"/>
                <a:gd name="T4" fmla="*/ 1104 w 1168"/>
                <a:gd name="T5" fmla="*/ 73 h 713"/>
                <a:gd name="T6" fmla="*/ 1008 w 1168"/>
                <a:gd name="T7" fmla="*/ 505 h 713"/>
                <a:gd name="T8" fmla="*/ 336 w 1168"/>
                <a:gd name="T9" fmla="*/ 697 h 713"/>
                <a:gd name="T10" fmla="*/ 48 w 1168"/>
                <a:gd name="T11" fmla="*/ 601 h 713"/>
                <a:gd name="T12" fmla="*/ 96 w 1168"/>
                <a:gd name="T13" fmla="*/ 361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713">
                  <a:moveTo>
                    <a:pt x="96" y="361"/>
                  </a:moveTo>
                  <a:cubicBezTo>
                    <a:pt x="192" y="273"/>
                    <a:pt x="456" y="120"/>
                    <a:pt x="624" y="73"/>
                  </a:cubicBezTo>
                  <a:cubicBezTo>
                    <a:pt x="791" y="25"/>
                    <a:pt x="1039" y="0"/>
                    <a:pt x="1104" y="73"/>
                  </a:cubicBezTo>
                  <a:cubicBezTo>
                    <a:pt x="1168" y="145"/>
                    <a:pt x="1135" y="401"/>
                    <a:pt x="1008" y="505"/>
                  </a:cubicBezTo>
                  <a:cubicBezTo>
                    <a:pt x="880" y="608"/>
                    <a:pt x="496" y="681"/>
                    <a:pt x="336" y="697"/>
                  </a:cubicBezTo>
                  <a:cubicBezTo>
                    <a:pt x="176" y="713"/>
                    <a:pt x="87" y="656"/>
                    <a:pt x="48" y="601"/>
                  </a:cubicBezTo>
                  <a:cubicBezTo>
                    <a:pt x="8" y="545"/>
                    <a:pt x="0" y="449"/>
                    <a:pt x="96" y="36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561" name="Rectangle 33">
            <a:extLst>
              <a:ext uri="{FF2B5EF4-FFF2-40B4-BE49-F238E27FC236}">
                <a16:creationId xmlns:a16="http://schemas.microsoft.com/office/drawing/2014/main" id="{7D40CE64-E778-41E1-A498-09E873AF6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990600"/>
            <a:ext cx="7772400" cy="2362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Autofit/>
          </a:bodyPr>
          <a:lstStyle/>
          <a:p>
            <a:r>
              <a:rPr lang="cs-CZ" altLang="cs-CZ" dirty="0"/>
              <a:t>Odstraněním prašníků z jedné rostliny a umělého oplodnění za pomocí opylovacího kartáčku lze dosáhnout u hrachu snadno kontrolovaného křížení.</a:t>
            </a:r>
            <a:endParaRPr lang="en-US" altLang="cs-CZ" dirty="0"/>
          </a:p>
        </p:txBody>
      </p:sp>
      <p:grpSp>
        <p:nvGrpSpPr>
          <p:cNvPr id="22562" name="Group 34">
            <a:extLst>
              <a:ext uri="{FF2B5EF4-FFF2-40B4-BE49-F238E27FC236}">
                <a16:creationId xmlns:a16="http://schemas.microsoft.com/office/drawing/2014/main" id="{216B30AF-E0CB-4C10-9175-74E21A68953A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1"/>
            <a:ext cx="2217738" cy="4994275"/>
            <a:chOff x="3986" y="-48"/>
            <a:chExt cx="1397" cy="3146"/>
          </a:xfrm>
        </p:grpSpPr>
        <p:sp>
          <p:nvSpPr>
            <p:cNvPr id="22563" name="Freeform 35">
              <a:extLst>
                <a:ext uri="{FF2B5EF4-FFF2-40B4-BE49-F238E27FC236}">
                  <a16:creationId xmlns:a16="http://schemas.microsoft.com/office/drawing/2014/main" id="{243F62CD-20BD-42D1-AFDF-A496AE460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-48"/>
              <a:ext cx="1159" cy="2775"/>
            </a:xfrm>
            <a:custGeom>
              <a:avLst/>
              <a:gdLst>
                <a:gd name="T0" fmla="*/ 1056 w 1159"/>
                <a:gd name="T1" fmla="*/ 192 h 2775"/>
                <a:gd name="T2" fmla="*/ 144 w 1159"/>
                <a:gd name="T3" fmla="*/ 2400 h 2775"/>
                <a:gd name="T4" fmla="*/ 192 w 1159"/>
                <a:gd name="T5" fmla="*/ 2448 h 2775"/>
                <a:gd name="T6" fmla="*/ 768 w 1159"/>
                <a:gd name="T7" fmla="*/ 1248 h 2775"/>
                <a:gd name="T8" fmla="*/ 1056 w 1159"/>
                <a:gd name="T9" fmla="*/ 192 h 2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2775">
                  <a:moveTo>
                    <a:pt x="1056" y="192"/>
                  </a:moveTo>
                  <a:cubicBezTo>
                    <a:pt x="952" y="383"/>
                    <a:pt x="287" y="2024"/>
                    <a:pt x="144" y="2400"/>
                  </a:cubicBezTo>
                  <a:cubicBezTo>
                    <a:pt x="0" y="2775"/>
                    <a:pt x="88" y="2639"/>
                    <a:pt x="192" y="2448"/>
                  </a:cubicBezTo>
                  <a:cubicBezTo>
                    <a:pt x="295" y="2256"/>
                    <a:pt x="624" y="1623"/>
                    <a:pt x="768" y="1248"/>
                  </a:cubicBezTo>
                  <a:cubicBezTo>
                    <a:pt x="911" y="872"/>
                    <a:pt x="1159" y="0"/>
                    <a:pt x="1056" y="19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64" name="Freeform 36">
              <a:extLst>
                <a:ext uri="{FF2B5EF4-FFF2-40B4-BE49-F238E27FC236}">
                  <a16:creationId xmlns:a16="http://schemas.microsoft.com/office/drawing/2014/main" id="{F87223CC-B49B-4FA1-990A-2F92E0173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2711"/>
              <a:ext cx="244" cy="387"/>
            </a:xfrm>
            <a:custGeom>
              <a:avLst/>
              <a:gdLst>
                <a:gd name="T0" fmla="*/ 244 w 244"/>
                <a:gd name="T1" fmla="*/ 25 h 387"/>
                <a:gd name="T2" fmla="*/ 196 w 244"/>
                <a:gd name="T3" fmla="*/ 73 h 387"/>
                <a:gd name="T4" fmla="*/ 112 w 244"/>
                <a:gd name="T5" fmla="*/ 181 h 387"/>
                <a:gd name="T6" fmla="*/ 42 w 244"/>
                <a:gd name="T7" fmla="*/ 349 h 387"/>
                <a:gd name="T8" fmla="*/ 10 w 244"/>
                <a:gd name="T9" fmla="*/ 379 h 387"/>
                <a:gd name="T10" fmla="*/ 100 w 244"/>
                <a:gd name="T11" fmla="*/ 361 h 387"/>
                <a:gd name="T12" fmla="*/ 210 w 244"/>
                <a:gd name="T13" fmla="*/ 217 h 387"/>
                <a:gd name="T14" fmla="*/ 244 w 244"/>
                <a:gd name="T15" fmla="*/ 25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387">
                  <a:moveTo>
                    <a:pt x="244" y="25"/>
                  </a:moveTo>
                  <a:cubicBezTo>
                    <a:pt x="240" y="0"/>
                    <a:pt x="218" y="47"/>
                    <a:pt x="196" y="73"/>
                  </a:cubicBezTo>
                  <a:cubicBezTo>
                    <a:pt x="174" y="99"/>
                    <a:pt x="137" y="135"/>
                    <a:pt x="112" y="181"/>
                  </a:cubicBezTo>
                  <a:cubicBezTo>
                    <a:pt x="86" y="226"/>
                    <a:pt x="58" y="316"/>
                    <a:pt x="42" y="349"/>
                  </a:cubicBezTo>
                  <a:cubicBezTo>
                    <a:pt x="25" y="381"/>
                    <a:pt x="0" y="377"/>
                    <a:pt x="10" y="379"/>
                  </a:cubicBezTo>
                  <a:cubicBezTo>
                    <a:pt x="19" y="380"/>
                    <a:pt x="66" y="387"/>
                    <a:pt x="100" y="361"/>
                  </a:cubicBezTo>
                  <a:cubicBezTo>
                    <a:pt x="133" y="334"/>
                    <a:pt x="186" y="273"/>
                    <a:pt x="210" y="217"/>
                  </a:cubicBezTo>
                  <a:cubicBezTo>
                    <a:pt x="234" y="161"/>
                    <a:pt x="237" y="64"/>
                    <a:pt x="244" y="25"/>
                  </a:cubicBezTo>
                  <a:close/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CC66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65" name="Freeform 37">
              <a:extLst>
                <a:ext uri="{FF2B5EF4-FFF2-40B4-BE49-F238E27FC236}">
                  <a16:creationId xmlns:a16="http://schemas.microsoft.com/office/drawing/2014/main" id="{0C2BAFC3-1367-4B0C-859C-9A2346DE6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2308"/>
              <a:ext cx="260" cy="476"/>
            </a:xfrm>
            <a:custGeom>
              <a:avLst/>
              <a:gdLst>
                <a:gd name="T0" fmla="*/ 184 w 260"/>
                <a:gd name="T1" fmla="*/ 0 h 476"/>
                <a:gd name="T2" fmla="*/ 260 w 260"/>
                <a:gd name="T3" fmla="*/ 38 h 476"/>
                <a:gd name="T4" fmla="*/ 34 w 260"/>
                <a:gd name="T5" fmla="*/ 476 h 476"/>
                <a:gd name="T6" fmla="*/ 0 w 260"/>
                <a:gd name="T7" fmla="*/ 464 h 476"/>
                <a:gd name="T8" fmla="*/ 184 w 260"/>
                <a:gd name="T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476">
                  <a:moveTo>
                    <a:pt x="184" y="0"/>
                  </a:moveTo>
                  <a:lnTo>
                    <a:pt x="260" y="38"/>
                  </a:lnTo>
                  <a:lnTo>
                    <a:pt x="34" y="476"/>
                  </a:lnTo>
                  <a:lnTo>
                    <a:pt x="0" y="464"/>
                  </a:lnTo>
                  <a:lnTo>
                    <a:pt x="18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DDDDDD">
                    <a:gamma/>
                    <a:shade val="7176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566" name="Group 38">
            <a:extLst>
              <a:ext uri="{FF2B5EF4-FFF2-40B4-BE49-F238E27FC236}">
                <a16:creationId xmlns:a16="http://schemas.microsoft.com/office/drawing/2014/main" id="{172F0861-DAEC-443A-8452-5B2B393A359D}"/>
              </a:ext>
            </a:extLst>
          </p:cNvPr>
          <p:cNvGrpSpPr>
            <a:grpSpLocks/>
          </p:cNvGrpSpPr>
          <p:nvPr/>
        </p:nvGrpSpPr>
        <p:grpSpPr bwMode="auto">
          <a:xfrm>
            <a:off x="4648201" y="4724401"/>
            <a:ext cx="320675" cy="296863"/>
            <a:chOff x="1946" y="2994"/>
            <a:chExt cx="202" cy="187"/>
          </a:xfrm>
        </p:grpSpPr>
        <p:sp>
          <p:nvSpPr>
            <p:cNvPr id="22567" name="Text Box 39">
              <a:extLst>
                <a:ext uri="{FF2B5EF4-FFF2-40B4-BE49-F238E27FC236}">
                  <a16:creationId xmlns:a16="http://schemas.microsoft.com/office/drawing/2014/main" id="{4F7D781D-D3C0-4926-8E9A-36106BFE9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024"/>
              <a:ext cx="1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8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568" name="Text Box 40">
              <a:extLst>
                <a:ext uri="{FF2B5EF4-FFF2-40B4-BE49-F238E27FC236}">
                  <a16:creationId xmlns:a16="http://schemas.microsoft.com/office/drawing/2014/main" id="{79170B6F-D9D7-4DFF-9D37-F5C5058223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024"/>
              <a:ext cx="1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8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569" name="Text Box 41">
              <a:extLst>
                <a:ext uri="{FF2B5EF4-FFF2-40B4-BE49-F238E27FC236}">
                  <a16:creationId xmlns:a16="http://schemas.microsoft.com/office/drawing/2014/main" id="{DFCC64F2-4400-4D5B-86A1-806968D40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0" y="3012"/>
              <a:ext cx="1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8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570" name="Text Box 42">
              <a:extLst>
                <a:ext uri="{FF2B5EF4-FFF2-40B4-BE49-F238E27FC236}">
                  <a16:creationId xmlns:a16="http://schemas.microsoft.com/office/drawing/2014/main" id="{121D7D2B-FADF-4BD7-A928-C942128C8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2" y="3024"/>
              <a:ext cx="1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8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571" name="Text Box 43">
              <a:extLst>
                <a:ext uri="{FF2B5EF4-FFF2-40B4-BE49-F238E27FC236}">
                  <a16:creationId xmlns:a16="http://schemas.microsoft.com/office/drawing/2014/main" id="{C8699144-D05F-4FC5-9F8C-9915BDBF7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6" y="3044"/>
              <a:ext cx="1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8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572" name="Text Box 44">
              <a:extLst>
                <a:ext uri="{FF2B5EF4-FFF2-40B4-BE49-F238E27FC236}">
                  <a16:creationId xmlns:a16="http://schemas.microsoft.com/office/drawing/2014/main" id="{C3B960E0-840F-4CD2-B65E-654EDA1F4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2" y="3040"/>
              <a:ext cx="1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8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573" name="Text Box 45">
              <a:extLst>
                <a:ext uri="{FF2B5EF4-FFF2-40B4-BE49-F238E27FC236}">
                  <a16:creationId xmlns:a16="http://schemas.microsoft.com/office/drawing/2014/main" id="{B349667C-1494-46AB-901E-6EC5F32E1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002"/>
              <a:ext cx="1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8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574" name="Text Box 46">
              <a:extLst>
                <a:ext uri="{FF2B5EF4-FFF2-40B4-BE49-F238E27FC236}">
                  <a16:creationId xmlns:a16="http://schemas.microsoft.com/office/drawing/2014/main" id="{9588578D-C0C5-43FA-B76B-927CC370BC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0" y="3046"/>
              <a:ext cx="1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8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575" name="Text Box 47">
              <a:extLst>
                <a:ext uri="{FF2B5EF4-FFF2-40B4-BE49-F238E27FC236}">
                  <a16:creationId xmlns:a16="http://schemas.microsoft.com/office/drawing/2014/main" id="{54CBF6E6-8885-420F-8376-83953CDA9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0" y="3028"/>
              <a:ext cx="1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8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576" name="Text Box 48">
              <a:extLst>
                <a:ext uri="{FF2B5EF4-FFF2-40B4-BE49-F238E27FC236}">
                  <a16:creationId xmlns:a16="http://schemas.microsoft.com/office/drawing/2014/main" id="{C1F2C145-0C10-4D04-BA6B-0AA1BA183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6" y="2998"/>
              <a:ext cx="1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8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577" name="Text Box 49">
              <a:extLst>
                <a:ext uri="{FF2B5EF4-FFF2-40B4-BE49-F238E27FC236}">
                  <a16:creationId xmlns:a16="http://schemas.microsoft.com/office/drawing/2014/main" id="{4634E886-0B43-4A74-848A-371E591E2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994"/>
              <a:ext cx="1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8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578" name="Text Box 50">
              <a:extLst>
                <a:ext uri="{FF2B5EF4-FFF2-40B4-BE49-F238E27FC236}">
                  <a16:creationId xmlns:a16="http://schemas.microsoft.com/office/drawing/2014/main" id="{F7BDF208-76F6-49AE-8F10-18F4A8C01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6" y="3042"/>
              <a:ext cx="1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8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3" name="Nadpis 2">
            <a:extLst>
              <a:ext uri="{FF2B5EF4-FFF2-40B4-BE49-F238E27FC236}">
                <a16:creationId xmlns:a16="http://schemas.microsoft.com/office/drawing/2014/main" id="{306B3B6B-8E2D-45B0-88BE-730D1FF6F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81" y="292599"/>
            <a:ext cx="10753200" cy="451576"/>
          </a:xfrm>
        </p:spPr>
        <p:txBody>
          <a:bodyPr/>
          <a:lstStyle/>
          <a:p>
            <a:r>
              <a:rPr lang="cs-CZ" dirty="0"/>
              <a:t>Proč hrách? </a:t>
            </a:r>
          </a:p>
        </p:txBody>
      </p:sp>
    </p:spTree>
    <p:extLst>
      <p:ext uri="{BB962C8B-B14F-4D97-AF65-F5344CB8AC3E}">
        <p14:creationId xmlns:p14="http://schemas.microsoft.com/office/powerpoint/2010/main" val="3451250836"/>
      </p:ext>
    </p:extLst>
  </p:cSld>
  <p:clrMapOvr>
    <a:masterClrMapping/>
  </p:clrMapOvr>
  <p:transition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reeform 3">
            <a:extLst>
              <a:ext uri="{FF2B5EF4-FFF2-40B4-BE49-F238E27FC236}">
                <a16:creationId xmlns:a16="http://schemas.microsoft.com/office/drawing/2014/main" id="{3327D947-A90E-4FFD-B20D-0C08BAC50B61}"/>
              </a:ext>
            </a:extLst>
          </p:cNvPr>
          <p:cNvSpPr>
            <a:spLocks/>
          </p:cNvSpPr>
          <p:nvPr/>
        </p:nvSpPr>
        <p:spPr bwMode="auto">
          <a:xfrm flipH="1">
            <a:off x="7823201" y="3343275"/>
            <a:ext cx="2233613" cy="2755900"/>
          </a:xfrm>
          <a:custGeom>
            <a:avLst/>
            <a:gdLst>
              <a:gd name="T0" fmla="*/ 585 w 1217"/>
              <a:gd name="T1" fmla="*/ 56 h 1240"/>
              <a:gd name="T2" fmla="*/ 441 w 1217"/>
              <a:gd name="T3" fmla="*/ 104 h 1240"/>
              <a:gd name="T4" fmla="*/ 297 w 1217"/>
              <a:gd name="T5" fmla="*/ 56 h 1240"/>
              <a:gd name="T6" fmla="*/ 249 w 1217"/>
              <a:gd name="T7" fmla="*/ 200 h 1240"/>
              <a:gd name="T8" fmla="*/ 105 w 1217"/>
              <a:gd name="T9" fmla="*/ 296 h 1240"/>
              <a:gd name="T10" fmla="*/ 9 w 1217"/>
              <a:gd name="T11" fmla="*/ 440 h 1240"/>
              <a:gd name="T12" fmla="*/ 57 w 1217"/>
              <a:gd name="T13" fmla="*/ 920 h 1240"/>
              <a:gd name="T14" fmla="*/ 297 w 1217"/>
              <a:gd name="T15" fmla="*/ 1016 h 1240"/>
              <a:gd name="T16" fmla="*/ 297 w 1217"/>
              <a:gd name="T17" fmla="*/ 1208 h 1240"/>
              <a:gd name="T18" fmla="*/ 441 w 1217"/>
              <a:gd name="T19" fmla="*/ 1208 h 1240"/>
              <a:gd name="T20" fmla="*/ 633 w 1217"/>
              <a:gd name="T21" fmla="*/ 1064 h 1240"/>
              <a:gd name="T22" fmla="*/ 825 w 1217"/>
              <a:gd name="T23" fmla="*/ 1208 h 1240"/>
              <a:gd name="T24" fmla="*/ 1161 w 1217"/>
              <a:gd name="T25" fmla="*/ 1112 h 1240"/>
              <a:gd name="T26" fmla="*/ 1113 w 1217"/>
              <a:gd name="T27" fmla="*/ 1016 h 1240"/>
              <a:gd name="T28" fmla="*/ 1161 w 1217"/>
              <a:gd name="T29" fmla="*/ 872 h 1240"/>
              <a:gd name="T30" fmla="*/ 1113 w 1217"/>
              <a:gd name="T31" fmla="*/ 728 h 1240"/>
              <a:gd name="T32" fmla="*/ 1209 w 1217"/>
              <a:gd name="T33" fmla="*/ 392 h 1240"/>
              <a:gd name="T34" fmla="*/ 1065 w 1217"/>
              <a:gd name="T35" fmla="*/ 296 h 1240"/>
              <a:gd name="T36" fmla="*/ 1017 w 1217"/>
              <a:gd name="T37" fmla="*/ 152 h 1240"/>
              <a:gd name="T38" fmla="*/ 825 w 1217"/>
              <a:gd name="T39" fmla="*/ 104 h 1240"/>
              <a:gd name="T40" fmla="*/ 681 w 1217"/>
              <a:gd name="T41" fmla="*/ 8 h 1240"/>
              <a:gd name="T42" fmla="*/ 585 w 1217"/>
              <a:gd name="T43" fmla="*/ 56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17" h="1240">
                <a:moveTo>
                  <a:pt x="585" y="56"/>
                </a:moveTo>
                <a:cubicBezTo>
                  <a:pt x="545" y="72"/>
                  <a:pt x="489" y="104"/>
                  <a:pt x="441" y="104"/>
                </a:cubicBezTo>
                <a:cubicBezTo>
                  <a:pt x="393" y="104"/>
                  <a:pt x="329" y="40"/>
                  <a:pt x="297" y="56"/>
                </a:cubicBezTo>
                <a:cubicBezTo>
                  <a:pt x="265" y="72"/>
                  <a:pt x="281" y="160"/>
                  <a:pt x="249" y="200"/>
                </a:cubicBezTo>
                <a:cubicBezTo>
                  <a:pt x="217" y="240"/>
                  <a:pt x="145" y="256"/>
                  <a:pt x="105" y="296"/>
                </a:cubicBezTo>
                <a:cubicBezTo>
                  <a:pt x="65" y="336"/>
                  <a:pt x="17" y="335"/>
                  <a:pt x="9" y="440"/>
                </a:cubicBezTo>
                <a:cubicBezTo>
                  <a:pt x="0" y="544"/>
                  <a:pt x="9" y="824"/>
                  <a:pt x="57" y="920"/>
                </a:cubicBezTo>
                <a:cubicBezTo>
                  <a:pt x="105" y="1016"/>
                  <a:pt x="257" y="968"/>
                  <a:pt x="297" y="1016"/>
                </a:cubicBezTo>
                <a:cubicBezTo>
                  <a:pt x="337" y="1064"/>
                  <a:pt x="273" y="1176"/>
                  <a:pt x="297" y="1208"/>
                </a:cubicBezTo>
                <a:cubicBezTo>
                  <a:pt x="321" y="1240"/>
                  <a:pt x="385" y="1232"/>
                  <a:pt x="441" y="1208"/>
                </a:cubicBezTo>
                <a:cubicBezTo>
                  <a:pt x="497" y="1184"/>
                  <a:pt x="569" y="1064"/>
                  <a:pt x="633" y="1064"/>
                </a:cubicBezTo>
                <a:cubicBezTo>
                  <a:pt x="697" y="1064"/>
                  <a:pt x="737" y="1200"/>
                  <a:pt x="825" y="1208"/>
                </a:cubicBezTo>
                <a:cubicBezTo>
                  <a:pt x="913" y="1216"/>
                  <a:pt x="1112" y="1144"/>
                  <a:pt x="1161" y="1112"/>
                </a:cubicBezTo>
                <a:cubicBezTo>
                  <a:pt x="1209" y="1079"/>
                  <a:pt x="1113" y="1056"/>
                  <a:pt x="1113" y="1016"/>
                </a:cubicBezTo>
                <a:cubicBezTo>
                  <a:pt x="1113" y="976"/>
                  <a:pt x="1161" y="920"/>
                  <a:pt x="1161" y="872"/>
                </a:cubicBezTo>
                <a:cubicBezTo>
                  <a:pt x="1161" y="824"/>
                  <a:pt x="1105" y="808"/>
                  <a:pt x="1113" y="728"/>
                </a:cubicBezTo>
                <a:cubicBezTo>
                  <a:pt x="1121" y="648"/>
                  <a:pt x="1217" y="464"/>
                  <a:pt x="1209" y="392"/>
                </a:cubicBezTo>
                <a:cubicBezTo>
                  <a:pt x="1201" y="320"/>
                  <a:pt x="1097" y="336"/>
                  <a:pt x="1065" y="296"/>
                </a:cubicBezTo>
                <a:cubicBezTo>
                  <a:pt x="1033" y="256"/>
                  <a:pt x="1057" y="184"/>
                  <a:pt x="1017" y="152"/>
                </a:cubicBezTo>
                <a:cubicBezTo>
                  <a:pt x="977" y="120"/>
                  <a:pt x="881" y="128"/>
                  <a:pt x="825" y="104"/>
                </a:cubicBezTo>
                <a:cubicBezTo>
                  <a:pt x="769" y="80"/>
                  <a:pt x="720" y="15"/>
                  <a:pt x="681" y="8"/>
                </a:cubicBezTo>
                <a:cubicBezTo>
                  <a:pt x="641" y="0"/>
                  <a:pt x="625" y="40"/>
                  <a:pt x="585" y="56"/>
                </a:cubicBezTo>
                <a:close/>
              </a:path>
            </a:pathLst>
          </a:custGeom>
          <a:gradFill rotWithShape="0">
            <a:gsLst>
              <a:gs pos="0">
                <a:srgbClr val="9900FF"/>
              </a:gs>
              <a:gs pos="100000">
                <a:srgbClr val="9900FF">
                  <a:gamma/>
                  <a:shade val="7176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0" name="Freeform 4">
            <a:extLst>
              <a:ext uri="{FF2B5EF4-FFF2-40B4-BE49-F238E27FC236}">
                <a16:creationId xmlns:a16="http://schemas.microsoft.com/office/drawing/2014/main" id="{9BCBDCA6-A0F8-43EA-9260-4C9FD7EDEE8F}"/>
              </a:ext>
            </a:extLst>
          </p:cNvPr>
          <p:cNvSpPr>
            <a:spLocks/>
          </p:cNvSpPr>
          <p:nvPr/>
        </p:nvSpPr>
        <p:spPr bwMode="auto">
          <a:xfrm flipH="1">
            <a:off x="7391401" y="4486276"/>
            <a:ext cx="1789113" cy="1281113"/>
          </a:xfrm>
          <a:custGeom>
            <a:avLst/>
            <a:gdLst>
              <a:gd name="T0" fmla="*/ 72 w 1127"/>
              <a:gd name="T1" fmla="*/ 392 h 807"/>
              <a:gd name="T2" fmla="*/ 408 w 1127"/>
              <a:gd name="T3" fmla="*/ 152 h 807"/>
              <a:gd name="T4" fmla="*/ 648 w 1127"/>
              <a:gd name="T5" fmla="*/ 104 h 807"/>
              <a:gd name="T6" fmla="*/ 888 w 1127"/>
              <a:gd name="T7" fmla="*/ 8 h 807"/>
              <a:gd name="T8" fmla="*/ 1032 w 1127"/>
              <a:gd name="T9" fmla="*/ 56 h 807"/>
              <a:gd name="T10" fmla="*/ 1080 w 1127"/>
              <a:gd name="T11" fmla="*/ 296 h 807"/>
              <a:gd name="T12" fmla="*/ 984 w 1127"/>
              <a:gd name="T13" fmla="*/ 728 h 807"/>
              <a:gd name="T14" fmla="*/ 216 w 1127"/>
              <a:gd name="T15" fmla="*/ 776 h 807"/>
              <a:gd name="T16" fmla="*/ 24 w 1127"/>
              <a:gd name="T17" fmla="*/ 584 h 807"/>
              <a:gd name="T18" fmla="*/ 72 w 1127"/>
              <a:gd name="T19" fmla="*/ 392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27" h="807">
                <a:moveTo>
                  <a:pt x="72" y="392"/>
                </a:moveTo>
                <a:cubicBezTo>
                  <a:pt x="136" y="319"/>
                  <a:pt x="312" y="200"/>
                  <a:pt x="408" y="152"/>
                </a:cubicBezTo>
                <a:cubicBezTo>
                  <a:pt x="504" y="104"/>
                  <a:pt x="568" y="127"/>
                  <a:pt x="648" y="104"/>
                </a:cubicBezTo>
                <a:cubicBezTo>
                  <a:pt x="727" y="80"/>
                  <a:pt x="824" y="15"/>
                  <a:pt x="888" y="8"/>
                </a:cubicBezTo>
                <a:cubicBezTo>
                  <a:pt x="951" y="0"/>
                  <a:pt x="999" y="7"/>
                  <a:pt x="1032" y="56"/>
                </a:cubicBezTo>
                <a:cubicBezTo>
                  <a:pt x="1064" y="104"/>
                  <a:pt x="1087" y="184"/>
                  <a:pt x="1080" y="296"/>
                </a:cubicBezTo>
                <a:cubicBezTo>
                  <a:pt x="1072" y="407"/>
                  <a:pt x="1127" y="648"/>
                  <a:pt x="984" y="728"/>
                </a:cubicBezTo>
                <a:cubicBezTo>
                  <a:pt x="840" y="807"/>
                  <a:pt x="375" y="799"/>
                  <a:pt x="216" y="776"/>
                </a:cubicBezTo>
                <a:cubicBezTo>
                  <a:pt x="56" y="752"/>
                  <a:pt x="47" y="647"/>
                  <a:pt x="24" y="584"/>
                </a:cubicBezTo>
                <a:cubicBezTo>
                  <a:pt x="0" y="520"/>
                  <a:pt x="7" y="464"/>
                  <a:pt x="72" y="392"/>
                </a:cubicBezTo>
                <a:close/>
              </a:path>
            </a:pathLst>
          </a:custGeom>
          <a:gradFill rotWithShape="0">
            <a:gsLst>
              <a:gs pos="0">
                <a:srgbClr val="9999FF">
                  <a:gamma/>
                  <a:shade val="65490"/>
                  <a:invGamma/>
                </a:srgbClr>
              </a:gs>
              <a:gs pos="100000">
                <a:srgbClr val="99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1" name="Freeform 5">
            <a:extLst>
              <a:ext uri="{FF2B5EF4-FFF2-40B4-BE49-F238E27FC236}">
                <a16:creationId xmlns:a16="http://schemas.microsoft.com/office/drawing/2014/main" id="{2B1FD313-F97E-4016-A5D8-4343A28778DF}"/>
              </a:ext>
            </a:extLst>
          </p:cNvPr>
          <p:cNvSpPr>
            <a:spLocks/>
          </p:cNvSpPr>
          <p:nvPr/>
        </p:nvSpPr>
        <p:spPr bwMode="auto">
          <a:xfrm flipH="1">
            <a:off x="8521701" y="5413375"/>
            <a:ext cx="696913" cy="1574800"/>
          </a:xfrm>
          <a:custGeom>
            <a:avLst/>
            <a:gdLst>
              <a:gd name="T0" fmla="*/ 336 w 439"/>
              <a:gd name="T1" fmla="*/ 32 h 896"/>
              <a:gd name="T2" fmla="*/ 432 w 439"/>
              <a:gd name="T3" fmla="*/ 32 h 896"/>
              <a:gd name="T4" fmla="*/ 384 w 439"/>
              <a:gd name="T5" fmla="*/ 128 h 896"/>
              <a:gd name="T6" fmla="*/ 240 w 439"/>
              <a:gd name="T7" fmla="*/ 272 h 896"/>
              <a:gd name="T8" fmla="*/ 96 w 439"/>
              <a:gd name="T9" fmla="*/ 800 h 896"/>
              <a:gd name="T10" fmla="*/ 0 w 439"/>
              <a:gd name="T11" fmla="*/ 800 h 896"/>
              <a:gd name="T12" fmla="*/ 96 w 439"/>
              <a:gd name="T13" fmla="*/ 224 h 896"/>
              <a:gd name="T14" fmla="*/ 336 w 439"/>
              <a:gd name="T15" fmla="*/ 32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9" h="896">
                <a:moveTo>
                  <a:pt x="336" y="32"/>
                </a:moveTo>
                <a:cubicBezTo>
                  <a:pt x="391" y="0"/>
                  <a:pt x="424" y="16"/>
                  <a:pt x="432" y="32"/>
                </a:cubicBezTo>
                <a:cubicBezTo>
                  <a:pt x="439" y="47"/>
                  <a:pt x="416" y="88"/>
                  <a:pt x="384" y="128"/>
                </a:cubicBezTo>
                <a:cubicBezTo>
                  <a:pt x="352" y="168"/>
                  <a:pt x="287" y="160"/>
                  <a:pt x="240" y="272"/>
                </a:cubicBezTo>
                <a:cubicBezTo>
                  <a:pt x="192" y="383"/>
                  <a:pt x="135" y="712"/>
                  <a:pt x="96" y="800"/>
                </a:cubicBezTo>
                <a:cubicBezTo>
                  <a:pt x="56" y="887"/>
                  <a:pt x="0" y="896"/>
                  <a:pt x="0" y="800"/>
                </a:cubicBezTo>
                <a:cubicBezTo>
                  <a:pt x="0" y="704"/>
                  <a:pt x="40" y="351"/>
                  <a:pt x="96" y="224"/>
                </a:cubicBezTo>
                <a:cubicBezTo>
                  <a:pt x="151" y="96"/>
                  <a:pt x="280" y="63"/>
                  <a:pt x="336" y="32"/>
                </a:cubicBezTo>
                <a:close/>
              </a:path>
            </a:pathLst>
          </a:custGeom>
          <a:gradFill rotWithShape="0">
            <a:gsLst>
              <a:gs pos="0">
                <a:srgbClr val="00CC00"/>
              </a:gs>
              <a:gs pos="100000">
                <a:srgbClr val="008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2" name="Freeform 6">
            <a:extLst>
              <a:ext uri="{FF2B5EF4-FFF2-40B4-BE49-F238E27FC236}">
                <a16:creationId xmlns:a16="http://schemas.microsoft.com/office/drawing/2014/main" id="{DDB54877-4EDE-451D-AA36-E3401ACE4EB3}"/>
              </a:ext>
            </a:extLst>
          </p:cNvPr>
          <p:cNvSpPr>
            <a:spLocks/>
          </p:cNvSpPr>
          <p:nvPr/>
        </p:nvSpPr>
        <p:spPr bwMode="auto">
          <a:xfrm>
            <a:off x="8609013" y="5641975"/>
            <a:ext cx="304800" cy="444500"/>
          </a:xfrm>
          <a:custGeom>
            <a:avLst/>
            <a:gdLst>
              <a:gd name="T0" fmla="*/ 24 w 168"/>
              <a:gd name="T1" fmla="*/ 40 h 280"/>
              <a:gd name="T2" fmla="*/ 24 w 168"/>
              <a:gd name="T3" fmla="*/ 280 h 280"/>
              <a:gd name="T4" fmla="*/ 168 w 168"/>
              <a:gd name="T5" fmla="*/ 40 h 280"/>
              <a:gd name="T6" fmla="*/ 24 w 168"/>
              <a:gd name="T7" fmla="*/ 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8" h="280">
                <a:moveTo>
                  <a:pt x="24" y="40"/>
                </a:moveTo>
                <a:cubicBezTo>
                  <a:pt x="0" y="79"/>
                  <a:pt x="0" y="280"/>
                  <a:pt x="24" y="280"/>
                </a:cubicBezTo>
                <a:cubicBezTo>
                  <a:pt x="48" y="280"/>
                  <a:pt x="168" y="80"/>
                  <a:pt x="168" y="40"/>
                </a:cubicBezTo>
                <a:cubicBezTo>
                  <a:pt x="168" y="0"/>
                  <a:pt x="47" y="0"/>
                  <a:pt x="24" y="40"/>
                </a:cubicBezTo>
                <a:close/>
              </a:path>
            </a:pathLst>
          </a:custGeom>
          <a:gradFill rotWithShape="0">
            <a:gsLst>
              <a:gs pos="0">
                <a:srgbClr val="008000"/>
              </a:gs>
              <a:gs pos="100000">
                <a:srgbClr val="00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3" name="Freeform 7">
            <a:extLst>
              <a:ext uri="{FF2B5EF4-FFF2-40B4-BE49-F238E27FC236}">
                <a16:creationId xmlns:a16="http://schemas.microsoft.com/office/drawing/2014/main" id="{EFDA14E5-960A-4162-8941-E8F6C5A6D5EF}"/>
              </a:ext>
            </a:extLst>
          </p:cNvPr>
          <p:cNvSpPr>
            <a:spLocks/>
          </p:cNvSpPr>
          <p:nvPr/>
        </p:nvSpPr>
        <p:spPr bwMode="auto">
          <a:xfrm flipH="1">
            <a:off x="8837613" y="5641975"/>
            <a:ext cx="304800" cy="444500"/>
          </a:xfrm>
          <a:custGeom>
            <a:avLst/>
            <a:gdLst>
              <a:gd name="T0" fmla="*/ 24 w 168"/>
              <a:gd name="T1" fmla="*/ 40 h 280"/>
              <a:gd name="T2" fmla="*/ 24 w 168"/>
              <a:gd name="T3" fmla="*/ 280 h 280"/>
              <a:gd name="T4" fmla="*/ 168 w 168"/>
              <a:gd name="T5" fmla="*/ 40 h 280"/>
              <a:gd name="T6" fmla="*/ 24 w 168"/>
              <a:gd name="T7" fmla="*/ 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8" h="280">
                <a:moveTo>
                  <a:pt x="24" y="40"/>
                </a:moveTo>
                <a:cubicBezTo>
                  <a:pt x="0" y="79"/>
                  <a:pt x="0" y="280"/>
                  <a:pt x="24" y="280"/>
                </a:cubicBezTo>
                <a:cubicBezTo>
                  <a:pt x="48" y="280"/>
                  <a:pt x="168" y="80"/>
                  <a:pt x="168" y="40"/>
                </a:cubicBezTo>
                <a:cubicBezTo>
                  <a:pt x="168" y="0"/>
                  <a:pt x="47" y="0"/>
                  <a:pt x="24" y="40"/>
                </a:cubicBezTo>
                <a:close/>
              </a:path>
            </a:pathLst>
          </a:custGeom>
          <a:gradFill rotWithShape="0">
            <a:gsLst>
              <a:gs pos="0">
                <a:srgbClr val="008000"/>
              </a:gs>
              <a:gs pos="100000">
                <a:srgbClr val="00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4" name="Freeform 8">
            <a:extLst>
              <a:ext uri="{FF2B5EF4-FFF2-40B4-BE49-F238E27FC236}">
                <a16:creationId xmlns:a16="http://schemas.microsoft.com/office/drawing/2014/main" id="{0210E298-C98A-4CD7-AE5B-1A0011D17884}"/>
              </a:ext>
            </a:extLst>
          </p:cNvPr>
          <p:cNvSpPr>
            <a:spLocks/>
          </p:cNvSpPr>
          <p:nvPr/>
        </p:nvSpPr>
        <p:spPr bwMode="auto">
          <a:xfrm flipH="1">
            <a:off x="7531100" y="4918075"/>
            <a:ext cx="1479550" cy="793750"/>
          </a:xfrm>
          <a:custGeom>
            <a:avLst/>
            <a:gdLst>
              <a:gd name="T0" fmla="*/ 153 w 880"/>
              <a:gd name="T1" fmla="*/ 264 h 464"/>
              <a:gd name="T2" fmla="*/ 9 w 880"/>
              <a:gd name="T3" fmla="*/ 408 h 464"/>
              <a:gd name="T4" fmla="*/ 201 w 880"/>
              <a:gd name="T5" fmla="*/ 456 h 464"/>
              <a:gd name="T6" fmla="*/ 489 w 880"/>
              <a:gd name="T7" fmla="*/ 360 h 464"/>
              <a:gd name="T8" fmla="*/ 537 w 880"/>
              <a:gd name="T9" fmla="*/ 312 h 464"/>
              <a:gd name="T10" fmla="*/ 777 w 880"/>
              <a:gd name="T11" fmla="*/ 216 h 464"/>
              <a:gd name="T12" fmla="*/ 873 w 880"/>
              <a:gd name="T13" fmla="*/ 24 h 464"/>
              <a:gd name="T14" fmla="*/ 825 w 880"/>
              <a:gd name="T15" fmla="*/ 72 h 464"/>
              <a:gd name="T16" fmla="*/ 729 w 880"/>
              <a:gd name="T17" fmla="*/ 168 h 464"/>
              <a:gd name="T18" fmla="*/ 505 w 880"/>
              <a:gd name="T19" fmla="*/ 248 h 464"/>
              <a:gd name="T20" fmla="*/ 441 w 880"/>
              <a:gd name="T21" fmla="*/ 216 h 464"/>
              <a:gd name="T22" fmla="*/ 153 w 880"/>
              <a:gd name="T23" fmla="*/ 26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80" h="464">
                <a:moveTo>
                  <a:pt x="153" y="264"/>
                </a:moveTo>
                <a:cubicBezTo>
                  <a:pt x="80" y="296"/>
                  <a:pt x="0" y="375"/>
                  <a:pt x="9" y="408"/>
                </a:cubicBezTo>
                <a:cubicBezTo>
                  <a:pt x="17" y="440"/>
                  <a:pt x="121" y="464"/>
                  <a:pt x="201" y="456"/>
                </a:cubicBezTo>
                <a:cubicBezTo>
                  <a:pt x="281" y="448"/>
                  <a:pt x="433" y="384"/>
                  <a:pt x="489" y="360"/>
                </a:cubicBezTo>
                <a:cubicBezTo>
                  <a:pt x="545" y="336"/>
                  <a:pt x="489" y="336"/>
                  <a:pt x="537" y="312"/>
                </a:cubicBezTo>
                <a:cubicBezTo>
                  <a:pt x="585" y="288"/>
                  <a:pt x="721" y="264"/>
                  <a:pt x="777" y="216"/>
                </a:cubicBezTo>
                <a:cubicBezTo>
                  <a:pt x="833" y="168"/>
                  <a:pt x="865" y="47"/>
                  <a:pt x="873" y="24"/>
                </a:cubicBezTo>
                <a:cubicBezTo>
                  <a:pt x="880" y="0"/>
                  <a:pt x="849" y="48"/>
                  <a:pt x="825" y="72"/>
                </a:cubicBezTo>
                <a:cubicBezTo>
                  <a:pt x="801" y="96"/>
                  <a:pt x="782" y="138"/>
                  <a:pt x="729" y="168"/>
                </a:cubicBezTo>
                <a:cubicBezTo>
                  <a:pt x="675" y="197"/>
                  <a:pt x="553" y="240"/>
                  <a:pt x="505" y="248"/>
                </a:cubicBezTo>
                <a:cubicBezTo>
                  <a:pt x="457" y="256"/>
                  <a:pt x="499" y="213"/>
                  <a:pt x="441" y="216"/>
                </a:cubicBezTo>
                <a:cubicBezTo>
                  <a:pt x="382" y="218"/>
                  <a:pt x="225" y="231"/>
                  <a:pt x="153" y="264"/>
                </a:cubicBezTo>
                <a:close/>
              </a:path>
            </a:pathLst>
          </a:custGeom>
          <a:gradFill rotWithShape="0">
            <a:gsLst>
              <a:gs pos="0">
                <a:srgbClr val="00CC00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5" name="Freeform 9">
            <a:extLst>
              <a:ext uri="{FF2B5EF4-FFF2-40B4-BE49-F238E27FC236}">
                <a16:creationId xmlns:a16="http://schemas.microsoft.com/office/drawing/2014/main" id="{32377923-9638-43B3-A19C-76428C36FB53}"/>
              </a:ext>
            </a:extLst>
          </p:cNvPr>
          <p:cNvSpPr>
            <a:spLocks/>
          </p:cNvSpPr>
          <p:nvPr/>
        </p:nvSpPr>
        <p:spPr bwMode="auto">
          <a:xfrm flipH="1">
            <a:off x="7464425" y="4879975"/>
            <a:ext cx="153988" cy="152400"/>
          </a:xfrm>
          <a:custGeom>
            <a:avLst/>
            <a:gdLst>
              <a:gd name="T0" fmla="*/ 24 w 223"/>
              <a:gd name="T1" fmla="*/ 272 h 279"/>
              <a:gd name="T2" fmla="*/ 72 w 223"/>
              <a:gd name="T3" fmla="*/ 32 h 279"/>
              <a:gd name="T4" fmla="*/ 216 w 223"/>
              <a:gd name="T5" fmla="*/ 80 h 279"/>
              <a:gd name="T6" fmla="*/ 24 w 223"/>
              <a:gd name="T7" fmla="*/ 27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3" h="279">
                <a:moveTo>
                  <a:pt x="24" y="272"/>
                </a:moveTo>
                <a:cubicBezTo>
                  <a:pt x="0" y="264"/>
                  <a:pt x="40" y="64"/>
                  <a:pt x="72" y="32"/>
                </a:cubicBezTo>
                <a:cubicBezTo>
                  <a:pt x="104" y="0"/>
                  <a:pt x="223" y="40"/>
                  <a:pt x="216" y="80"/>
                </a:cubicBezTo>
                <a:cubicBezTo>
                  <a:pt x="208" y="119"/>
                  <a:pt x="47" y="279"/>
                  <a:pt x="24" y="272"/>
                </a:cubicBezTo>
                <a:close/>
              </a:path>
            </a:pathLst>
          </a:custGeo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68627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6" name="Freeform 10">
            <a:extLst>
              <a:ext uri="{FF2B5EF4-FFF2-40B4-BE49-F238E27FC236}">
                <a16:creationId xmlns:a16="http://schemas.microsoft.com/office/drawing/2014/main" id="{2F01C805-692A-434D-ACAC-3B6FB158388E}"/>
              </a:ext>
            </a:extLst>
          </p:cNvPr>
          <p:cNvSpPr>
            <a:spLocks/>
          </p:cNvSpPr>
          <p:nvPr/>
        </p:nvSpPr>
        <p:spPr bwMode="auto">
          <a:xfrm flipH="1">
            <a:off x="8075613" y="4956175"/>
            <a:ext cx="811212" cy="769938"/>
          </a:xfrm>
          <a:custGeom>
            <a:avLst/>
            <a:gdLst>
              <a:gd name="T0" fmla="*/ 31 w 713"/>
              <a:gd name="T1" fmla="*/ 470 h 523"/>
              <a:gd name="T2" fmla="*/ 591 w 713"/>
              <a:gd name="T3" fmla="*/ 174 h 523"/>
              <a:gd name="T4" fmla="*/ 659 w 713"/>
              <a:gd name="T5" fmla="*/ 2 h 523"/>
              <a:gd name="T6" fmla="*/ 647 w 713"/>
              <a:gd name="T7" fmla="*/ 166 h 523"/>
              <a:gd name="T8" fmla="*/ 263 w 713"/>
              <a:gd name="T9" fmla="*/ 390 h 523"/>
              <a:gd name="T10" fmla="*/ 39 w 713"/>
              <a:gd name="T11" fmla="*/ 510 h 523"/>
              <a:gd name="T12" fmla="*/ 31 w 713"/>
              <a:gd name="T13" fmla="*/ 470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3" h="523">
                <a:moveTo>
                  <a:pt x="31" y="470"/>
                </a:moveTo>
                <a:cubicBezTo>
                  <a:pt x="123" y="414"/>
                  <a:pt x="486" y="252"/>
                  <a:pt x="591" y="174"/>
                </a:cubicBezTo>
                <a:cubicBezTo>
                  <a:pt x="695" y="96"/>
                  <a:pt x="649" y="3"/>
                  <a:pt x="659" y="2"/>
                </a:cubicBezTo>
                <a:cubicBezTo>
                  <a:pt x="668" y="0"/>
                  <a:pt x="713" y="101"/>
                  <a:pt x="647" y="166"/>
                </a:cubicBezTo>
                <a:cubicBezTo>
                  <a:pt x="581" y="230"/>
                  <a:pt x="364" y="332"/>
                  <a:pt x="263" y="390"/>
                </a:cubicBezTo>
                <a:cubicBezTo>
                  <a:pt x="161" y="447"/>
                  <a:pt x="77" y="496"/>
                  <a:pt x="39" y="510"/>
                </a:cubicBezTo>
                <a:cubicBezTo>
                  <a:pt x="0" y="523"/>
                  <a:pt x="32" y="478"/>
                  <a:pt x="31" y="470"/>
                </a:cubicBezTo>
                <a:close/>
              </a:path>
            </a:pathLst>
          </a:custGeom>
          <a:gradFill rotWithShape="0">
            <a:gsLst>
              <a:gs pos="0">
                <a:srgbClr val="00CC00"/>
              </a:gs>
              <a:gs pos="100000">
                <a:srgbClr val="00CC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7" name="Freeform 11">
            <a:extLst>
              <a:ext uri="{FF2B5EF4-FFF2-40B4-BE49-F238E27FC236}">
                <a16:creationId xmlns:a16="http://schemas.microsoft.com/office/drawing/2014/main" id="{60C5584A-DF8E-42C9-972F-478D2E8F4B60}"/>
              </a:ext>
            </a:extLst>
          </p:cNvPr>
          <p:cNvSpPr>
            <a:spLocks/>
          </p:cNvSpPr>
          <p:nvPr/>
        </p:nvSpPr>
        <p:spPr bwMode="auto">
          <a:xfrm flipH="1">
            <a:off x="7754939" y="4895851"/>
            <a:ext cx="1131887" cy="830263"/>
          </a:xfrm>
          <a:custGeom>
            <a:avLst/>
            <a:gdLst>
              <a:gd name="T0" fmla="*/ 31 w 713"/>
              <a:gd name="T1" fmla="*/ 470 h 523"/>
              <a:gd name="T2" fmla="*/ 591 w 713"/>
              <a:gd name="T3" fmla="*/ 174 h 523"/>
              <a:gd name="T4" fmla="*/ 659 w 713"/>
              <a:gd name="T5" fmla="*/ 2 h 523"/>
              <a:gd name="T6" fmla="*/ 647 w 713"/>
              <a:gd name="T7" fmla="*/ 166 h 523"/>
              <a:gd name="T8" fmla="*/ 263 w 713"/>
              <a:gd name="T9" fmla="*/ 390 h 523"/>
              <a:gd name="T10" fmla="*/ 39 w 713"/>
              <a:gd name="T11" fmla="*/ 510 h 523"/>
              <a:gd name="T12" fmla="*/ 31 w 713"/>
              <a:gd name="T13" fmla="*/ 470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3" h="523">
                <a:moveTo>
                  <a:pt x="31" y="470"/>
                </a:moveTo>
                <a:cubicBezTo>
                  <a:pt x="123" y="414"/>
                  <a:pt x="486" y="252"/>
                  <a:pt x="591" y="174"/>
                </a:cubicBezTo>
                <a:cubicBezTo>
                  <a:pt x="695" y="96"/>
                  <a:pt x="649" y="3"/>
                  <a:pt x="659" y="2"/>
                </a:cubicBezTo>
                <a:cubicBezTo>
                  <a:pt x="668" y="0"/>
                  <a:pt x="713" y="101"/>
                  <a:pt x="647" y="166"/>
                </a:cubicBezTo>
                <a:cubicBezTo>
                  <a:pt x="581" y="230"/>
                  <a:pt x="364" y="332"/>
                  <a:pt x="263" y="390"/>
                </a:cubicBezTo>
                <a:cubicBezTo>
                  <a:pt x="161" y="447"/>
                  <a:pt x="77" y="496"/>
                  <a:pt x="39" y="510"/>
                </a:cubicBezTo>
                <a:cubicBezTo>
                  <a:pt x="0" y="523"/>
                  <a:pt x="32" y="478"/>
                  <a:pt x="31" y="470"/>
                </a:cubicBezTo>
                <a:close/>
              </a:path>
            </a:pathLst>
          </a:custGeom>
          <a:gradFill rotWithShape="0">
            <a:gsLst>
              <a:gs pos="0">
                <a:srgbClr val="00CC00"/>
              </a:gs>
              <a:gs pos="100000">
                <a:srgbClr val="00CC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8" name="Freeform 12">
            <a:extLst>
              <a:ext uri="{FF2B5EF4-FFF2-40B4-BE49-F238E27FC236}">
                <a16:creationId xmlns:a16="http://schemas.microsoft.com/office/drawing/2014/main" id="{A75829EC-2BCF-470E-BC27-F0B05E680F39}"/>
              </a:ext>
            </a:extLst>
          </p:cNvPr>
          <p:cNvSpPr>
            <a:spLocks/>
          </p:cNvSpPr>
          <p:nvPr/>
        </p:nvSpPr>
        <p:spPr bwMode="auto">
          <a:xfrm flipH="1">
            <a:off x="8228013" y="5006975"/>
            <a:ext cx="609600" cy="642938"/>
          </a:xfrm>
          <a:custGeom>
            <a:avLst/>
            <a:gdLst>
              <a:gd name="T0" fmla="*/ 31 w 713"/>
              <a:gd name="T1" fmla="*/ 470 h 523"/>
              <a:gd name="T2" fmla="*/ 591 w 713"/>
              <a:gd name="T3" fmla="*/ 174 h 523"/>
              <a:gd name="T4" fmla="*/ 659 w 713"/>
              <a:gd name="T5" fmla="*/ 2 h 523"/>
              <a:gd name="T6" fmla="*/ 647 w 713"/>
              <a:gd name="T7" fmla="*/ 166 h 523"/>
              <a:gd name="T8" fmla="*/ 263 w 713"/>
              <a:gd name="T9" fmla="*/ 390 h 523"/>
              <a:gd name="T10" fmla="*/ 39 w 713"/>
              <a:gd name="T11" fmla="*/ 510 h 523"/>
              <a:gd name="T12" fmla="*/ 31 w 713"/>
              <a:gd name="T13" fmla="*/ 470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3" h="523">
                <a:moveTo>
                  <a:pt x="31" y="470"/>
                </a:moveTo>
                <a:cubicBezTo>
                  <a:pt x="123" y="414"/>
                  <a:pt x="486" y="252"/>
                  <a:pt x="591" y="174"/>
                </a:cubicBezTo>
                <a:cubicBezTo>
                  <a:pt x="695" y="96"/>
                  <a:pt x="649" y="3"/>
                  <a:pt x="659" y="2"/>
                </a:cubicBezTo>
                <a:cubicBezTo>
                  <a:pt x="668" y="0"/>
                  <a:pt x="713" y="101"/>
                  <a:pt x="647" y="166"/>
                </a:cubicBezTo>
                <a:cubicBezTo>
                  <a:pt x="581" y="230"/>
                  <a:pt x="364" y="332"/>
                  <a:pt x="263" y="390"/>
                </a:cubicBezTo>
                <a:cubicBezTo>
                  <a:pt x="161" y="447"/>
                  <a:pt x="77" y="496"/>
                  <a:pt x="39" y="510"/>
                </a:cubicBezTo>
                <a:cubicBezTo>
                  <a:pt x="0" y="523"/>
                  <a:pt x="32" y="478"/>
                  <a:pt x="31" y="470"/>
                </a:cubicBezTo>
                <a:close/>
              </a:path>
            </a:pathLst>
          </a:custGeom>
          <a:gradFill rotWithShape="0">
            <a:gsLst>
              <a:gs pos="0">
                <a:srgbClr val="00CC00"/>
              </a:gs>
              <a:gs pos="100000">
                <a:srgbClr val="00CC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9" name="Freeform 13">
            <a:extLst>
              <a:ext uri="{FF2B5EF4-FFF2-40B4-BE49-F238E27FC236}">
                <a16:creationId xmlns:a16="http://schemas.microsoft.com/office/drawing/2014/main" id="{4430CFEB-8E8C-436F-B330-221C3B816A86}"/>
              </a:ext>
            </a:extLst>
          </p:cNvPr>
          <p:cNvSpPr>
            <a:spLocks/>
          </p:cNvSpPr>
          <p:nvPr/>
        </p:nvSpPr>
        <p:spPr bwMode="auto">
          <a:xfrm flipH="1">
            <a:off x="7923213" y="4956175"/>
            <a:ext cx="849312" cy="693738"/>
          </a:xfrm>
          <a:custGeom>
            <a:avLst/>
            <a:gdLst>
              <a:gd name="T0" fmla="*/ 31 w 713"/>
              <a:gd name="T1" fmla="*/ 470 h 523"/>
              <a:gd name="T2" fmla="*/ 591 w 713"/>
              <a:gd name="T3" fmla="*/ 174 h 523"/>
              <a:gd name="T4" fmla="*/ 659 w 713"/>
              <a:gd name="T5" fmla="*/ 2 h 523"/>
              <a:gd name="T6" fmla="*/ 647 w 713"/>
              <a:gd name="T7" fmla="*/ 166 h 523"/>
              <a:gd name="T8" fmla="*/ 263 w 713"/>
              <a:gd name="T9" fmla="*/ 390 h 523"/>
              <a:gd name="T10" fmla="*/ 39 w 713"/>
              <a:gd name="T11" fmla="*/ 510 h 523"/>
              <a:gd name="T12" fmla="*/ 31 w 713"/>
              <a:gd name="T13" fmla="*/ 470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3" h="523">
                <a:moveTo>
                  <a:pt x="31" y="470"/>
                </a:moveTo>
                <a:cubicBezTo>
                  <a:pt x="123" y="414"/>
                  <a:pt x="486" y="252"/>
                  <a:pt x="591" y="174"/>
                </a:cubicBezTo>
                <a:cubicBezTo>
                  <a:pt x="695" y="96"/>
                  <a:pt x="649" y="3"/>
                  <a:pt x="659" y="2"/>
                </a:cubicBezTo>
                <a:cubicBezTo>
                  <a:pt x="668" y="0"/>
                  <a:pt x="713" y="101"/>
                  <a:pt x="647" y="166"/>
                </a:cubicBezTo>
                <a:cubicBezTo>
                  <a:pt x="581" y="230"/>
                  <a:pt x="364" y="332"/>
                  <a:pt x="263" y="390"/>
                </a:cubicBezTo>
                <a:cubicBezTo>
                  <a:pt x="161" y="447"/>
                  <a:pt x="77" y="496"/>
                  <a:pt x="39" y="510"/>
                </a:cubicBezTo>
                <a:cubicBezTo>
                  <a:pt x="0" y="523"/>
                  <a:pt x="32" y="478"/>
                  <a:pt x="31" y="470"/>
                </a:cubicBezTo>
                <a:close/>
              </a:path>
            </a:pathLst>
          </a:custGeom>
          <a:gradFill rotWithShape="0">
            <a:gsLst>
              <a:gs pos="0">
                <a:srgbClr val="00CC00"/>
              </a:gs>
              <a:gs pos="100000">
                <a:srgbClr val="00CC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90" name="Freeform 14">
            <a:extLst>
              <a:ext uri="{FF2B5EF4-FFF2-40B4-BE49-F238E27FC236}">
                <a16:creationId xmlns:a16="http://schemas.microsoft.com/office/drawing/2014/main" id="{CE1065DF-496A-4550-944B-1D4F1E5B733F}"/>
              </a:ext>
            </a:extLst>
          </p:cNvPr>
          <p:cNvSpPr>
            <a:spLocks/>
          </p:cNvSpPr>
          <p:nvPr/>
        </p:nvSpPr>
        <p:spPr bwMode="auto">
          <a:xfrm flipH="1">
            <a:off x="7794626" y="4860925"/>
            <a:ext cx="80963" cy="82550"/>
          </a:xfrm>
          <a:custGeom>
            <a:avLst/>
            <a:gdLst>
              <a:gd name="T0" fmla="*/ 56 w 111"/>
              <a:gd name="T1" fmla="*/ 112 h 112"/>
              <a:gd name="T2" fmla="*/ 8 w 111"/>
              <a:gd name="T3" fmla="*/ 16 h 112"/>
              <a:gd name="T4" fmla="*/ 104 w 111"/>
              <a:gd name="T5" fmla="*/ 16 h 112"/>
              <a:gd name="T6" fmla="*/ 56 w 111"/>
              <a:gd name="T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12">
                <a:moveTo>
                  <a:pt x="56" y="112"/>
                </a:moveTo>
                <a:cubicBezTo>
                  <a:pt x="40" y="112"/>
                  <a:pt x="0" y="31"/>
                  <a:pt x="8" y="16"/>
                </a:cubicBezTo>
                <a:cubicBezTo>
                  <a:pt x="15" y="0"/>
                  <a:pt x="96" y="0"/>
                  <a:pt x="104" y="16"/>
                </a:cubicBezTo>
                <a:cubicBezTo>
                  <a:pt x="111" y="31"/>
                  <a:pt x="72" y="112"/>
                  <a:pt x="56" y="112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91" name="Freeform 15">
            <a:extLst>
              <a:ext uri="{FF2B5EF4-FFF2-40B4-BE49-F238E27FC236}">
                <a16:creationId xmlns:a16="http://schemas.microsoft.com/office/drawing/2014/main" id="{AB7934A9-3E67-4621-9143-D26470F49996}"/>
              </a:ext>
            </a:extLst>
          </p:cNvPr>
          <p:cNvSpPr>
            <a:spLocks/>
          </p:cNvSpPr>
          <p:nvPr/>
        </p:nvSpPr>
        <p:spPr bwMode="auto">
          <a:xfrm flipH="1">
            <a:off x="7943851" y="4902200"/>
            <a:ext cx="80963" cy="82550"/>
          </a:xfrm>
          <a:custGeom>
            <a:avLst/>
            <a:gdLst>
              <a:gd name="T0" fmla="*/ 56 w 111"/>
              <a:gd name="T1" fmla="*/ 112 h 112"/>
              <a:gd name="T2" fmla="*/ 8 w 111"/>
              <a:gd name="T3" fmla="*/ 16 h 112"/>
              <a:gd name="T4" fmla="*/ 104 w 111"/>
              <a:gd name="T5" fmla="*/ 16 h 112"/>
              <a:gd name="T6" fmla="*/ 56 w 111"/>
              <a:gd name="T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12">
                <a:moveTo>
                  <a:pt x="56" y="112"/>
                </a:moveTo>
                <a:cubicBezTo>
                  <a:pt x="40" y="112"/>
                  <a:pt x="0" y="31"/>
                  <a:pt x="8" y="16"/>
                </a:cubicBezTo>
                <a:cubicBezTo>
                  <a:pt x="15" y="0"/>
                  <a:pt x="96" y="0"/>
                  <a:pt x="104" y="16"/>
                </a:cubicBezTo>
                <a:cubicBezTo>
                  <a:pt x="111" y="31"/>
                  <a:pt x="72" y="112"/>
                  <a:pt x="56" y="112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92" name="Freeform 16">
            <a:extLst>
              <a:ext uri="{FF2B5EF4-FFF2-40B4-BE49-F238E27FC236}">
                <a16:creationId xmlns:a16="http://schemas.microsoft.com/office/drawing/2014/main" id="{2B58CFC8-C194-495D-90DD-14187AE7F02C}"/>
              </a:ext>
            </a:extLst>
          </p:cNvPr>
          <p:cNvSpPr>
            <a:spLocks/>
          </p:cNvSpPr>
          <p:nvPr/>
        </p:nvSpPr>
        <p:spPr bwMode="auto">
          <a:xfrm flipH="1">
            <a:off x="8093076" y="4902200"/>
            <a:ext cx="80963" cy="82550"/>
          </a:xfrm>
          <a:custGeom>
            <a:avLst/>
            <a:gdLst>
              <a:gd name="T0" fmla="*/ 56 w 111"/>
              <a:gd name="T1" fmla="*/ 112 h 112"/>
              <a:gd name="T2" fmla="*/ 8 w 111"/>
              <a:gd name="T3" fmla="*/ 16 h 112"/>
              <a:gd name="T4" fmla="*/ 104 w 111"/>
              <a:gd name="T5" fmla="*/ 16 h 112"/>
              <a:gd name="T6" fmla="*/ 56 w 111"/>
              <a:gd name="T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12">
                <a:moveTo>
                  <a:pt x="56" y="112"/>
                </a:moveTo>
                <a:cubicBezTo>
                  <a:pt x="40" y="112"/>
                  <a:pt x="0" y="31"/>
                  <a:pt x="8" y="16"/>
                </a:cubicBezTo>
                <a:cubicBezTo>
                  <a:pt x="15" y="0"/>
                  <a:pt x="96" y="0"/>
                  <a:pt x="104" y="16"/>
                </a:cubicBezTo>
                <a:cubicBezTo>
                  <a:pt x="111" y="31"/>
                  <a:pt x="72" y="112"/>
                  <a:pt x="56" y="112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93" name="Freeform 17">
            <a:extLst>
              <a:ext uri="{FF2B5EF4-FFF2-40B4-BE49-F238E27FC236}">
                <a16:creationId xmlns:a16="http://schemas.microsoft.com/office/drawing/2014/main" id="{4CB5129A-3EF6-4D01-871F-78EF54D4F8A2}"/>
              </a:ext>
            </a:extLst>
          </p:cNvPr>
          <p:cNvSpPr>
            <a:spLocks/>
          </p:cNvSpPr>
          <p:nvPr/>
        </p:nvSpPr>
        <p:spPr bwMode="auto">
          <a:xfrm flipH="1">
            <a:off x="8235951" y="4943475"/>
            <a:ext cx="80963" cy="82550"/>
          </a:xfrm>
          <a:custGeom>
            <a:avLst/>
            <a:gdLst>
              <a:gd name="T0" fmla="*/ 56 w 111"/>
              <a:gd name="T1" fmla="*/ 112 h 112"/>
              <a:gd name="T2" fmla="*/ 8 w 111"/>
              <a:gd name="T3" fmla="*/ 16 h 112"/>
              <a:gd name="T4" fmla="*/ 104 w 111"/>
              <a:gd name="T5" fmla="*/ 16 h 112"/>
              <a:gd name="T6" fmla="*/ 56 w 111"/>
              <a:gd name="T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12">
                <a:moveTo>
                  <a:pt x="56" y="112"/>
                </a:moveTo>
                <a:cubicBezTo>
                  <a:pt x="40" y="112"/>
                  <a:pt x="0" y="31"/>
                  <a:pt x="8" y="16"/>
                </a:cubicBezTo>
                <a:cubicBezTo>
                  <a:pt x="15" y="0"/>
                  <a:pt x="96" y="0"/>
                  <a:pt x="104" y="16"/>
                </a:cubicBezTo>
                <a:cubicBezTo>
                  <a:pt x="111" y="31"/>
                  <a:pt x="72" y="112"/>
                  <a:pt x="56" y="112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94" name="Freeform 18">
            <a:extLst>
              <a:ext uri="{FF2B5EF4-FFF2-40B4-BE49-F238E27FC236}">
                <a16:creationId xmlns:a16="http://schemas.microsoft.com/office/drawing/2014/main" id="{5F93564C-48BD-44CC-847C-61E132BA7AAB}"/>
              </a:ext>
            </a:extLst>
          </p:cNvPr>
          <p:cNvSpPr>
            <a:spLocks/>
          </p:cNvSpPr>
          <p:nvPr/>
        </p:nvSpPr>
        <p:spPr bwMode="auto">
          <a:xfrm>
            <a:off x="8866189" y="4651375"/>
            <a:ext cx="1343025" cy="1131888"/>
          </a:xfrm>
          <a:custGeom>
            <a:avLst/>
            <a:gdLst>
              <a:gd name="T0" fmla="*/ 96 w 1168"/>
              <a:gd name="T1" fmla="*/ 361 h 713"/>
              <a:gd name="T2" fmla="*/ 624 w 1168"/>
              <a:gd name="T3" fmla="*/ 73 h 713"/>
              <a:gd name="T4" fmla="*/ 1104 w 1168"/>
              <a:gd name="T5" fmla="*/ 73 h 713"/>
              <a:gd name="T6" fmla="*/ 1008 w 1168"/>
              <a:gd name="T7" fmla="*/ 505 h 713"/>
              <a:gd name="T8" fmla="*/ 336 w 1168"/>
              <a:gd name="T9" fmla="*/ 697 h 713"/>
              <a:gd name="T10" fmla="*/ 48 w 1168"/>
              <a:gd name="T11" fmla="*/ 601 h 713"/>
              <a:gd name="T12" fmla="*/ 96 w 1168"/>
              <a:gd name="T13" fmla="*/ 361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8" h="713">
                <a:moveTo>
                  <a:pt x="96" y="361"/>
                </a:moveTo>
                <a:cubicBezTo>
                  <a:pt x="192" y="273"/>
                  <a:pt x="456" y="120"/>
                  <a:pt x="624" y="73"/>
                </a:cubicBezTo>
                <a:cubicBezTo>
                  <a:pt x="791" y="25"/>
                  <a:pt x="1039" y="0"/>
                  <a:pt x="1104" y="73"/>
                </a:cubicBezTo>
                <a:cubicBezTo>
                  <a:pt x="1168" y="145"/>
                  <a:pt x="1135" y="401"/>
                  <a:pt x="1008" y="505"/>
                </a:cubicBezTo>
                <a:cubicBezTo>
                  <a:pt x="880" y="608"/>
                  <a:pt x="496" y="681"/>
                  <a:pt x="336" y="697"/>
                </a:cubicBezTo>
                <a:cubicBezTo>
                  <a:pt x="176" y="713"/>
                  <a:pt x="87" y="656"/>
                  <a:pt x="48" y="601"/>
                </a:cubicBezTo>
                <a:cubicBezTo>
                  <a:pt x="8" y="545"/>
                  <a:pt x="0" y="449"/>
                  <a:pt x="96" y="361"/>
                </a:cubicBezTo>
                <a:close/>
              </a:path>
            </a:pathLst>
          </a:custGeom>
          <a:gradFill rotWithShape="0">
            <a:gsLst>
              <a:gs pos="0">
                <a:srgbClr val="9999FF">
                  <a:gamma/>
                  <a:shade val="71765"/>
                  <a:invGamma/>
                </a:srgbClr>
              </a:gs>
              <a:gs pos="100000">
                <a:srgbClr val="99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595" name="Group 19">
            <a:extLst>
              <a:ext uri="{FF2B5EF4-FFF2-40B4-BE49-F238E27FC236}">
                <a16:creationId xmlns:a16="http://schemas.microsoft.com/office/drawing/2014/main" id="{9B2639F6-DF39-4211-8EE3-F379F6058B06}"/>
              </a:ext>
            </a:extLst>
          </p:cNvPr>
          <p:cNvGrpSpPr>
            <a:grpSpLocks/>
          </p:cNvGrpSpPr>
          <p:nvPr/>
        </p:nvGrpSpPr>
        <p:grpSpPr bwMode="auto">
          <a:xfrm>
            <a:off x="2057401" y="3429000"/>
            <a:ext cx="2817813" cy="3644900"/>
            <a:chOff x="336" y="2160"/>
            <a:chExt cx="1775" cy="229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4596" name="Freeform 20">
              <a:extLst>
                <a:ext uri="{FF2B5EF4-FFF2-40B4-BE49-F238E27FC236}">
                  <a16:creationId xmlns:a16="http://schemas.microsoft.com/office/drawing/2014/main" id="{A4FFE946-8368-4483-8586-10733275D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2160"/>
              <a:ext cx="1407" cy="1736"/>
            </a:xfrm>
            <a:custGeom>
              <a:avLst/>
              <a:gdLst>
                <a:gd name="T0" fmla="*/ 585 w 1217"/>
                <a:gd name="T1" fmla="*/ 56 h 1240"/>
                <a:gd name="T2" fmla="*/ 441 w 1217"/>
                <a:gd name="T3" fmla="*/ 104 h 1240"/>
                <a:gd name="T4" fmla="*/ 297 w 1217"/>
                <a:gd name="T5" fmla="*/ 56 h 1240"/>
                <a:gd name="T6" fmla="*/ 249 w 1217"/>
                <a:gd name="T7" fmla="*/ 200 h 1240"/>
                <a:gd name="T8" fmla="*/ 105 w 1217"/>
                <a:gd name="T9" fmla="*/ 296 h 1240"/>
                <a:gd name="T10" fmla="*/ 9 w 1217"/>
                <a:gd name="T11" fmla="*/ 440 h 1240"/>
                <a:gd name="T12" fmla="*/ 57 w 1217"/>
                <a:gd name="T13" fmla="*/ 920 h 1240"/>
                <a:gd name="T14" fmla="*/ 297 w 1217"/>
                <a:gd name="T15" fmla="*/ 1016 h 1240"/>
                <a:gd name="T16" fmla="*/ 297 w 1217"/>
                <a:gd name="T17" fmla="*/ 1208 h 1240"/>
                <a:gd name="T18" fmla="*/ 441 w 1217"/>
                <a:gd name="T19" fmla="*/ 1208 h 1240"/>
                <a:gd name="T20" fmla="*/ 633 w 1217"/>
                <a:gd name="T21" fmla="*/ 1064 h 1240"/>
                <a:gd name="T22" fmla="*/ 825 w 1217"/>
                <a:gd name="T23" fmla="*/ 1208 h 1240"/>
                <a:gd name="T24" fmla="*/ 1161 w 1217"/>
                <a:gd name="T25" fmla="*/ 1112 h 1240"/>
                <a:gd name="T26" fmla="*/ 1113 w 1217"/>
                <a:gd name="T27" fmla="*/ 1016 h 1240"/>
                <a:gd name="T28" fmla="*/ 1161 w 1217"/>
                <a:gd name="T29" fmla="*/ 872 h 1240"/>
                <a:gd name="T30" fmla="*/ 1113 w 1217"/>
                <a:gd name="T31" fmla="*/ 728 h 1240"/>
                <a:gd name="T32" fmla="*/ 1209 w 1217"/>
                <a:gd name="T33" fmla="*/ 392 h 1240"/>
                <a:gd name="T34" fmla="*/ 1065 w 1217"/>
                <a:gd name="T35" fmla="*/ 296 h 1240"/>
                <a:gd name="T36" fmla="*/ 1017 w 1217"/>
                <a:gd name="T37" fmla="*/ 152 h 1240"/>
                <a:gd name="T38" fmla="*/ 825 w 1217"/>
                <a:gd name="T39" fmla="*/ 104 h 1240"/>
                <a:gd name="T40" fmla="*/ 681 w 1217"/>
                <a:gd name="T41" fmla="*/ 8 h 1240"/>
                <a:gd name="T42" fmla="*/ 585 w 1217"/>
                <a:gd name="T43" fmla="*/ 56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7" h="1240">
                  <a:moveTo>
                    <a:pt x="585" y="56"/>
                  </a:moveTo>
                  <a:cubicBezTo>
                    <a:pt x="545" y="72"/>
                    <a:pt x="489" y="104"/>
                    <a:pt x="441" y="104"/>
                  </a:cubicBezTo>
                  <a:cubicBezTo>
                    <a:pt x="393" y="104"/>
                    <a:pt x="329" y="40"/>
                    <a:pt x="297" y="56"/>
                  </a:cubicBezTo>
                  <a:cubicBezTo>
                    <a:pt x="265" y="72"/>
                    <a:pt x="281" y="160"/>
                    <a:pt x="249" y="200"/>
                  </a:cubicBezTo>
                  <a:cubicBezTo>
                    <a:pt x="217" y="240"/>
                    <a:pt x="145" y="256"/>
                    <a:pt x="105" y="296"/>
                  </a:cubicBezTo>
                  <a:cubicBezTo>
                    <a:pt x="65" y="336"/>
                    <a:pt x="17" y="335"/>
                    <a:pt x="9" y="440"/>
                  </a:cubicBezTo>
                  <a:cubicBezTo>
                    <a:pt x="0" y="544"/>
                    <a:pt x="9" y="824"/>
                    <a:pt x="57" y="920"/>
                  </a:cubicBezTo>
                  <a:cubicBezTo>
                    <a:pt x="105" y="1016"/>
                    <a:pt x="257" y="968"/>
                    <a:pt x="297" y="1016"/>
                  </a:cubicBezTo>
                  <a:cubicBezTo>
                    <a:pt x="337" y="1064"/>
                    <a:pt x="273" y="1176"/>
                    <a:pt x="297" y="1208"/>
                  </a:cubicBezTo>
                  <a:cubicBezTo>
                    <a:pt x="321" y="1240"/>
                    <a:pt x="385" y="1232"/>
                    <a:pt x="441" y="1208"/>
                  </a:cubicBezTo>
                  <a:cubicBezTo>
                    <a:pt x="497" y="1184"/>
                    <a:pt x="569" y="1064"/>
                    <a:pt x="633" y="1064"/>
                  </a:cubicBezTo>
                  <a:cubicBezTo>
                    <a:pt x="697" y="1064"/>
                    <a:pt x="737" y="1200"/>
                    <a:pt x="825" y="1208"/>
                  </a:cubicBezTo>
                  <a:cubicBezTo>
                    <a:pt x="913" y="1216"/>
                    <a:pt x="1112" y="1144"/>
                    <a:pt x="1161" y="1112"/>
                  </a:cubicBezTo>
                  <a:cubicBezTo>
                    <a:pt x="1209" y="1079"/>
                    <a:pt x="1113" y="1056"/>
                    <a:pt x="1113" y="1016"/>
                  </a:cubicBezTo>
                  <a:cubicBezTo>
                    <a:pt x="1113" y="976"/>
                    <a:pt x="1161" y="920"/>
                    <a:pt x="1161" y="872"/>
                  </a:cubicBezTo>
                  <a:cubicBezTo>
                    <a:pt x="1161" y="824"/>
                    <a:pt x="1105" y="808"/>
                    <a:pt x="1113" y="728"/>
                  </a:cubicBezTo>
                  <a:cubicBezTo>
                    <a:pt x="1121" y="648"/>
                    <a:pt x="1217" y="464"/>
                    <a:pt x="1209" y="392"/>
                  </a:cubicBezTo>
                  <a:cubicBezTo>
                    <a:pt x="1201" y="320"/>
                    <a:pt x="1097" y="336"/>
                    <a:pt x="1065" y="296"/>
                  </a:cubicBezTo>
                  <a:cubicBezTo>
                    <a:pt x="1033" y="256"/>
                    <a:pt x="1057" y="184"/>
                    <a:pt x="1017" y="152"/>
                  </a:cubicBezTo>
                  <a:cubicBezTo>
                    <a:pt x="977" y="120"/>
                    <a:pt x="881" y="128"/>
                    <a:pt x="825" y="104"/>
                  </a:cubicBezTo>
                  <a:cubicBezTo>
                    <a:pt x="769" y="80"/>
                    <a:pt x="720" y="15"/>
                    <a:pt x="681" y="8"/>
                  </a:cubicBezTo>
                  <a:cubicBezTo>
                    <a:pt x="641" y="0"/>
                    <a:pt x="625" y="40"/>
                    <a:pt x="585" y="5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7" name="Freeform 21">
              <a:extLst>
                <a:ext uri="{FF2B5EF4-FFF2-40B4-BE49-F238E27FC236}">
                  <a16:creationId xmlns:a16="http://schemas.microsoft.com/office/drawing/2014/main" id="{4C1F010F-4B32-4F82-A058-3F5591882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" y="2880"/>
              <a:ext cx="1127" cy="807"/>
            </a:xfrm>
            <a:custGeom>
              <a:avLst/>
              <a:gdLst>
                <a:gd name="T0" fmla="*/ 72 w 1127"/>
                <a:gd name="T1" fmla="*/ 392 h 807"/>
                <a:gd name="T2" fmla="*/ 408 w 1127"/>
                <a:gd name="T3" fmla="*/ 152 h 807"/>
                <a:gd name="T4" fmla="*/ 648 w 1127"/>
                <a:gd name="T5" fmla="*/ 104 h 807"/>
                <a:gd name="T6" fmla="*/ 888 w 1127"/>
                <a:gd name="T7" fmla="*/ 8 h 807"/>
                <a:gd name="T8" fmla="*/ 1032 w 1127"/>
                <a:gd name="T9" fmla="*/ 56 h 807"/>
                <a:gd name="T10" fmla="*/ 1080 w 1127"/>
                <a:gd name="T11" fmla="*/ 296 h 807"/>
                <a:gd name="T12" fmla="*/ 984 w 1127"/>
                <a:gd name="T13" fmla="*/ 728 h 807"/>
                <a:gd name="T14" fmla="*/ 216 w 1127"/>
                <a:gd name="T15" fmla="*/ 776 h 807"/>
                <a:gd name="T16" fmla="*/ 24 w 1127"/>
                <a:gd name="T17" fmla="*/ 584 h 807"/>
                <a:gd name="T18" fmla="*/ 72 w 1127"/>
                <a:gd name="T19" fmla="*/ 392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7" h="807">
                  <a:moveTo>
                    <a:pt x="72" y="392"/>
                  </a:moveTo>
                  <a:cubicBezTo>
                    <a:pt x="136" y="319"/>
                    <a:pt x="312" y="200"/>
                    <a:pt x="408" y="152"/>
                  </a:cubicBezTo>
                  <a:cubicBezTo>
                    <a:pt x="504" y="104"/>
                    <a:pt x="568" y="127"/>
                    <a:pt x="648" y="104"/>
                  </a:cubicBezTo>
                  <a:cubicBezTo>
                    <a:pt x="727" y="80"/>
                    <a:pt x="824" y="15"/>
                    <a:pt x="888" y="8"/>
                  </a:cubicBezTo>
                  <a:cubicBezTo>
                    <a:pt x="951" y="0"/>
                    <a:pt x="999" y="7"/>
                    <a:pt x="1032" y="56"/>
                  </a:cubicBezTo>
                  <a:cubicBezTo>
                    <a:pt x="1064" y="104"/>
                    <a:pt x="1087" y="184"/>
                    <a:pt x="1080" y="296"/>
                  </a:cubicBezTo>
                  <a:cubicBezTo>
                    <a:pt x="1072" y="407"/>
                    <a:pt x="1127" y="648"/>
                    <a:pt x="984" y="728"/>
                  </a:cubicBezTo>
                  <a:cubicBezTo>
                    <a:pt x="840" y="807"/>
                    <a:pt x="375" y="799"/>
                    <a:pt x="216" y="776"/>
                  </a:cubicBezTo>
                  <a:cubicBezTo>
                    <a:pt x="56" y="752"/>
                    <a:pt x="47" y="647"/>
                    <a:pt x="24" y="584"/>
                  </a:cubicBezTo>
                  <a:cubicBezTo>
                    <a:pt x="0" y="520"/>
                    <a:pt x="7" y="464"/>
                    <a:pt x="72" y="3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8" name="Freeform 22">
              <a:extLst>
                <a:ext uri="{FF2B5EF4-FFF2-40B4-BE49-F238E27FC236}">
                  <a16:creationId xmlns:a16="http://schemas.microsoft.com/office/drawing/2014/main" id="{AB38003E-6500-461E-8E0D-9B12FF72F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3464"/>
              <a:ext cx="439" cy="992"/>
            </a:xfrm>
            <a:custGeom>
              <a:avLst/>
              <a:gdLst>
                <a:gd name="T0" fmla="*/ 336 w 439"/>
                <a:gd name="T1" fmla="*/ 32 h 896"/>
                <a:gd name="T2" fmla="*/ 432 w 439"/>
                <a:gd name="T3" fmla="*/ 32 h 896"/>
                <a:gd name="T4" fmla="*/ 384 w 439"/>
                <a:gd name="T5" fmla="*/ 128 h 896"/>
                <a:gd name="T6" fmla="*/ 240 w 439"/>
                <a:gd name="T7" fmla="*/ 272 h 896"/>
                <a:gd name="T8" fmla="*/ 96 w 439"/>
                <a:gd name="T9" fmla="*/ 800 h 896"/>
                <a:gd name="T10" fmla="*/ 0 w 439"/>
                <a:gd name="T11" fmla="*/ 800 h 896"/>
                <a:gd name="T12" fmla="*/ 96 w 439"/>
                <a:gd name="T13" fmla="*/ 224 h 896"/>
                <a:gd name="T14" fmla="*/ 336 w 439"/>
                <a:gd name="T15" fmla="*/ 32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9" h="896">
                  <a:moveTo>
                    <a:pt x="336" y="32"/>
                  </a:moveTo>
                  <a:cubicBezTo>
                    <a:pt x="391" y="0"/>
                    <a:pt x="424" y="16"/>
                    <a:pt x="432" y="32"/>
                  </a:cubicBezTo>
                  <a:cubicBezTo>
                    <a:pt x="439" y="47"/>
                    <a:pt x="416" y="88"/>
                    <a:pt x="384" y="128"/>
                  </a:cubicBezTo>
                  <a:cubicBezTo>
                    <a:pt x="352" y="168"/>
                    <a:pt x="287" y="160"/>
                    <a:pt x="240" y="272"/>
                  </a:cubicBezTo>
                  <a:cubicBezTo>
                    <a:pt x="192" y="383"/>
                    <a:pt x="135" y="712"/>
                    <a:pt x="96" y="800"/>
                  </a:cubicBezTo>
                  <a:cubicBezTo>
                    <a:pt x="56" y="887"/>
                    <a:pt x="0" y="896"/>
                    <a:pt x="0" y="800"/>
                  </a:cubicBezTo>
                  <a:cubicBezTo>
                    <a:pt x="0" y="704"/>
                    <a:pt x="40" y="351"/>
                    <a:pt x="96" y="224"/>
                  </a:cubicBezTo>
                  <a:cubicBezTo>
                    <a:pt x="151" y="96"/>
                    <a:pt x="280" y="63"/>
                    <a:pt x="336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9" name="Freeform 23">
              <a:extLst>
                <a:ext uri="{FF2B5EF4-FFF2-40B4-BE49-F238E27FC236}">
                  <a16:creationId xmlns:a16="http://schemas.microsoft.com/office/drawing/2014/main" id="{183D5E50-5034-4658-8505-C819D21CEC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52" y="3608"/>
              <a:ext cx="192" cy="280"/>
            </a:xfrm>
            <a:custGeom>
              <a:avLst/>
              <a:gdLst>
                <a:gd name="T0" fmla="*/ 24 w 168"/>
                <a:gd name="T1" fmla="*/ 40 h 280"/>
                <a:gd name="T2" fmla="*/ 24 w 168"/>
                <a:gd name="T3" fmla="*/ 280 h 280"/>
                <a:gd name="T4" fmla="*/ 168 w 168"/>
                <a:gd name="T5" fmla="*/ 40 h 280"/>
                <a:gd name="T6" fmla="*/ 24 w 168"/>
                <a:gd name="T7" fmla="*/ 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280">
                  <a:moveTo>
                    <a:pt x="24" y="40"/>
                  </a:moveTo>
                  <a:cubicBezTo>
                    <a:pt x="0" y="79"/>
                    <a:pt x="0" y="280"/>
                    <a:pt x="24" y="280"/>
                  </a:cubicBezTo>
                  <a:cubicBezTo>
                    <a:pt x="48" y="280"/>
                    <a:pt x="168" y="80"/>
                    <a:pt x="168" y="40"/>
                  </a:cubicBezTo>
                  <a:cubicBezTo>
                    <a:pt x="168" y="0"/>
                    <a:pt x="47" y="0"/>
                    <a:pt x="24" y="4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00" name="Freeform 24">
              <a:extLst>
                <a:ext uri="{FF2B5EF4-FFF2-40B4-BE49-F238E27FC236}">
                  <a16:creationId xmlns:a16="http://schemas.microsoft.com/office/drawing/2014/main" id="{E30FA7A4-6287-4945-9A46-77FE9FC70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3608"/>
              <a:ext cx="192" cy="280"/>
            </a:xfrm>
            <a:custGeom>
              <a:avLst/>
              <a:gdLst>
                <a:gd name="T0" fmla="*/ 24 w 168"/>
                <a:gd name="T1" fmla="*/ 40 h 280"/>
                <a:gd name="T2" fmla="*/ 24 w 168"/>
                <a:gd name="T3" fmla="*/ 280 h 280"/>
                <a:gd name="T4" fmla="*/ 168 w 168"/>
                <a:gd name="T5" fmla="*/ 40 h 280"/>
                <a:gd name="T6" fmla="*/ 24 w 168"/>
                <a:gd name="T7" fmla="*/ 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280">
                  <a:moveTo>
                    <a:pt x="24" y="40"/>
                  </a:moveTo>
                  <a:cubicBezTo>
                    <a:pt x="0" y="79"/>
                    <a:pt x="0" y="280"/>
                    <a:pt x="24" y="280"/>
                  </a:cubicBezTo>
                  <a:cubicBezTo>
                    <a:pt x="48" y="280"/>
                    <a:pt x="168" y="80"/>
                    <a:pt x="168" y="40"/>
                  </a:cubicBezTo>
                  <a:cubicBezTo>
                    <a:pt x="168" y="0"/>
                    <a:pt x="47" y="0"/>
                    <a:pt x="24" y="4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01" name="Freeform 25">
              <a:extLst>
                <a:ext uri="{FF2B5EF4-FFF2-40B4-BE49-F238E27FC236}">
                  <a16:creationId xmlns:a16="http://schemas.microsoft.com/office/drawing/2014/main" id="{082EB06E-D99B-48DD-8B3B-F66646E95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3152"/>
              <a:ext cx="932" cy="500"/>
            </a:xfrm>
            <a:custGeom>
              <a:avLst/>
              <a:gdLst>
                <a:gd name="T0" fmla="*/ 153 w 880"/>
                <a:gd name="T1" fmla="*/ 264 h 464"/>
                <a:gd name="T2" fmla="*/ 9 w 880"/>
                <a:gd name="T3" fmla="*/ 408 h 464"/>
                <a:gd name="T4" fmla="*/ 201 w 880"/>
                <a:gd name="T5" fmla="*/ 456 h 464"/>
                <a:gd name="T6" fmla="*/ 489 w 880"/>
                <a:gd name="T7" fmla="*/ 360 h 464"/>
                <a:gd name="T8" fmla="*/ 537 w 880"/>
                <a:gd name="T9" fmla="*/ 312 h 464"/>
                <a:gd name="T10" fmla="*/ 777 w 880"/>
                <a:gd name="T11" fmla="*/ 216 h 464"/>
                <a:gd name="T12" fmla="*/ 873 w 880"/>
                <a:gd name="T13" fmla="*/ 24 h 464"/>
                <a:gd name="T14" fmla="*/ 825 w 880"/>
                <a:gd name="T15" fmla="*/ 72 h 464"/>
                <a:gd name="T16" fmla="*/ 729 w 880"/>
                <a:gd name="T17" fmla="*/ 168 h 464"/>
                <a:gd name="T18" fmla="*/ 505 w 880"/>
                <a:gd name="T19" fmla="*/ 248 h 464"/>
                <a:gd name="T20" fmla="*/ 441 w 880"/>
                <a:gd name="T21" fmla="*/ 216 h 464"/>
                <a:gd name="T22" fmla="*/ 153 w 880"/>
                <a:gd name="T23" fmla="*/ 2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0" h="464">
                  <a:moveTo>
                    <a:pt x="153" y="264"/>
                  </a:moveTo>
                  <a:cubicBezTo>
                    <a:pt x="80" y="296"/>
                    <a:pt x="0" y="375"/>
                    <a:pt x="9" y="408"/>
                  </a:cubicBezTo>
                  <a:cubicBezTo>
                    <a:pt x="17" y="440"/>
                    <a:pt x="121" y="464"/>
                    <a:pt x="201" y="456"/>
                  </a:cubicBezTo>
                  <a:cubicBezTo>
                    <a:pt x="281" y="448"/>
                    <a:pt x="433" y="384"/>
                    <a:pt x="489" y="360"/>
                  </a:cubicBezTo>
                  <a:cubicBezTo>
                    <a:pt x="545" y="336"/>
                    <a:pt x="489" y="336"/>
                    <a:pt x="537" y="312"/>
                  </a:cubicBezTo>
                  <a:cubicBezTo>
                    <a:pt x="585" y="288"/>
                    <a:pt x="721" y="264"/>
                    <a:pt x="777" y="216"/>
                  </a:cubicBezTo>
                  <a:cubicBezTo>
                    <a:pt x="833" y="168"/>
                    <a:pt x="865" y="47"/>
                    <a:pt x="873" y="24"/>
                  </a:cubicBezTo>
                  <a:cubicBezTo>
                    <a:pt x="880" y="0"/>
                    <a:pt x="849" y="48"/>
                    <a:pt x="825" y="72"/>
                  </a:cubicBezTo>
                  <a:cubicBezTo>
                    <a:pt x="801" y="96"/>
                    <a:pt x="782" y="138"/>
                    <a:pt x="729" y="168"/>
                  </a:cubicBezTo>
                  <a:cubicBezTo>
                    <a:pt x="675" y="197"/>
                    <a:pt x="553" y="240"/>
                    <a:pt x="505" y="248"/>
                  </a:cubicBezTo>
                  <a:cubicBezTo>
                    <a:pt x="457" y="256"/>
                    <a:pt x="499" y="213"/>
                    <a:pt x="441" y="216"/>
                  </a:cubicBezTo>
                  <a:cubicBezTo>
                    <a:pt x="382" y="218"/>
                    <a:pt x="225" y="231"/>
                    <a:pt x="153" y="2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02" name="Freeform 26">
              <a:extLst>
                <a:ext uri="{FF2B5EF4-FFF2-40B4-BE49-F238E27FC236}">
                  <a16:creationId xmlns:a16="http://schemas.microsoft.com/office/drawing/2014/main" id="{C85B08F4-2986-4CB9-9861-C44EE4DD0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3128"/>
              <a:ext cx="97" cy="96"/>
            </a:xfrm>
            <a:custGeom>
              <a:avLst/>
              <a:gdLst>
                <a:gd name="T0" fmla="*/ 24 w 223"/>
                <a:gd name="T1" fmla="*/ 272 h 279"/>
                <a:gd name="T2" fmla="*/ 72 w 223"/>
                <a:gd name="T3" fmla="*/ 32 h 279"/>
                <a:gd name="T4" fmla="*/ 216 w 223"/>
                <a:gd name="T5" fmla="*/ 80 h 279"/>
                <a:gd name="T6" fmla="*/ 24 w 223"/>
                <a:gd name="T7" fmla="*/ 27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279">
                  <a:moveTo>
                    <a:pt x="24" y="272"/>
                  </a:moveTo>
                  <a:cubicBezTo>
                    <a:pt x="0" y="264"/>
                    <a:pt x="40" y="64"/>
                    <a:pt x="72" y="32"/>
                  </a:cubicBezTo>
                  <a:cubicBezTo>
                    <a:pt x="104" y="0"/>
                    <a:pt x="223" y="40"/>
                    <a:pt x="216" y="80"/>
                  </a:cubicBezTo>
                  <a:cubicBezTo>
                    <a:pt x="208" y="119"/>
                    <a:pt x="47" y="279"/>
                    <a:pt x="24" y="27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03" name="Freeform 27">
              <a:extLst>
                <a:ext uri="{FF2B5EF4-FFF2-40B4-BE49-F238E27FC236}">
                  <a16:creationId xmlns:a16="http://schemas.microsoft.com/office/drawing/2014/main" id="{B6B0526A-FBFE-4C3D-A867-FBD73BC43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3152"/>
              <a:ext cx="541" cy="509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04" name="Freeform 28">
              <a:extLst>
                <a:ext uri="{FF2B5EF4-FFF2-40B4-BE49-F238E27FC236}">
                  <a16:creationId xmlns:a16="http://schemas.microsoft.com/office/drawing/2014/main" id="{CD1C8678-A99E-4D48-BC8E-B36C5B7CF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3138"/>
              <a:ext cx="713" cy="523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05" name="Freeform 29">
              <a:extLst>
                <a:ext uri="{FF2B5EF4-FFF2-40B4-BE49-F238E27FC236}">
                  <a16:creationId xmlns:a16="http://schemas.microsoft.com/office/drawing/2014/main" id="{80F63B0B-9E17-4EA7-B8D8-BD8027332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3208"/>
              <a:ext cx="384" cy="405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06" name="Freeform 30">
              <a:extLst>
                <a:ext uri="{FF2B5EF4-FFF2-40B4-BE49-F238E27FC236}">
                  <a16:creationId xmlns:a16="http://schemas.microsoft.com/office/drawing/2014/main" id="{8387819F-F618-4F82-B6BA-87F6AB581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" y="3176"/>
              <a:ext cx="535" cy="437"/>
            </a:xfrm>
            <a:custGeom>
              <a:avLst/>
              <a:gdLst>
                <a:gd name="T0" fmla="*/ 31 w 713"/>
                <a:gd name="T1" fmla="*/ 470 h 523"/>
                <a:gd name="T2" fmla="*/ 591 w 713"/>
                <a:gd name="T3" fmla="*/ 174 h 523"/>
                <a:gd name="T4" fmla="*/ 659 w 713"/>
                <a:gd name="T5" fmla="*/ 2 h 523"/>
                <a:gd name="T6" fmla="*/ 647 w 713"/>
                <a:gd name="T7" fmla="*/ 166 h 523"/>
                <a:gd name="T8" fmla="*/ 263 w 713"/>
                <a:gd name="T9" fmla="*/ 390 h 523"/>
                <a:gd name="T10" fmla="*/ 39 w 713"/>
                <a:gd name="T11" fmla="*/ 510 h 523"/>
                <a:gd name="T12" fmla="*/ 31 w 713"/>
                <a:gd name="T13" fmla="*/ 4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523">
                  <a:moveTo>
                    <a:pt x="31" y="470"/>
                  </a:moveTo>
                  <a:cubicBezTo>
                    <a:pt x="123" y="414"/>
                    <a:pt x="486" y="252"/>
                    <a:pt x="591" y="174"/>
                  </a:cubicBezTo>
                  <a:cubicBezTo>
                    <a:pt x="695" y="96"/>
                    <a:pt x="649" y="3"/>
                    <a:pt x="659" y="2"/>
                  </a:cubicBezTo>
                  <a:cubicBezTo>
                    <a:pt x="668" y="0"/>
                    <a:pt x="713" y="101"/>
                    <a:pt x="647" y="166"/>
                  </a:cubicBezTo>
                  <a:cubicBezTo>
                    <a:pt x="581" y="230"/>
                    <a:pt x="364" y="332"/>
                    <a:pt x="263" y="390"/>
                  </a:cubicBezTo>
                  <a:cubicBezTo>
                    <a:pt x="161" y="447"/>
                    <a:pt x="77" y="496"/>
                    <a:pt x="39" y="510"/>
                  </a:cubicBezTo>
                  <a:cubicBezTo>
                    <a:pt x="0" y="523"/>
                    <a:pt x="32" y="478"/>
                    <a:pt x="31" y="47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07" name="Freeform 31">
              <a:extLst>
                <a:ext uri="{FF2B5EF4-FFF2-40B4-BE49-F238E27FC236}">
                  <a16:creationId xmlns:a16="http://schemas.microsoft.com/office/drawing/2014/main" id="{15481A3A-68B4-4EBA-BFAB-6998B434515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6" y="2984"/>
              <a:ext cx="846" cy="713"/>
            </a:xfrm>
            <a:custGeom>
              <a:avLst/>
              <a:gdLst>
                <a:gd name="T0" fmla="*/ 96 w 1168"/>
                <a:gd name="T1" fmla="*/ 361 h 713"/>
                <a:gd name="T2" fmla="*/ 624 w 1168"/>
                <a:gd name="T3" fmla="*/ 73 h 713"/>
                <a:gd name="T4" fmla="*/ 1104 w 1168"/>
                <a:gd name="T5" fmla="*/ 73 h 713"/>
                <a:gd name="T6" fmla="*/ 1008 w 1168"/>
                <a:gd name="T7" fmla="*/ 505 h 713"/>
                <a:gd name="T8" fmla="*/ 336 w 1168"/>
                <a:gd name="T9" fmla="*/ 697 h 713"/>
                <a:gd name="T10" fmla="*/ 48 w 1168"/>
                <a:gd name="T11" fmla="*/ 601 h 713"/>
                <a:gd name="T12" fmla="*/ 96 w 1168"/>
                <a:gd name="T13" fmla="*/ 361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713">
                  <a:moveTo>
                    <a:pt x="96" y="361"/>
                  </a:moveTo>
                  <a:cubicBezTo>
                    <a:pt x="192" y="273"/>
                    <a:pt x="456" y="120"/>
                    <a:pt x="624" y="73"/>
                  </a:cubicBezTo>
                  <a:cubicBezTo>
                    <a:pt x="791" y="25"/>
                    <a:pt x="1039" y="0"/>
                    <a:pt x="1104" y="73"/>
                  </a:cubicBezTo>
                  <a:cubicBezTo>
                    <a:pt x="1168" y="145"/>
                    <a:pt x="1135" y="401"/>
                    <a:pt x="1008" y="505"/>
                  </a:cubicBezTo>
                  <a:cubicBezTo>
                    <a:pt x="880" y="608"/>
                    <a:pt x="496" y="681"/>
                    <a:pt x="336" y="697"/>
                  </a:cubicBezTo>
                  <a:cubicBezTo>
                    <a:pt x="176" y="713"/>
                    <a:pt x="87" y="656"/>
                    <a:pt x="48" y="601"/>
                  </a:cubicBezTo>
                  <a:cubicBezTo>
                    <a:pt x="8" y="545"/>
                    <a:pt x="0" y="449"/>
                    <a:pt x="96" y="36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608" name="Rectangle 32">
            <a:extLst>
              <a:ext uri="{FF2B5EF4-FFF2-40B4-BE49-F238E27FC236}">
                <a16:creationId xmlns:a16="http://schemas.microsoft.com/office/drawing/2014/main" id="{92A89753-320F-4F96-8865-588E49864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990600"/>
            <a:ext cx="7772400" cy="2362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Autofit/>
          </a:bodyPr>
          <a:lstStyle/>
          <a:p>
            <a:r>
              <a:rPr lang="cs-CZ" altLang="cs-CZ" dirty="0"/>
              <a:t>Odstraněním prašníků z jedné rostliny a umělého oplodnění za pomocí opylovacího kartáčku lze dosáhnout u hrachu snadno kontrolovaného křížení.</a:t>
            </a:r>
            <a:endParaRPr lang="en-US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33B22C5-CBBB-4FAD-8346-6D7BA8686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93863"/>
            <a:ext cx="10753200" cy="451576"/>
          </a:xfrm>
        </p:spPr>
        <p:txBody>
          <a:bodyPr/>
          <a:lstStyle/>
          <a:p>
            <a:r>
              <a:rPr lang="cs-CZ" dirty="0"/>
              <a:t>Proč hrách? </a:t>
            </a:r>
          </a:p>
        </p:txBody>
      </p:sp>
    </p:spTree>
    <p:extLst>
      <p:ext uri="{BB962C8B-B14F-4D97-AF65-F5344CB8AC3E}">
        <p14:creationId xmlns:p14="http://schemas.microsoft.com/office/powerpoint/2010/main" val="179852476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95D0AEB0-E3AE-43BD-8C88-BD48F05B7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0"/>
            <a:ext cx="81534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Autofit/>
          </a:bodyPr>
          <a:lstStyle/>
          <a:p>
            <a:r>
              <a:rPr lang="cs-CZ" altLang="cs-CZ" dirty="0"/>
              <a:t>Při křížení hrachu s červenou a bílou barvou květů získal Mendel následující výsledky: </a:t>
            </a:r>
            <a:r>
              <a:rPr lang="en-US" altLang="cs-CZ" dirty="0"/>
              <a:t>:</a:t>
            </a:r>
          </a:p>
          <a:p>
            <a:r>
              <a:rPr lang="cs-CZ" altLang="cs-CZ" dirty="0"/>
              <a:t>V první </a:t>
            </a:r>
            <a:r>
              <a:rPr lang="cs-CZ" altLang="cs-CZ" dirty="0" err="1"/>
              <a:t>dceřinné</a:t>
            </a:r>
            <a:r>
              <a:rPr lang="cs-CZ" altLang="cs-CZ" dirty="0"/>
              <a:t> generaci </a:t>
            </a:r>
            <a:r>
              <a:rPr lang="en-US" altLang="cs-CZ" dirty="0"/>
              <a:t>(F</a:t>
            </a:r>
            <a:r>
              <a:rPr lang="en-US" altLang="cs-CZ" baseline="-25000" dirty="0"/>
              <a:t>1</a:t>
            </a:r>
            <a:r>
              <a:rPr lang="en-US" altLang="cs-CZ" dirty="0"/>
              <a:t>)</a:t>
            </a:r>
            <a:r>
              <a:rPr lang="cs-CZ" altLang="cs-CZ" dirty="0"/>
              <a:t> měly všechny rostliny červené květy</a:t>
            </a:r>
            <a:endParaRPr lang="en-US" altLang="cs-CZ" dirty="0"/>
          </a:p>
          <a:p>
            <a:r>
              <a:rPr lang="cs-CZ" altLang="cs-CZ" dirty="0"/>
              <a:t>Ve druhé generaci</a:t>
            </a:r>
            <a:r>
              <a:rPr lang="en-US" altLang="cs-CZ" dirty="0"/>
              <a:t> (</a:t>
            </a:r>
            <a:r>
              <a:rPr lang="cs-CZ" altLang="cs-CZ" dirty="0"/>
              <a:t>druhá </a:t>
            </a:r>
            <a:r>
              <a:rPr lang="cs-CZ" altLang="cs-CZ" dirty="0" err="1"/>
              <a:t>dceřinná</a:t>
            </a:r>
            <a:r>
              <a:rPr lang="cs-CZ" altLang="cs-CZ" dirty="0"/>
              <a:t> neboli</a:t>
            </a:r>
            <a:r>
              <a:rPr lang="en-US" altLang="cs-CZ" dirty="0"/>
              <a:t> F</a:t>
            </a:r>
            <a:r>
              <a:rPr lang="en-US" altLang="cs-CZ" baseline="-25000" dirty="0"/>
              <a:t>2</a:t>
            </a:r>
            <a:r>
              <a:rPr lang="en-US" altLang="cs-CZ" dirty="0"/>
              <a:t>):</a:t>
            </a:r>
          </a:p>
          <a:p>
            <a:pPr lvl="1"/>
            <a:r>
              <a:rPr lang="en-US" altLang="cs-CZ" dirty="0"/>
              <a:t>705 </a:t>
            </a:r>
            <a:r>
              <a:rPr lang="cs-CZ" altLang="cs-CZ" dirty="0"/>
              <a:t>červených</a:t>
            </a:r>
            <a:endParaRPr lang="en-US" altLang="cs-CZ" dirty="0"/>
          </a:p>
          <a:p>
            <a:pPr lvl="1"/>
            <a:r>
              <a:rPr lang="en-US" altLang="cs-CZ" dirty="0"/>
              <a:t>224</a:t>
            </a:r>
            <a:r>
              <a:rPr lang="cs-CZ" altLang="cs-CZ" dirty="0"/>
              <a:t> bílých</a:t>
            </a:r>
          </a:p>
          <a:p>
            <a:pPr lvl="1"/>
            <a:r>
              <a:rPr lang="cs-CZ" altLang="cs-CZ" dirty="0"/>
              <a:t>Poměr červených k bílým cca 3:1</a:t>
            </a:r>
            <a:endParaRPr lang="en-US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6BE122D-5635-481F-89B2-AA8160A9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Mendelovy výsledky</a:t>
            </a:r>
          </a:p>
        </p:txBody>
      </p:sp>
    </p:spTree>
    <p:extLst>
      <p:ext uri="{BB962C8B-B14F-4D97-AF65-F5344CB8AC3E}">
        <p14:creationId xmlns:p14="http://schemas.microsoft.com/office/powerpoint/2010/main" val="3697530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B514259-51D9-46F7-886A-E2E622D36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DNA replikace</a:t>
            </a:r>
          </a:p>
        </p:txBody>
      </p:sp>
      <p:pic>
        <p:nvPicPr>
          <p:cNvPr id="9219" name="Picture 5" descr="DNA%20replication">
            <a:extLst>
              <a:ext uri="{FF2B5EF4-FFF2-40B4-BE49-F238E27FC236}">
                <a16:creationId xmlns:a16="http://schemas.microsoft.com/office/drawing/2014/main" id="{6B7B07B9-1A05-4EB0-8FFD-0E91A9FD72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9984" y="720000"/>
            <a:ext cx="5303837" cy="5329237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154034EA-87FA-4DCF-9E1B-57CC632B0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86106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Autofit/>
          </a:bodyPr>
          <a:lstStyle/>
          <a:p>
            <a:r>
              <a:rPr lang="cs-CZ" altLang="cs-CZ" dirty="0"/>
              <a:t>Protože generace F1 neměla žádné světle červené květy a protože se v generaci F2 znovu objevily květy bílé, vyvrátil Mendel teorii „mísení znaků“. </a:t>
            </a:r>
          </a:p>
          <a:p>
            <a:r>
              <a:rPr lang="cs-CZ" altLang="cs-CZ" dirty="0"/>
              <a:t>Mendel formuloval, že pokud dvě rodičovské rostliny hrachu mají dvě sady všech genů, mají také i dvě kopie genu pro barvu květů</a:t>
            </a:r>
          </a:p>
          <a:p>
            <a:r>
              <a:rPr lang="cs-CZ" altLang="cs-CZ" dirty="0"/>
              <a:t>Každý gen má dvě varianty zvané alely</a:t>
            </a:r>
            <a:endParaRPr lang="en-US" altLang="cs-CZ" dirty="0"/>
          </a:p>
          <a:p>
            <a:r>
              <a:rPr lang="cs-CZ" altLang="cs-CZ" dirty="0"/>
              <a:t>V případě alel pro barvu květů hrachu je to alela pro červenou a alela pro bílou barvu. </a:t>
            </a:r>
            <a:endParaRPr lang="en-US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208269D-A916-4913-AE41-C1E2FCF67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Mendelovy výsledky II</a:t>
            </a:r>
          </a:p>
        </p:txBody>
      </p:sp>
    </p:spTree>
    <p:extLst>
      <p:ext uri="{BB962C8B-B14F-4D97-AF65-F5344CB8AC3E}">
        <p14:creationId xmlns:p14="http://schemas.microsoft.com/office/powerpoint/2010/main" val="2928234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AC6209A2-D149-42A7-A706-7583EDDC0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181600"/>
            <a:ext cx="685800" cy="6858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cs-CZ" sz="3200" b="1" dirty="0">
                <a:latin typeface="Times" panose="02020603050405020304" pitchFamily="18" charset="0"/>
                <a:cs typeface="Calibri" panose="020F0502020204030204" pitchFamily="34" charset="0"/>
              </a:rPr>
              <a:t>CC</a:t>
            </a:r>
            <a:endParaRPr lang="en-US" altLang="cs-CZ" sz="3200" b="1" baseline="30000" dirty="0">
              <a:latin typeface="Times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6C5E0077-BE04-4126-97E5-85A66F776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867400"/>
            <a:ext cx="685800" cy="6858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cs-CZ" sz="3200" b="1" dirty="0">
                <a:latin typeface="Times" panose="02020603050405020304" pitchFamily="18" charset="0"/>
                <a:cs typeface="Calibri" panose="020F0502020204030204" pitchFamily="34" charset="0"/>
              </a:rPr>
              <a:t>Cc</a:t>
            </a:r>
            <a:endParaRPr lang="en-US" altLang="cs-CZ" sz="3200" b="1" baseline="30000" dirty="0">
              <a:latin typeface="Times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10A2E379-AB12-4F4E-A100-048185996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5181600"/>
            <a:ext cx="685800" cy="6858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cs-CZ" sz="3200" b="1" dirty="0">
                <a:latin typeface="Times" panose="02020603050405020304" pitchFamily="18" charset="0"/>
                <a:cs typeface="Calibri" panose="020F0502020204030204" pitchFamily="34" charset="0"/>
              </a:rPr>
              <a:t>Cc</a:t>
            </a:r>
            <a:endParaRPr lang="en-US" altLang="cs-CZ" sz="3200" b="1" baseline="30000" dirty="0">
              <a:latin typeface="Times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D23A547A-0FEF-414A-8B67-F898EAC3F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5867400"/>
            <a:ext cx="685800" cy="6858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cs-CZ" sz="3200" b="1" dirty="0">
                <a:latin typeface="Times" panose="02020603050405020304" pitchFamily="18" charset="0"/>
                <a:cs typeface="Calibri" panose="020F0502020204030204" pitchFamily="34" charset="0"/>
              </a:rPr>
              <a:t>cc</a:t>
            </a:r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90AAAC3A-6023-4451-BCB8-B628B7B63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914400"/>
            <a:ext cx="8305800" cy="3581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dirty="0"/>
              <a:t>V první </a:t>
            </a:r>
            <a:r>
              <a:rPr lang="cs-CZ" altLang="cs-CZ" dirty="0" err="1"/>
              <a:t>dceřinné</a:t>
            </a:r>
            <a:r>
              <a:rPr lang="cs-CZ" altLang="cs-CZ" dirty="0"/>
              <a:t> generaci, tedy</a:t>
            </a:r>
            <a:r>
              <a:rPr lang="en-US" altLang="cs-CZ" dirty="0"/>
              <a:t> F</a:t>
            </a:r>
            <a:r>
              <a:rPr lang="en-US" altLang="cs-CZ" baseline="-25000" dirty="0"/>
              <a:t>1</a:t>
            </a:r>
            <a:r>
              <a:rPr lang="en-US" altLang="cs-CZ" dirty="0"/>
              <a:t> genera</a:t>
            </a:r>
            <a:r>
              <a:rPr lang="cs-CZ" altLang="cs-CZ" dirty="0" err="1"/>
              <a:t>ci</a:t>
            </a:r>
            <a:r>
              <a:rPr lang="en-US" altLang="cs-CZ" dirty="0"/>
              <a:t>, </a:t>
            </a:r>
            <a:r>
              <a:rPr lang="cs-CZ" altLang="cs-CZ" dirty="0"/>
              <a:t>byla bílá alela schována za dominantní červenou alelu</a:t>
            </a:r>
            <a:endParaRPr lang="en-US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Ve druhé </a:t>
            </a:r>
            <a:r>
              <a:rPr lang="cs-CZ" altLang="cs-CZ" dirty="0" err="1"/>
              <a:t>dceřinné</a:t>
            </a:r>
            <a:r>
              <a:rPr lang="cs-CZ" altLang="cs-CZ" dirty="0"/>
              <a:t> generaci, tedy </a:t>
            </a:r>
            <a:r>
              <a:rPr lang="en-US" altLang="cs-CZ" dirty="0"/>
              <a:t>F</a:t>
            </a:r>
            <a:r>
              <a:rPr lang="en-US" altLang="cs-CZ" baseline="-25000" dirty="0"/>
              <a:t>2</a:t>
            </a:r>
            <a:r>
              <a:rPr lang="en-US" altLang="cs-CZ" dirty="0"/>
              <a:t> genera</a:t>
            </a:r>
            <a:r>
              <a:rPr lang="cs-CZ" altLang="cs-CZ" dirty="0" err="1"/>
              <a:t>ci</a:t>
            </a:r>
            <a:r>
              <a:rPr lang="en-US" altLang="cs-CZ" dirty="0"/>
              <a:t>, 1/4 </a:t>
            </a:r>
            <a:r>
              <a:rPr lang="cs-CZ" altLang="cs-CZ" dirty="0"/>
              <a:t>potomstva získalo dvě kopie alel pro bílou barvu, proto měly květy barvu bílou</a:t>
            </a:r>
            <a:endParaRPr lang="en-US" altLang="cs-CZ" dirty="0"/>
          </a:p>
        </p:txBody>
      </p:sp>
      <p:grpSp>
        <p:nvGrpSpPr>
          <p:cNvPr id="28680" name="Group 8">
            <a:extLst>
              <a:ext uri="{FF2B5EF4-FFF2-40B4-BE49-F238E27FC236}">
                <a16:creationId xmlns:a16="http://schemas.microsoft.com/office/drawing/2014/main" id="{59B3D7F4-61FE-40CA-A259-F73D2AB016B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3968750"/>
            <a:ext cx="2057400" cy="2584450"/>
            <a:chOff x="3600" y="2500"/>
            <a:chExt cx="1296" cy="1628"/>
          </a:xfrm>
        </p:grpSpPr>
        <p:grpSp>
          <p:nvGrpSpPr>
            <p:cNvPr id="28681" name="Group 9">
              <a:extLst>
                <a:ext uri="{FF2B5EF4-FFF2-40B4-BE49-F238E27FC236}">
                  <a16:creationId xmlns:a16="http://schemas.microsoft.com/office/drawing/2014/main" id="{45825D5F-F8FB-4D62-A605-D0B2C757ED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832"/>
              <a:ext cx="1296" cy="1296"/>
              <a:chOff x="3600" y="2832"/>
              <a:chExt cx="1296" cy="1296"/>
            </a:xfrm>
          </p:grpSpPr>
          <p:grpSp>
            <p:nvGrpSpPr>
              <p:cNvPr id="28682" name="Group 10">
                <a:extLst>
                  <a:ext uri="{FF2B5EF4-FFF2-40B4-BE49-F238E27FC236}">
                    <a16:creationId xmlns:a16="http://schemas.microsoft.com/office/drawing/2014/main" id="{05ABA3FA-D2DB-43D0-B33F-1DFA2A1EA9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2832"/>
                <a:ext cx="864" cy="432"/>
                <a:chOff x="4560" y="864"/>
                <a:chExt cx="864" cy="432"/>
              </a:xfrm>
            </p:grpSpPr>
            <p:sp>
              <p:nvSpPr>
                <p:cNvPr id="28683" name="Rectangle 11">
                  <a:extLst>
                    <a:ext uri="{FF2B5EF4-FFF2-40B4-BE49-F238E27FC236}">
                      <a16:creationId xmlns:a16="http://schemas.microsoft.com/office/drawing/2014/main" id="{01B44E42-AC71-4D8B-9D3F-02556DD57F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60" y="864"/>
                  <a:ext cx="432" cy="432"/>
                </a:xfrm>
                <a:prstGeom prst="rect">
                  <a:avLst/>
                </a:prstGeom>
                <a:solidFill>
                  <a:srgbClr val="FF99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altLang="cs-CZ" sz="3200" b="1" dirty="0">
                      <a:latin typeface="Times" panose="02020603050405020304" pitchFamily="18" charset="0"/>
                      <a:cs typeface="Calibri" panose="020F0502020204030204" pitchFamily="34" charset="0"/>
                    </a:rPr>
                    <a:t>C</a:t>
                  </a:r>
                </a:p>
              </p:txBody>
            </p:sp>
            <p:sp>
              <p:nvSpPr>
                <p:cNvPr id="28684" name="Rectangle 12">
                  <a:extLst>
                    <a:ext uri="{FF2B5EF4-FFF2-40B4-BE49-F238E27FC236}">
                      <a16:creationId xmlns:a16="http://schemas.microsoft.com/office/drawing/2014/main" id="{B50EC9AC-97C8-46E2-A9FE-AC921D6623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92" y="864"/>
                  <a:ext cx="432" cy="432"/>
                </a:xfrm>
                <a:prstGeom prst="rect">
                  <a:avLst/>
                </a:prstGeom>
                <a:solidFill>
                  <a:srgbClr val="FF99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altLang="cs-CZ" sz="3200" b="1" dirty="0">
                      <a:latin typeface="Times" panose="02020603050405020304" pitchFamily="18" charset="0"/>
                      <a:cs typeface="Calibri" panose="020F0502020204030204" pitchFamily="34" charset="0"/>
                    </a:rPr>
                    <a:t>c</a:t>
                  </a:r>
                </a:p>
              </p:txBody>
            </p:sp>
          </p:grpSp>
          <p:grpSp>
            <p:nvGrpSpPr>
              <p:cNvPr id="28685" name="Group 13">
                <a:extLst>
                  <a:ext uri="{FF2B5EF4-FFF2-40B4-BE49-F238E27FC236}">
                    <a16:creationId xmlns:a16="http://schemas.microsoft.com/office/drawing/2014/main" id="{E8F87DEF-BDFF-4C7D-8DE5-982B8CAACF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0" y="3264"/>
                <a:ext cx="432" cy="864"/>
                <a:chOff x="4128" y="1296"/>
                <a:chExt cx="432" cy="864"/>
              </a:xfrm>
            </p:grpSpPr>
            <p:sp>
              <p:nvSpPr>
                <p:cNvPr id="28686" name="Rectangle 14">
                  <a:extLst>
                    <a:ext uri="{FF2B5EF4-FFF2-40B4-BE49-F238E27FC236}">
                      <a16:creationId xmlns:a16="http://schemas.microsoft.com/office/drawing/2014/main" id="{6C635C88-C129-4573-AAC3-12BB83F4A5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8" y="1296"/>
                  <a:ext cx="432" cy="432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altLang="cs-CZ" sz="3200" b="1" dirty="0">
                      <a:latin typeface="Times" panose="02020603050405020304" pitchFamily="18" charset="0"/>
                      <a:cs typeface="Calibri" panose="020F0502020204030204" pitchFamily="34" charset="0"/>
                    </a:rPr>
                    <a:t>C</a:t>
                  </a:r>
                </a:p>
              </p:txBody>
            </p:sp>
            <p:sp>
              <p:nvSpPr>
                <p:cNvPr id="28687" name="Rectangle 15">
                  <a:extLst>
                    <a:ext uri="{FF2B5EF4-FFF2-40B4-BE49-F238E27FC236}">
                      <a16:creationId xmlns:a16="http://schemas.microsoft.com/office/drawing/2014/main" id="{3910EE6D-4BAE-4BF4-8FF3-F4F2D80162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8" y="1728"/>
                  <a:ext cx="432" cy="432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altLang="cs-CZ" sz="3200" b="1" dirty="0">
                      <a:latin typeface="Times" panose="02020603050405020304" pitchFamily="18" charset="0"/>
                      <a:cs typeface="Calibri" panose="020F0502020204030204" pitchFamily="34" charset="0"/>
                    </a:rPr>
                    <a:t>c</a:t>
                  </a:r>
                </a:p>
              </p:txBody>
            </p:sp>
          </p:grpSp>
        </p:grpSp>
        <p:sp>
          <p:nvSpPr>
            <p:cNvPr id="28688" name="Text Box 16">
              <a:extLst>
                <a:ext uri="{FF2B5EF4-FFF2-40B4-BE49-F238E27FC236}">
                  <a16:creationId xmlns:a16="http://schemas.microsoft.com/office/drawing/2014/main" id="{0EBD6311-48C0-4300-91BC-012DEA940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7" y="2500"/>
              <a:ext cx="98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2800" dirty="0">
                  <a:solidFill>
                    <a:schemeClr val="tx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F</a:t>
              </a:r>
              <a:r>
                <a:rPr lang="en-US" altLang="cs-CZ" sz="2800" baseline="-25000" dirty="0">
                  <a:solidFill>
                    <a:schemeClr val="tx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2</a:t>
              </a:r>
              <a:r>
                <a:rPr lang="en-US" altLang="cs-CZ" sz="2800" dirty="0">
                  <a:solidFill>
                    <a:schemeClr val="tx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cs-CZ" sz="2000" dirty="0" err="1">
                  <a:solidFill>
                    <a:schemeClr val="tx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Gener</a:t>
              </a:r>
              <a:r>
                <a:rPr lang="cs-CZ" altLang="cs-CZ" sz="2000" dirty="0" err="1">
                  <a:solidFill>
                    <a:schemeClr val="tx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ace</a:t>
              </a:r>
              <a:endParaRPr lang="en-US" altLang="cs-CZ" sz="2000" dirty="0">
                <a:solidFill>
                  <a:schemeClr val="tx2"/>
                </a:solidFill>
                <a:latin typeface="Times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8689" name="Rectangle 17">
            <a:extLst>
              <a:ext uri="{FF2B5EF4-FFF2-40B4-BE49-F238E27FC236}">
                <a16:creationId xmlns:a16="http://schemas.microsoft.com/office/drawing/2014/main" id="{1B816814-9964-489D-80A4-94F252999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181600"/>
            <a:ext cx="685800" cy="6858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cs-CZ" sz="3200" b="1" dirty="0">
                <a:latin typeface="Times" panose="02020603050405020304" pitchFamily="18" charset="0"/>
                <a:cs typeface="Calibri" panose="020F0502020204030204" pitchFamily="34" charset="0"/>
              </a:rPr>
              <a:t>Cc</a:t>
            </a:r>
            <a:endParaRPr lang="en-US" altLang="cs-CZ" sz="3200" b="1" baseline="30000" dirty="0">
              <a:latin typeface="Times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8690" name="Rectangle 18">
            <a:extLst>
              <a:ext uri="{FF2B5EF4-FFF2-40B4-BE49-F238E27FC236}">
                <a16:creationId xmlns:a16="http://schemas.microsoft.com/office/drawing/2014/main" id="{3E39FAFB-EDA3-4EC5-AF87-9FED02774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867400"/>
            <a:ext cx="685800" cy="6858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cs-CZ" sz="3200" b="1" dirty="0">
                <a:latin typeface="Times" panose="02020603050405020304" pitchFamily="18" charset="0"/>
                <a:cs typeface="Calibri" panose="020F0502020204030204" pitchFamily="34" charset="0"/>
              </a:rPr>
              <a:t>Cc</a:t>
            </a:r>
            <a:endParaRPr lang="en-US" altLang="cs-CZ" sz="3200" b="1" baseline="30000" dirty="0">
              <a:latin typeface="Times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8691" name="Rectangle 19">
            <a:extLst>
              <a:ext uri="{FF2B5EF4-FFF2-40B4-BE49-F238E27FC236}">
                <a16:creationId xmlns:a16="http://schemas.microsoft.com/office/drawing/2014/main" id="{800B4C9B-DBB0-4268-842B-693C775F6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181600"/>
            <a:ext cx="685800" cy="6858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cs-CZ" sz="3200" b="1" dirty="0">
                <a:latin typeface="Times" panose="02020603050405020304" pitchFamily="18" charset="0"/>
                <a:cs typeface="Calibri" panose="020F0502020204030204" pitchFamily="34" charset="0"/>
              </a:rPr>
              <a:t>Cc</a:t>
            </a:r>
            <a:endParaRPr lang="en-US" altLang="cs-CZ" sz="3200" b="1" baseline="30000" dirty="0">
              <a:latin typeface="Times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8692" name="Rectangle 20">
            <a:extLst>
              <a:ext uri="{FF2B5EF4-FFF2-40B4-BE49-F238E27FC236}">
                <a16:creationId xmlns:a16="http://schemas.microsoft.com/office/drawing/2014/main" id="{381A4A61-9AFE-4E51-92A4-FE443D3C6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867400"/>
            <a:ext cx="685800" cy="6858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cs-CZ" sz="3200" b="1" dirty="0">
                <a:latin typeface="Times" panose="02020603050405020304" pitchFamily="18" charset="0"/>
                <a:cs typeface="Calibri" panose="020F0502020204030204" pitchFamily="34" charset="0"/>
              </a:rPr>
              <a:t>Cc</a:t>
            </a:r>
          </a:p>
        </p:txBody>
      </p:sp>
      <p:grpSp>
        <p:nvGrpSpPr>
          <p:cNvPr id="28693" name="Group 21">
            <a:extLst>
              <a:ext uri="{FF2B5EF4-FFF2-40B4-BE49-F238E27FC236}">
                <a16:creationId xmlns:a16="http://schemas.microsoft.com/office/drawing/2014/main" id="{4C17B439-4099-4975-B7BF-61DF9D28272F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3810000"/>
            <a:ext cx="2133600" cy="2743200"/>
            <a:chOff x="960" y="2400"/>
            <a:chExt cx="1344" cy="1728"/>
          </a:xfrm>
        </p:grpSpPr>
        <p:grpSp>
          <p:nvGrpSpPr>
            <p:cNvPr id="28694" name="Group 22">
              <a:extLst>
                <a:ext uri="{FF2B5EF4-FFF2-40B4-BE49-F238E27FC236}">
                  <a16:creationId xmlns:a16="http://schemas.microsoft.com/office/drawing/2014/main" id="{3ABBE03D-805C-40DA-8E10-B97EA019E2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832"/>
              <a:ext cx="1296" cy="1296"/>
              <a:chOff x="1008" y="2832"/>
              <a:chExt cx="1296" cy="1296"/>
            </a:xfrm>
          </p:grpSpPr>
          <p:grpSp>
            <p:nvGrpSpPr>
              <p:cNvPr id="28695" name="Group 23">
                <a:extLst>
                  <a:ext uri="{FF2B5EF4-FFF2-40B4-BE49-F238E27FC236}">
                    <a16:creationId xmlns:a16="http://schemas.microsoft.com/office/drawing/2014/main" id="{C29A6AEA-AE15-4508-8CE8-56F8A390D5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2832"/>
                <a:ext cx="864" cy="432"/>
                <a:chOff x="4560" y="864"/>
                <a:chExt cx="864" cy="432"/>
              </a:xfrm>
            </p:grpSpPr>
            <p:sp>
              <p:nvSpPr>
                <p:cNvPr id="28696" name="Rectangle 24">
                  <a:extLst>
                    <a:ext uri="{FF2B5EF4-FFF2-40B4-BE49-F238E27FC236}">
                      <a16:creationId xmlns:a16="http://schemas.microsoft.com/office/drawing/2014/main" id="{9F975399-3BA8-4B50-A52B-775398CDDE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60" y="864"/>
                  <a:ext cx="432" cy="432"/>
                </a:xfrm>
                <a:prstGeom prst="rect">
                  <a:avLst/>
                </a:prstGeom>
                <a:solidFill>
                  <a:srgbClr val="FF99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altLang="cs-CZ" sz="3200" b="1" dirty="0">
                      <a:latin typeface="Times" panose="02020603050405020304" pitchFamily="18" charset="0"/>
                      <a:cs typeface="Calibri" panose="020F0502020204030204" pitchFamily="34" charset="0"/>
                    </a:rPr>
                    <a:t>C</a:t>
                  </a:r>
                </a:p>
              </p:txBody>
            </p:sp>
            <p:sp>
              <p:nvSpPr>
                <p:cNvPr id="28697" name="Rectangle 25">
                  <a:extLst>
                    <a:ext uri="{FF2B5EF4-FFF2-40B4-BE49-F238E27FC236}">
                      <a16:creationId xmlns:a16="http://schemas.microsoft.com/office/drawing/2014/main" id="{7C57AD63-6D04-4A02-9178-9485DAFB23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92" y="864"/>
                  <a:ext cx="432" cy="432"/>
                </a:xfrm>
                <a:prstGeom prst="rect">
                  <a:avLst/>
                </a:prstGeom>
                <a:solidFill>
                  <a:srgbClr val="FF99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altLang="cs-CZ" sz="3200" b="1" dirty="0">
                      <a:latin typeface="Times" panose="02020603050405020304" pitchFamily="18" charset="0"/>
                      <a:cs typeface="Calibri" panose="020F0502020204030204" pitchFamily="34" charset="0"/>
                    </a:rPr>
                    <a:t>C</a:t>
                  </a:r>
                </a:p>
              </p:txBody>
            </p:sp>
          </p:grpSp>
          <p:grpSp>
            <p:nvGrpSpPr>
              <p:cNvPr id="28698" name="Group 26">
                <a:extLst>
                  <a:ext uri="{FF2B5EF4-FFF2-40B4-BE49-F238E27FC236}">
                    <a16:creationId xmlns:a16="http://schemas.microsoft.com/office/drawing/2014/main" id="{60F51C76-0CB4-4FE3-90CA-7FDAF5CDAD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3264"/>
                <a:ext cx="432" cy="864"/>
                <a:chOff x="4128" y="1296"/>
                <a:chExt cx="432" cy="864"/>
              </a:xfrm>
            </p:grpSpPr>
            <p:sp>
              <p:nvSpPr>
                <p:cNvPr id="28699" name="Rectangle 27">
                  <a:extLst>
                    <a:ext uri="{FF2B5EF4-FFF2-40B4-BE49-F238E27FC236}">
                      <a16:creationId xmlns:a16="http://schemas.microsoft.com/office/drawing/2014/main" id="{BC421EB9-EAAC-4FF7-8B3C-8D12FFFEEB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8" y="1296"/>
                  <a:ext cx="432" cy="432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altLang="cs-CZ" sz="3200" b="1" dirty="0">
                      <a:latin typeface="Times" panose="02020603050405020304" pitchFamily="18" charset="0"/>
                      <a:cs typeface="Calibri" panose="020F0502020204030204" pitchFamily="34" charset="0"/>
                    </a:rPr>
                    <a:t>c</a:t>
                  </a:r>
                </a:p>
              </p:txBody>
            </p:sp>
            <p:sp>
              <p:nvSpPr>
                <p:cNvPr id="28700" name="Rectangle 28">
                  <a:extLst>
                    <a:ext uri="{FF2B5EF4-FFF2-40B4-BE49-F238E27FC236}">
                      <a16:creationId xmlns:a16="http://schemas.microsoft.com/office/drawing/2014/main" id="{9A6D05A3-4F4F-427D-9A0E-D2FE3AF344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8" y="1728"/>
                  <a:ext cx="432" cy="432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altLang="cs-CZ" sz="3200" b="1" dirty="0">
                      <a:latin typeface="Times" panose="02020603050405020304" pitchFamily="18" charset="0"/>
                      <a:cs typeface="Calibri" panose="020F0502020204030204" pitchFamily="34" charset="0"/>
                    </a:rPr>
                    <a:t>c</a:t>
                  </a:r>
                </a:p>
              </p:txBody>
            </p:sp>
          </p:grpSp>
        </p:grpSp>
        <p:sp>
          <p:nvSpPr>
            <p:cNvPr id="28701" name="Text Box 29">
              <a:extLst>
                <a:ext uri="{FF2B5EF4-FFF2-40B4-BE49-F238E27FC236}">
                  <a16:creationId xmlns:a16="http://schemas.microsoft.com/office/drawing/2014/main" id="{4E560C83-1526-4665-A62E-669D2C1D4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400"/>
              <a:ext cx="100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2800" dirty="0">
                  <a:solidFill>
                    <a:schemeClr val="tx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F</a:t>
              </a:r>
              <a:r>
                <a:rPr lang="en-US" altLang="cs-CZ" sz="2800" baseline="-25000" dirty="0">
                  <a:solidFill>
                    <a:schemeClr val="tx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1</a:t>
              </a:r>
              <a:r>
                <a:rPr lang="en-US" altLang="cs-CZ" sz="2800" dirty="0">
                  <a:solidFill>
                    <a:schemeClr val="tx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cs-CZ" sz="20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cs-CZ" altLang="cs-CZ" sz="2000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enerace</a:t>
              </a:r>
              <a:endParaRPr lang="en-US" altLang="cs-CZ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702" name="Group 30">
            <a:extLst>
              <a:ext uri="{FF2B5EF4-FFF2-40B4-BE49-F238E27FC236}">
                <a16:creationId xmlns:a16="http://schemas.microsoft.com/office/drawing/2014/main" id="{ECD978BE-619C-48EE-AB23-7493652BF9F0}"/>
              </a:ext>
            </a:extLst>
          </p:cNvPr>
          <p:cNvGrpSpPr>
            <a:grpSpLocks/>
          </p:cNvGrpSpPr>
          <p:nvPr/>
        </p:nvGrpSpPr>
        <p:grpSpPr bwMode="auto">
          <a:xfrm>
            <a:off x="1798638" y="4353582"/>
            <a:ext cx="1944688" cy="892175"/>
            <a:chOff x="119" y="2798"/>
            <a:chExt cx="1225" cy="562"/>
          </a:xfrm>
        </p:grpSpPr>
        <p:sp>
          <p:nvSpPr>
            <p:cNvPr id="28703" name="Text Box 31">
              <a:extLst>
                <a:ext uri="{FF2B5EF4-FFF2-40B4-BE49-F238E27FC236}">
                  <a16:creationId xmlns:a16="http://schemas.microsoft.com/office/drawing/2014/main" id="{FA586551-CD82-4F01-A39C-01BA7C79F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" y="2798"/>
              <a:ext cx="1066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cs-CZ" altLang="cs-CZ" sz="1400" dirty="0">
                  <a:latin typeface="Times" panose="02020603050405020304" pitchFamily="18" charset="0"/>
                  <a:cs typeface="Calibri" panose="020F0502020204030204" pitchFamily="34" charset="0"/>
                </a:rPr>
                <a:t>Gamety z rodičovské generace P</a:t>
              </a:r>
              <a:endParaRPr lang="en-US" altLang="cs-CZ" sz="1400" dirty="0">
                <a:latin typeface="Times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8704" name="Line 32">
              <a:extLst>
                <a:ext uri="{FF2B5EF4-FFF2-40B4-BE49-F238E27FC236}">
                  <a16:creationId xmlns:a16="http://schemas.microsoft.com/office/drawing/2014/main" id="{68D04CC4-E19A-4B21-865A-32A3818C4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168"/>
              <a:ext cx="288" cy="192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05" name="Line 33">
              <a:extLst>
                <a:ext uri="{FF2B5EF4-FFF2-40B4-BE49-F238E27FC236}">
                  <a16:creationId xmlns:a16="http://schemas.microsoft.com/office/drawing/2014/main" id="{9EA58006-5420-401C-B1C1-8F324B1689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832"/>
              <a:ext cx="288" cy="96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706" name="Group 34">
            <a:extLst>
              <a:ext uri="{FF2B5EF4-FFF2-40B4-BE49-F238E27FC236}">
                <a16:creationId xmlns:a16="http://schemas.microsoft.com/office/drawing/2014/main" id="{C381C712-CEB9-4687-B5FE-49293973435B}"/>
              </a:ext>
            </a:extLst>
          </p:cNvPr>
          <p:cNvGrpSpPr>
            <a:grpSpLocks/>
          </p:cNvGrpSpPr>
          <p:nvPr/>
        </p:nvGrpSpPr>
        <p:grpSpPr bwMode="auto">
          <a:xfrm>
            <a:off x="7940675" y="2495550"/>
            <a:ext cx="3167063" cy="2343150"/>
            <a:chOff x="3984" y="1836"/>
            <a:chExt cx="1995" cy="1476"/>
          </a:xfrm>
        </p:grpSpPr>
        <p:sp>
          <p:nvSpPr>
            <p:cNvPr id="28707" name="Text Box 35">
              <a:extLst>
                <a:ext uri="{FF2B5EF4-FFF2-40B4-BE49-F238E27FC236}">
                  <a16:creationId xmlns:a16="http://schemas.microsoft.com/office/drawing/2014/main" id="{D4706C26-74C6-40A7-922F-BC4F292598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4" y="1836"/>
              <a:ext cx="985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cs-CZ" altLang="cs-CZ" sz="1400" dirty="0">
                  <a:latin typeface="Times" panose="02020603050405020304" pitchFamily="18" charset="0"/>
                  <a:cs typeface="Calibri" panose="020F0502020204030204" pitchFamily="34" charset="0"/>
                </a:rPr>
                <a:t>Heterozygotní rodiče tvoří oba typy gamet, dominantní i recesivní</a:t>
              </a:r>
              <a:endParaRPr lang="en-US" altLang="cs-CZ" sz="1400" dirty="0">
                <a:latin typeface="Times" panose="02020603050405020304" pitchFamily="18" charset="0"/>
                <a:cs typeface="Calibri" panose="020F0502020204030204" pitchFamily="34" charset="0"/>
              </a:endParaRPr>
            </a:p>
          </p:txBody>
        </p:sp>
        <p:grpSp>
          <p:nvGrpSpPr>
            <p:cNvPr id="28708" name="Group 36">
              <a:extLst>
                <a:ext uri="{FF2B5EF4-FFF2-40B4-BE49-F238E27FC236}">
                  <a16:creationId xmlns:a16="http://schemas.microsoft.com/office/drawing/2014/main" id="{967964BF-2D39-447D-A586-DC54C80AF5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2528"/>
              <a:ext cx="1008" cy="784"/>
              <a:chOff x="3984" y="2528"/>
              <a:chExt cx="1008" cy="784"/>
            </a:xfrm>
          </p:grpSpPr>
          <p:sp>
            <p:nvSpPr>
              <p:cNvPr id="28709" name="Oval 37">
                <a:extLst>
                  <a:ext uri="{FF2B5EF4-FFF2-40B4-BE49-F238E27FC236}">
                    <a16:creationId xmlns:a16="http://schemas.microsoft.com/office/drawing/2014/main" id="{D6150918-479C-4D3F-9E2E-1BF59EF96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2784"/>
                <a:ext cx="960" cy="528"/>
              </a:xfrm>
              <a:prstGeom prst="ellips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710" name="Line 38">
                <a:extLst>
                  <a:ext uri="{FF2B5EF4-FFF2-40B4-BE49-F238E27FC236}">
                    <a16:creationId xmlns:a16="http://schemas.microsoft.com/office/drawing/2014/main" id="{8402132C-19C8-44E7-82A0-1AC86A5B95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98" y="2528"/>
                <a:ext cx="194" cy="318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8711" name="Group 39">
            <a:extLst>
              <a:ext uri="{FF2B5EF4-FFF2-40B4-BE49-F238E27FC236}">
                <a16:creationId xmlns:a16="http://schemas.microsoft.com/office/drawing/2014/main" id="{7B2508CD-297F-4FF3-B8AC-31EE8BA56D36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937126"/>
            <a:ext cx="4495800" cy="1692275"/>
            <a:chOff x="1344" y="3110"/>
            <a:chExt cx="2832" cy="1066"/>
          </a:xfrm>
        </p:grpSpPr>
        <p:sp>
          <p:nvSpPr>
            <p:cNvPr id="28712" name="Oval 40">
              <a:extLst>
                <a:ext uri="{FF2B5EF4-FFF2-40B4-BE49-F238E27FC236}">
                  <a16:creationId xmlns:a16="http://schemas.microsoft.com/office/drawing/2014/main" id="{65C15D68-4C6A-4269-9B67-59DD8000E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168"/>
              <a:ext cx="1008" cy="1008"/>
            </a:xfrm>
            <a:prstGeom prst="ellips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13" name="Text Box 41">
              <a:extLst>
                <a:ext uri="{FF2B5EF4-FFF2-40B4-BE49-F238E27FC236}">
                  <a16:creationId xmlns:a16="http://schemas.microsoft.com/office/drawing/2014/main" id="{C4DD874A-BDFF-4642-8631-DD9481FEE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6" y="3110"/>
              <a:ext cx="169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cs-CZ" altLang="cs-CZ" sz="1400" dirty="0">
                  <a:latin typeface="Times" panose="02020603050405020304" pitchFamily="18" charset="0"/>
                  <a:cs typeface="Calibri" panose="020F0502020204030204" pitchFamily="34" charset="0"/>
                </a:rPr>
                <a:t>Generace F1 je ryze heterozygotní</a:t>
              </a:r>
              <a:endParaRPr lang="en-US" altLang="cs-CZ" sz="1400" dirty="0">
                <a:latin typeface="Times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8714" name="Line 42">
              <a:extLst>
                <a:ext uri="{FF2B5EF4-FFF2-40B4-BE49-F238E27FC236}">
                  <a16:creationId xmlns:a16="http://schemas.microsoft.com/office/drawing/2014/main" id="{C7BF02E5-FECE-4E6C-A4AF-23AEF8364B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3264"/>
              <a:ext cx="240" cy="144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715" name="Group 43">
            <a:extLst>
              <a:ext uri="{FF2B5EF4-FFF2-40B4-BE49-F238E27FC236}">
                <a16:creationId xmlns:a16="http://schemas.microsoft.com/office/drawing/2014/main" id="{DFFD19FA-470D-4A5D-A365-E86944DDFAA0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855913"/>
            <a:ext cx="4429125" cy="2401888"/>
            <a:chOff x="1392" y="1799"/>
            <a:chExt cx="2790" cy="1513"/>
          </a:xfrm>
        </p:grpSpPr>
        <p:sp>
          <p:nvSpPr>
            <p:cNvPr id="28716" name="Text Box 44">
              <a:extLst>
                <a:ext uri="{FF2B5EF4-FFF2-40B4-BE49-F238E27FC236}">
                  <a16:creationId xmlns:a16="http://schemas.microsoft.com/office/drawing/2014/main" id="{120391D9-376C-4855-8F4E-A472929D0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4" y="1799"/>
              <a:ext cx="1738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cs-CZ" altLang="cs-CZ" sz="1400" dirty="0">
                  <a:latin typeface="Times" panose="02020603050405020304" pitchFamily="18" charset="0"/>
                  <a:cs typeface="Calibri" panose="020F0502020204030204" pitchFamily="34" charset="0"/>
                </a:rPr>
                <a:t>Homozygotní rodiče tvoří alely pouze jednoho typu, buď dominantní nebo recesivní</a:t>
              </a:r>
              <a:endParaRPr lang="en-US" altLang="cs-CZ" sz="1400" dirty="0">
                <a:latin typeface="Times" panose="02020603050405020304" pitchFamily="18" charset="0"/>
                <a:cs typeface="Calibri" panose="020F0502020204030204" pitchFamily="34" charset="0"/>
              </a:endParaRPr>
            </a:p>
          </p:txBody>
        </p:sp>
        <p:grpSp>
          <p:nvGrpSpPr>
            <p:cNvPr id="28717" name="Group 45">
              <a:extLst>
                <a:ext uri="{FF2B5EF4-FFF2-40B4-BE49-F238E27FC236}">
                  <a16:creationId xmlns:a16="http://schemas.microsoft.com/office/drawing/2014/main" id="{1E5DDE40-7A96-4369-932A-838AC9170B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2256"/>
              <a:ext cx="1104" cy="1056"/>
              <a:chOff x="1392" y="2256"/>
              <a:chExt cx="1104" cy="1056"/>
            </a:xfrm>
          </p:grpSpPr>
          <p:sp>
            <p:nvSpPr>
              <p:cNvPr id="28718" name="Oval 46">
                <a:extLst>
                  <a:ext uri="{FF2B5EF4-FFF2-40B4-BE49-F238E27FC236}">
                    <a16:creationId xmlns:a16="http://schemas.microsoft.com/office/drawing/2014/main" id="{65E93D3C-9D48-48CD-89E1-99B4F745F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784"/>
                <a:ext cx="960" cy="528"/>
              </a:xfrm>
              <a:prstGeom prst="ellips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719" name="Line 47">
                <a:extLst>
                  <a:ext uri="{FF2B5EF4-FFF2-40B4-BE49-F238E27FC236}">
                    <a16:creationId xmlns:a16="http://schemas.microsoft.com/office/drawing/2014/main" id="{1546229B-C1B5-4970-8CE2-BC6B0B7C07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6" y="2256"/>
                <a:ext cx="290" cy="59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" name="Nadpis 2">
            <a:extLst>
              <a:ext uri="{FF2B5EF4-FFF2-40B4-BE49-F238E27FC236}">
                <a16:creationId xmlns:a16="http://schemas.microsoft.com/office/drawing/2014/main" id="{644F9EA2-9EF7-4003-A94C-EDFC11E0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10" y="174189"/>
            <a:ext cx="10753200" cy="451576"/>
          </a:xfrm>
        </p:spPr>
        <p:txBody>
          <a:bodyPr/>
          <a:lstStyle/>
          <a:p>
            <a:r>
              <a:rPr lang="cs-CZ" dirty="0"/>
              <a:t>Vysvětlení Mendelových experimentů</a:t>
            </a:r>
          </a:p>
        </p:txBody>
      </p:sp>
    </p:spTree>
    <p:extLst>
      <p:ext uri="{BB962C8B-B14F-4D97-AF65-F5344CB8AC3E}">
        <p14:creationId xmlns:p14="http://schemas.microsoft.com/office/powerpoint/2010/main" val="2772412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 autoUpdateAnimBg="0"/>
      <p:bldP spid="28676" grpId="0" animBg="1" autoUpdateAnimBg="0"/>
      <p:bldP spid="28677" grpId="0" animBg="1" autoUpdateAnimBg="0"/>
      <p:bldP spid="28678" grpId="0" animBg="1" autoUpdateAnimBg="0"/>
      <p:bldP spid="28679" grpId="0" build="p" autoUpdateAnimBg="0"/>
      <p:bldP spid="28689" grpId="0" animBg="1" autoUpdateAnimBg="0"/>
      <p:bldP spid="28690" grpId="0" animBg="1" autoUpdateAnimBg="0"/>
      <p:bldP spid="28691" grpId="0" animBg="1" autoUpdateAnimBg="0"/>
      <p:bldP spid="28692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F7C7F67-E5AB-498A-B60D-4C961C240B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296" y="169864"/>
            <a:ext cx="7772400" cy="1143000"/>
          </a:xfrm>
        </p:spPr>
        <p:txBody>
          <a:bodyPr/>
          <a:lstStyle/>
          <a:p>
            <a:r>
              <a:rPr lang="cs-CZ" altLang="cs-CZ" dirty="0"/>
              <a:t>Mendelovy výsledky</a:t>
            </a:r>
            <a:endParaRPr lang="en-US" altLang="cs-CZ" dirty="0"/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FC3FF002-2939-404D-80B6-B3009DF0A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344" y="1145878"/>
            <a:ext cx="2976563" cy="513986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cs-CZ" altLang="cs-CZ" sz="3600" b="1" dirty="0">
                <a:latin typeface="Times" panose="02020603050405020304" pitchFamily="18" charset="0"/>
                <a:cs typeface="Calibri" panose="020F0502020204030204" pitchFamily="34" charset="0"/>
              </a:rPr>
              <a:t>Znak</a:t>
            </a:r>
            <a:endParaRPr lang="en-US" altLang="cs-CZ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r>
              <a:rPr lang="cs-CZ" altLang="cs-CZ" sz="2800" b="1" dirty="0">
                <a:latin typeface="Times" panose="02020603050405020304" pitchFamily="18" charset="0"/>
                <a:cs typeface="Calibri" panose="020F0502020204030204" pitchFamily="34" charset="0"/>
              </a:rPr>
              <a:t>Semena</a:t>
            </a:r>
            <a:endParaRPr lang="en-US" altLang="cs-CZ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r>
              <a:rPr lang="en-US" altLang="cs-CZ" dirty="0">
                <a:latin typeface="Times" panose="02020603050405020304" pitchFamily="18" charset="0"/>
                <a:cs typeface="Calibri" panose="020F0502020204030204" pitchFamily="34" charset="0"/>
              </a:rPr>
              <a:t>	</a:t>
            </a:r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Kulaté/svraštělé</a:t>
            </a:r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r>
              <a:rPr lang="en-US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	</a:t>
            </a:r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Žluté/zelené</a:t>
            </a:r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r>
              <a:rPr lang="en-US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	</a:t>
            </a:r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Plné/svraštělé</a:t>
            </a:r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r>
              <a:rPr lang="cs-CZ" altLang="cs-CZ" sz="2000" b="1" dirty="0">
                <a:latin typeface="Times" panose="02020603050405020304" pitchFamily="18" charset="0"/>
                <a:cs typeface="Calibri" panose="020F0502020204030204" pitchFamily="34" charset="0"/>
              </a:rPr>
              <a:t>Lusky</a:t>
            </a:r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r>
              <a:rPr lang="en-US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	</a:t>
            </a:r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zelené</a:t>
            </a:r>
            <a:r>
              <a:rPr lang="en-US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/</a:t>
            </a:r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žluté</a:t>
            </a:r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r>
              <a:rPr lang="en-US" altLang="cs-CZ" sz="2000" dirty="0" err="1">
                <a:latin typeface="Times" panose="02020603050405020304" pitchFamily="18" charset="0"/>
                <a:cs typeface="Calibri" panose="020F0502020204030204" pitchFamily="34" charset="0"/>
              </a:rPr>
              <a:t>axi</a:t>
            </a:r>
            <a:r>
              <a:rPr lang="cs-CZ" altLang="cs-CZ" sz="2000" dirty="0" err="1">
                <a:latin typeface="Times" panose="02020603050405020304" pitchFamily="18" charset="0"/>
                <a:cs typeface="Calibri" panose="020F0502020204030204" pitchFamily="34" charset="0"/>
              </a:rPr>
              <a:t>ální</a:t>
            </a:r>
            <a:r>
              <a:rPr lang="en-US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US" altLang="cs-CZ" sz="2000" dirty="0" err="1">
                <a:latin typeface="Times" panose="02020603050405020304" pitchFamily="18" charset="0"/>
                <a:cs typeface="Calibri" panose="020F0502020204030204" pitchFamily="34" charset="0"/>
              </a:rPr>
              <a:t>termin</a:t>
            </a:r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á</a:t>
            </a:r>
            <a:r>
              <a:rPr lang="en-US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l</a:t>
            </a:r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ní</a:t>
            </a:r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r>
              <a:rPr lang="cs-CZ" altLang="cs-CZ" sz="2000" b="1" dirty="0">
                <a:latin typeface="Times" panose="02020603050405020304" pitchFamily="18" charset="0"/>
                <a:cs typeface="Calibri" panose="020F0502020204030204" pitchFamily="34" charset="0"/>
              </a:rPr>
              <a:t>Květy</a:t>
            </a:r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r>
              <a:rPr lang="en-US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	</a:t>
            </a:r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červené</a:t>
            </a:r>
            <a:r>
              <a:rPr lang="en-US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/</a:t>
            </a:r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bílé</a:t>
            </a:r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r>
              <a:rPr lang="cs-CZ" altLang="cs-CZ" sz="2000" b="1" dirty="0">
                <a:latin typeface="Times" panose="02020603050405020304" pitchFamily="18" charset="0"/>
                <a:cs typeface="Calibri" panose="020F0502020204030204" pitchFamily="34" charset="0"/>
              </a:rPr>
              <a:t>Vzrůst</a:t>
            </a:r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Vysoké</a:t>
            </a:r>
            <a:r>
              <a:rPr lang="en-US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/</a:t>
            </a:r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trpasličí</a:t>
            </a:r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2B89CF22-494A-4387-BD95-172FB5667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2949" y="756470"/>
            <a:ext cx="2625719" cy="5078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altLang="cs-CZ" sz="3600" b="1" dirty="0">
                <a:latin typeface="Times" panose="02020603050405020304" pitchFamily="18" charset="0"/>
                <a:cs typeface="Calibri" panose="020F0502020204030204" pitchFamily="34" charset="0"/>
              </a:rPr>
              <a:t>F1 </a:t>
            </a:r>
            <a:r>
              <a:rPr lang="cs-CZ" altLang="cs-CZ" sz="3600" b="1" dirty="0">
                <a:latin typeface="Times" panose="02020603050405020304" pitchFamily="18" charset="0"/>
                <a:cs typeface="Calibri" panose="020F0502020204030204" pitchFamily="34" charset="0"/>
              </a:rPr>
              <a:t>Výsledky</a:t>
            </a:r>
            <a:endParaRPr lang="en-US" altLang="cs-CZ" sz="2800" b="1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r>
              <a:rPr lang="en-US" altLang="cs-CZ" sz="2800" dirty="0">
                <a:latin typeface="Times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eaLnBrk="0" hangingPunct="0"/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Všechny kulaté</a:t>
            </a:r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Všechny zelené</a:t>
            </a:r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Všechny plné</a:t>
            </a:r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Všechny zelené</a:t>
            </a:r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Všechny axiální</a:t>
            </a:r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Všechny červené</a:t>
            </a:r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Všechny vysoké</a:t>
            </a:r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8805C94F-AC2E-4CD8-B4A1-EE3F37489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597" y="528453"/>
            <a:ext cx="3373438" cy="59400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cs-CZ" sz="3600" b="1" dirty="0">
                <a:latin typeface="Times" panose="02020603050405020304" pitchFamily="18" charset="0"/>
                <a:cs typeface="Calibri" panose="020F0502020204030204" pitchFamily="34" charset="0"/>
              </a:rPr>
              <a:t>F2 </a:t>
            </a:r>
            <a:r>
              <a:rPr lang="cs-CZ" altLang="cs-CZ" sz="3600" b="1" dirty="0">
                <a:latin typeface="Times" panose="02020603050405020304" pitchFamily="18" charset="0"/>
                <a:cs typeface="Calibri" panose="020F0502020204030204" pitchFamily="34" charset="0"/>
              </a:rPr>
              <a:t>Výsledky</a:t>
            </a:r>
            <a:endParaRPr lang="en-US" altLang="cs-CZ" sz="2800" b="1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r>
              <a:rPr lang="en-US" altLang="cs-CZ" sz="2800" dirty="0">
                <a:latin typeface="Times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eaLnBrk="0" hangingPunct="0"/>
            <a:r>
              <a:rPr lang="en-US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5,474 </a:t>
            </a:r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Kulaté</a:t>
            </a:r>
            <a:r>
              <a:rPr lang="en-US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	1,850 </a:t>
            </a:r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svraštělé</a:t>
            </a:r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r>
              <a:rPr lang="en-US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6,022 </a:t>
            </a:r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Žluté</a:t>
            </a:r>
            <a:r>
              <a:rPr lang="en-US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	2,001 </a:t>
            </a:r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zelené</a:t>
            </a:r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r>
              <a:rPr lang="en-US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   882 </a:t>
            </a:r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Plné</a:t>
            </a:r>
            <a:r>
              <a:rPr lang="en-US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	299 </a:t>
            </a:r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svraštělé</a:t>
            </a:r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r>
              <a:rPr lang="en-US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428 </a:t>
            </a:r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Zelené 	</a:t>
            </a:r>
            <a:r>
              <a:rPr lang="en-US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152 </a:t>
            </a:r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žluté</a:t>
            </a:r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r>
              <a:rPr lang="en-US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651 Ax</a:t>
            </a:r>
            <a:r>
              <a:rPr lang="cs-CZ" altLang="cs-CZ" sz="2000" dirty="0" err="1">
                <a:latin typeface="Times" panose="02020603050405020304" pitchFamily="18" charset="0"/>
                <a:cs typeface="Calibri" panose="020F0502020204030204" pitchFamily="34" charset="0"/>
              </a:rPr>
              <a:t>iální</a:t>
            </a:r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	207 </a:t>
            </a:r>
            <a:r>
              <a:rPr lang="en-US" altLang="cs-CZ" sz="2000" dirty="0" err="1">
                <a:latin typeface="Times" panose="02020603050405020304" pitchFamily="18" charset="0"/>
                <a:cs typeface="Calibri" panose="020F0502020204030204" pitchFamily="34" charset="0"/>
              </a:rPr>
              <a:t>termin</a:t>
            </a:r>
            <a:r>
              <a:rPr lang="cs-CZ" altLang="cs-CZ" sz="2000" dirty="0" err="1">
                <a:latin typeface="Times" panose="02020603050405020304" pitchFamily="18" charset="0"/>
                <a:cs typeface="Calibri" panose="020F0502020204030204" pitchFamily="34" charset="0"/>
              </a:rPr>
              <a:t>ální</a:t>
            </a:r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r>
              <a:rPr lang="en-US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705 </a:t>
            </a:r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červené </a:t>
            </a:r>
            <a:r>
              <a:rPr lang="en-US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	224 </a:t>
            </a:r>
            <a:r>
              <a:rPr lang="cs-CZ" altLang="cs-CZ" sz="2000" dirty="0">
                <a:latin typeface="Times" panose="02020603050405020304" pitchFamily="18" charset="0"/>
                <a:cs typeface="Calibri" panose="020F0502020204030204" pitchFamily="34" charset="0"/>
              </a:rPr>
              <a:t>bílé</a:t>
            </a:r>
            <a:endParaRPr lang="en-US" altLang="cs-CZ" sz="2000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endParaRPr lang="en-US" altLang="cs-CZ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endParaRPr lang="en-US" altLang="cs-CZ" dirty="0">
              <a:latin typeface="Times" panose="02020603050405020304" pitchFamily="18" charset="0"/>
              <a:cs typeface="Calibri" panose="020F0502020204030204" pitchFamily="34" charset="0"/>
            </a:endParaRPr>
          </a:p>
          <a:p>
            <a:pPr eaLnBrk="0" hangingPunct="0"/>
            <a:r>
              <a:rPr lang="en-US" altLang="cs-CZ" dirty="0">
                <a:latin typeface="Times" panose="02020603050405020304" pitchFamily="18" charset="0"/>
                <a:cs typeface="Calibri" panose="020F0502020204030204" pitchFamily="34" charset="0"/>
              </a:rPr>
              <a:t>787 </a:t>
            </a:r>
            <a:r>
              <a:rPr lang="cs-CZ" altLang="cs-CZ" dirty="0">
                <a:latin typeface="Times" panose="02020603050405020304" pitchFamily="18" charset="0"/>
                <a:cs typeface="Calibri" panose="020F0502020204030204" pitchFamily="34" charset="0"/>
              </a:rPr>
              <a:t>vysoké</a:t>
            </a:r>
            <a:r>
              <a:rPr lang="en-US" altLang="cs-CZ" dirty="0">
                <a:latin typeface="Times" panose="02020603050405020304" pitchFamily="18" charset="0"/>
                <a:cs typeface="Calibri" panose="020F0502020204030204" pitchFamily="34" charset="0"/>
              </a:rPr>
              <a:t>	277 </a:t>
            </a:r>
            <a:r>
              <a:rPr lang="cs-CZ" altLang="cs-CZ" dirty="0">
                <a:latin typeface="Times" panose="02020603050405020304" pitchFamily="18" charset="0"/>
                <a:cs typeface="Calibri" panose="020F0502020204030204" pitchFamily="34" charset="0"/>
              </a:rPr>
              <a:t>trpasličí</a:t>
            </a:r>
            <a:endParaRPr lang="en-US" altLang="cs-CZ" dirty="0">
              <a:latin typeface="Times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29702" name="Group 6">
            <a:extLst>
              <a:ext uri="{FF2B5EF4-FFF2-40B4-BE49-F238E27FC236}">
                <a16:creationId xmlns:a16="http://schemas.microsoft.com/office/drawing/2014/main" id="{B3E69738-70A7-4D5A-AE0E-71C3F782D067}"/>
              </a:ext>
            </a:extLst>
          </p:cNvPr>
          <p:cNvGrpSpPr>
            <a:grpSpLocks/>
          </p:cNvGrpSpPr>
          <p:nvPr/>
        </p:nvGrpSpPr>
        <p:grpSpPr bwMode="auto">
          <a:xfrm>
            <a:off x="4367808" y="837344"/>
            <a:ext cx="5949950" cy="5595938"/>
            <a:chOff x="1536" y="795"/>
            <a:chExt cx="3748" cy="3525"/>
          </a:xfrm>
        </p:grpSpPr>
        <p:sp>
          <p:nvSpPr>
            <p:cNvPr id="29703" name="Oval 7">
              <a:extLst>
                <a:ext uri="{FF2B5EF4-FFF2-40B4-BE49-F238E27FC236}">
                  <a16:creationId xmlns:a16="http://schemas.microsoft.com/office/drawing/2014/main" id="{33544DEC-025A-4442-8A7B-4D10A5E00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864"/>
              <a:ext cx="1536" cy="345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704" name="Text Box 8">
              <a:extLst>
                <a:ext uri="{FF2B5EF4-FFF2-40B4-BE49-F238E27FC236}">
                  <a16:creationId xmlns:a16="http://schemas.microsoft.com/office/drawing/2014/main" id="{CEAC203A-A92E-42D3-912D-3A8AB4544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2" y="795"/>
              <a:ext cx="188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cs-CZ" altLang="cs-CZ" sz="14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Dominantní znaky v F1 maskují </a:t>
              </a:r>
              <a:r>
                <a:rPr lang="cs-CZ" altLang="cs-CZ" sz="1400" dirty="0" err="1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fenotypicky</a:t>
              </a:r>
              <a:r>
                <a:rPr lang="cs-CZ" altLang="cs-CZ" sz="14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 recesivní znaky</a:t>
              </a:r>
              <a:endParaRPr lang="en-US" altLang="cs-CZ" sz="1400" dirty="0">
                <a:solidFill>
                  <a:schemeClr val="accent2"/>
                </a:solidFill>
                <a:latin typeface="Times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9705" name="Line 9">
              <a:extLst>
                <a:ext uri="{FF2B5EF4-FFF2-40B4-BE49-F238E27FC236}">
                  <a16:creationId xmlns:a16="http://schemas.microsoft.com/office/drawing/2014/main" id="{8327C92F-B99F-44A1-889F-AF681C530C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6" y="960"/>
              <a:ext cx="624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706" name="Group 10">
            <a:extLst>
              <a:ext uri="{FF2B5EF4-FFF2-40B4-BE49-F238E27FC236}">
                <a16:creationId xmlns:a16="http://schemas.microsoft.com/office/drawing/2014/main" id="{96BC64E6-B7E2-4EB8-8ADC-C5C3493AD1C0}"/>
              </a:ext>
            </a:extLst>
          </p:cNvPr>
          <p:cNvGrpSpPr>
            <a:grpSpLocks/>
          </p:cNvGrpSpPr>
          <p:nvPr/>
        </p:nvGrpSpPr>
        <p:grpSpPr bwMode="auto">
          <a:xfrm>
            <a:off x="3195439" y="1251682"/>
            <a:ext cx="5983288" cy="5334000"/>
            <a:chOff x="1751" y="960"/>
            <a:chExt cx="3769" cy="3360"/>
          </a:xfrm>
        </p:grpSpPr>
        <p:sp>
          <p:nvSpPr>
            <p:cNvPr id="29707" name="Oval 11">
              <a:extLst>
                <a:ext uri="{FF2B5EF4-FFF2-40B4-BE49-F238E27FC236}">
                  <a16:creationId xmlns:a16="http://schemas.microsoft.com/office/drawing/2014/main" id="{65C68378-E8A3-4131-99C6-64532BC1C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960"/>
              <a:ext cx="1536" cy="336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708" name="Text Box 12">
              <a:extLst>
                <a:ext uri="{FF2B5EF4-FFF2-40B4-BE49-F238E27FC236}">
                  <a16:creationId xmlns:a16="http://schemas.microsoft.com/office/drawing/2014/main" id="{69B92EC4-FA9A-4D86-9703-F59980C290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1" y="1846"/>
              <a:ext cx="1061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cs-CZ" altLang="cs-CZ" sz="1400" dirty="0">
                  <a:solidFill>
                    <a:schemeClr val="accent2"/>
                  </a:solidFill>
                  <a:latin typeface="Times" panose="02020603050405020304" pitchFamily="18" charset="0"/>
                  <a:cs typeface="Calibri" panose="020F0502020204030204" pitchFamily="34" charset="0"/>
                </a:rPr>
                <a:t>Maskované recesivní znaky se znovuobjeví v F2</a:t>
              </a:r>
              <a:endParaRPr lang="en-US" altLang="cs-CZ" sz="1400" dirty="0">
                <a:solidFill>
                  <a:schemeClr val="accent2"/>
                </a:solidFill>
                <a:latin typeface="Times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9709" name="Line 13">
              <a:extLst>
                <a:ext uri="{FF2B5EF4-FFF2-40B4-BE49-F238E27FC236}">
                  <a16:creationId xmlns:a16="http://schemas.microsoft.com/office/drawing/2014/main" id="{83A212D2-3435-4620-834A-6F21A78D9A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1920"/>
              <a:ext cx="41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742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 autoUpdateAnimBg="0"/>
      <p:bldP spid="29700" grpId="0" animBg="1" autoUpdateAnimBg="0"/>
      <p:bldP spid="29701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>
            <a:extLst>
              <a:ext uri="{FF2B5EF4-FFF2-40B4-BE49-F238E27FC236}">
                <a16:creationId xmlns:a16="http://schemas.microsoft.com/office/drawing/2014/main" id="{213D2A0A-F883-44E0-A0D4-B52D7797D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9038" y="463326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en-US" dirty="0"/>
              <a:t>Autozomální </a:t>
            </a:r>
            <a:r>
              <a:rPr lang="cs-CZ" altLang="en-US" dirty="0" err="1"/>
              <a:t>monogenní</a:t>
            </a:r>
            <a:r>
              <a:rPr lang="cs-CZ" altLang="en-US" dirty="0"/>
              <a:t> nemoci</a:t>
            </a:r>
          </a:p>
        </p:txBody>
      </p:sp>
      <p:sp>
        <p:nvSpPr>
          <p:cNvPr id="46083" name="Rectangle 6">
            <a:extLst>
              <a:ext uri="{FF2B5EF4-FFF2-40B4-BE49-F238E27FC236}">
                <a16:creationId xmlns:a16="http://schemas.microsoft.com/office/drawing/2014/main" id="{1F1F93FB-AD94-463B-8E35-F6507844FDD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03388" y="1052514"/>
            <a:ext cx="4032250" cy="55451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1600" dirty="0"/>
              <a:t>u heterozygotů s 1 mutovanou alelou stačí produkt normální k udržení normální funkce </a:t>
            </a:r>
            <a:r>
              <a:rPr lang="cs-CZ" altLang="en-US" sz="1600" dirty="0">
                <a:sym typeface="Symbol" panose="05050102010706020507" pitchFamily="18" charset="2"/>
              </a:rPr>
              <a:t> </a:t>
            </a:r>
            <a:r>
              <a:rPr lang="cs-CZ" altLang="en-US" sz="1600" b="1" dirty="0"/>
              <a:t>recesivní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600" dirty="0"/>
              <a:t>pokud ne </a:t>
            </a:r>
            <a:r>
              <a:rPr lang="cs-CZ" altLang="en-US" sz="1600" dirty="0">
                <a:sym typeface="Symbol" panose="05050102010706020507" pitchFamily="18" charset="2"/>
              </a:rPr>
              <a:t> </a:t>
            </a:r>
            <a:r>
              <a:rPr lang="cs-CZ" altLang="en-US" sz="1600" b="1" dirty="0"/>
              <a:t>dominantní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600" dirty="0"/>
              <a:t>onemocnění je důsledkem: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 dirty="0" err="1"/>
              <a:t>haploinsuficience</a:t>
            </a:r>
            <a:endParaRPr lang="cs-CZ" altLang="en-US" sz="1400" dirty="0"/>
          </a:p>
          <a:p>
            <a:pPr lvl="2" eaLnBrk="1" hangingPunct="1">
              <a:lnSpc>
                <a:spcPct val="80000"/>
              </a:lnSpc>
            </a:pPr>
            <a:r>
              <a:rPr lang="cs-CZ" altLang="en-US" sz="1200" dirty="0"/>
              <a:t>pro normální funkci je potřeba &gt;50% aktivního genového produktu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 dirty="0"/>
              <a:t>dominantě negativního efektu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200" dirty="0"/>
              <a:t>syntéza abnormálního proteinu, který “soutěží” s normálním a ovlivňuje fenotyp (např. </a:t>
            </a:r>
            <a:r>
              <a:rPr lang="cs-CZ" altLang="en-US" sz="1200" dirty="0" err="1"/>
              <a:t>osteogenesis</a:t>
            </a:r>
            <a:r>
              <a:rPr lang="cs-CZ" altLang="en-US" sz="1200" dirty="0"/>
              <a:t> </a:t>
            </a:r>
            <a:r>
              <a:rPr lang="cs-CZ" altLang="en-US" sz="1200" dirty="0" err="1"/>
              <a:t>imperfecta</a:t>
            </a:r>
            <a:r>
              <a:rPr lang="cs-CZ" altLang="en-US" sz="12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 dirty="0"/>
              <a:t>zesílení funkce (“</a:t>
            </a:r>
            <a:r>
              <a:rPr lang="cs-CZ" altLang="en-US" sz="1400" dirty="0" err="1"/>
              <a:t>gain-of-function</a:t>
            </a:r>
            <a:r>
              <a:rPr lang="cs-CZ" altLang="en-US" sz="1400" dirty="0"/>
              <a:t>”)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200" dirty="0"/>
              <a:t>mutací je posílena přirozená vlastnost proteinu (např. </a:t>
            </a:r>
            <a:r>
              <a:rPr lang="cs-CZ" altLang="en-US" sz="1200" dirty="0" err="1"/>
              <a:t>Huntingtonova</a:t>
            </a:r>
            <a:r>
              <a:rPr lang="cs-CZ" altLang="en-US" sz="1200" dirty="0"/>
              <a:t> chorea)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 dirty="0"/>
              <a:t>familiární predispozice k nádorům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200" dirty="0"/>
              <a:t>ztráta </a:t>
            </a:r>
            <a:r>
              <a:rPr lang="cs-CZ" altLang="en-US" sz="1200" dirty="0" err="1"/>
              <a:t>heterozygozity</a:t>
            </a:r>
            <a:r>
              <a:rPr lang="cs-CZ" altLang="en-US" sz="1200" dirty="0"/>
              <a:t> (</a:t>
            </a:r>
            <a:r>
              <a:rPr lang="cs-CZ" altLang="en-US" sz="1200" dirty="0" err="1"/>
              <a:t>loss-of-heterozigosity</a:t>
            </a:r>
            <a:r>
              <a:rPr lang="cs-CZ" altLang="en-US" sz="1200" dirty="0"/>
              <a:t>, LOH) u supresorových genů (např. retinoblastom)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600" b="1" dirty="0"/>
              <a:t>nemoci jsou důsledkem jak mutací přenášených mezi generacemi tak vzniklých nově</a:t>
            </a:r>
          </a:p>
        </p:txBody>
      </p:sp>
      <p:sp>
        <p:nvSpPr>
          <p:cNvPr id="46084" name="Rectangle 7">
            <a:extLst>
              <a:ext uri="{FF2B5EF4-FFF2-40B4-BE49-F238E27FC236}">
                <a16:creationId xmlns:a16="http://schemas.microsoft.com/office/drawing/2014/main" id="{75383444-AABA-4E1B-9F8B-2C9F113D5C3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808663" y="1052514"/>
            <a:ext cx="4679950" cy="55451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1600" b="1">
                <a:solidFill>
                  <a:schemeClr val="hlink"/>
                </a:solidFill>
              </a:rPr>
              <a:t>autozomálně recesivní (AR)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/>
              <a:t>velmi často enzymové defekty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/>
              <a:t>postižen je mutovaný homozygot (popř. sourozenci), heterozygotní rodiče jsou přenašeči (asymptomatičtí)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200"/>
              <a:t>riziko 0.50 </a:t>
            </a:r>
            <a:r>
              <a:rPr lang="cs-CZ" altLang="en-US" sz="1200">
                <a:sym typeface="Symbol" panose="05050102010706020507" pitchFamily="18" charset="2"/>
              </a:rPr>
              <a:t> 0.50 = 0.25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>
                <a:sym typeface="Symbol" panose="05050102010706020507" pitchFamily="18" charset="2"/>
              </a:rPr>
              <a:t>muži a ženy většinou postiženi stejně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>
                <a:sym typeface="Symbol" panose="05050102010706020507" pitchFamily="18" charset="2"/>
              </a:rPr>
              <a:t>frekvence přenašečů nemoci v populaci &gt;&gt;&gt; frekvence nemocných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>
                <a:sym typeface="Symbol" panose="05050102010706020507" pitchFamily="18" charset="2"/>
              </a:rPr>
              <a:t>nejčastější AR nemocí u bělochů je cystická fibróza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200">
                <a:sym typeface="Symbol" panose="05050102010706020507" pitchFamily="18" charset="2"/>
              </a:rPr>
              <a:t>f nemocných 1/2000, f přenašečů 1/22 !!!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>
                <a:sym typeface="Symbol" panose="05050102010706020507" pitchFamily="18" charset="2"/>
              </a:rPr>
              <a:t>konsanguinita (příbuzní rodiče) a imbreeding významně zvyšuje riziko AR (přenašeči v rodinách)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200">
                <a:sym typeface="Symbol" panose="05050102010706020507" pitchFamily="18" charset="2"/>
              </a:rPr>
              <a:t>domluvené sňatky (např. bratranec / sestřenice)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200">
                <a:sym typeface="Symbol" panose="05050102010706020507" pitchFamily="18" charset="2"/>
              </a:rPr>
              <a:t>geneticky izolované populace (např. Aškenazi židé – Tay-Sachsova choroba 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600" b="1">
                <a:solidFill>
                  <a:schemeClr val="hlink"/>
                </a:solidFill>
              </a:rPr>
              <a:t>autozomálně dominantní (AD)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/>
              <a:t>nemoc se projevuje v každé generaci - postižený jedinec má postiženého rodiče (a prarodiče) a to matku nebo otce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200"/>
              <a:t>riziko pro potomka 0.50 (pokud by byli oba rodiče postižení pak 0.75, ale to je vzácné)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/>
              <a:t>příklady nejčastějších AD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200"/>
              <a:t>familiární hypercholesterolemie (1/500),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200"/>
              <a:t>myotonická dystrofie (1/1000)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200"/>
              <a:t>Huntingtonova chorea (1/3000)</a:t>
            </a:r>
          </a:p>
          <a:p>
            <a:pPr eaLnBrk="1" hangingPunct="1">
              <a:lnSpc>
                <a:spcPct val="80000"/>
              </a:lnSpc>
            </a:pPr>
            <a:endParaRPr lang="cs-CZ" altLang="en-US" sz="16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7CF65F2-BA56-4540-8FB0-23123B9FF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X-vázané </a:t>
            </a:r>
            <a:r>
              <a:rPr lang="cs-CZ" altLang="en-US" dirty="0" err="1"/>
              <a:t>monogenní</a:t>
            </a:r>
            <a:r>
              <a:rPr lang="cs-CZ" altLang="en-US" dirty="0"/>
              <a:t> nemoci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1B9F21F-3F48-43BA-869A-07F3358CA3C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03389" y="981076"/>
            <a:ext cx="4752975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1800"/>
              <a:t>ženy 3 genotypy, muži pouze 2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/>
              <a:t>X-vázané nemoci se manifestují u všech mužů, kteří zdědili mutaci, a pouze u homozygotních žen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600"/>
              <a:t>ale výjimky viz dále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/>
              <a:t>příklady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600"/>
              <a:t>hemofilie 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600"/>
              <a:t>Duchenneova muskulární dystrofie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600"/>
              <a:t>Wiskott-Aldrichův syndrom (imunodeficience)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/>
              <a:t>inaktivace X-chromozomu u žen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600"/>
              <a:t>kompenzace dávky a exprese X-vázaných genů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600"/>
              <a:t>hypotéza Lyonové (“lyonizace”)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400"/>
              <a:t>v somatických bb. je 1 X inaktivovaný a v interfázi se zobrazuje jako “Barrovo” tělísko (viz sporné identifikace pohlaví)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400"/>
              <a:t>proces je náhodný, může se týkat jak otcovského tak mateřského X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600"/>
              <a:t>důsledkem je variabilní exprese X-vázaných genů u heterozygotek (“manifestující přenašečka”)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400"/>
              <a:t>funkční mozaicismus</a:t>
            </a:r>
          </a:p>
        </p:txBody>
      </p:sp>
      <p:pic>
        <p:nvPicPr>
          <p:cNvPr id="47108" name="Picture 5" descr="mosaic1">
            <a:extLst>
              <a:ext uri="{FF2B5EF4-FFF2-40B4-BE49-F238E27FC236}">
                <a16:creationId xmlns:a16="http://schemas.microsoft.com/office/drawing/2014/main" id="{85C2D35F-39FE-4F5C-9826-110DA22DB3C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3" y="1903413"/>
            <a:ext cx="3535362" cy="3757612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AA273D7-1A7A-477C-8F1C-F7297FB7A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610" y="94358"/>
            <a:ext cx="10753200" cy="451576"/>
          </a:xfrm>
        </p:spPr>
        <p:txBody>
          <a:bodyPr/>
          <a:lstStyle/>
          <a:p>
            <a:pPr marL="838200" indent="-838200"/>
            <a:r>
              <a:rPr lang="cs-CZ" altLang="en-US" sz="3600" dirty="0"/>
              <a:t>Komplexní choroby</a:t>
            </a:r>
            <a:r>
              <a:rPr lang="en-GB" altLang="en-US" sz="3600" dirty="0"/>
              <a:t> (</a:t>
            </a:r>
            <a:r>
              <a:rPr lang="en-GB" altLang="en-US" sz="3600" dirty="0" err="1"/>
              <a:t>spojit</a:t>
            </a:r>
            <a:r>
              <a:rPr lang="cs-CZ" altLang="en-US" sz="3600" dirty="0"/>
              <a:t>ý fenotyp</a:t>
            </a:r>
            <a:r>
              <a:rPr lang="en-GB" altLang="en-US" sz="3600" dirty="0"/>
              <a:t>)</a:t>
            </a:r>
            <a:endParaRPr lang="cs-CZ" altLang="en-US" sz="3600" dirty="0"/>
          </a:p>
        </p:txBody>
      </p:sp>
      <p:pic>
        <p:nvPicPr>
          <p:cNvPr id="48131" name="Picture 5" descr="Complex Diseases">
            <a:extLst>
              <a:ext uri="{FF2B5EF4-FFF2-40B4-BE49-F238E27FC236}">
                <a16:creationId xmlns:a16="http://schemas.microsoft.com/office/drawing/2014/main" id="{38836D62-73EF-4443-BA83-2881B4F104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2300" y="610687"/>
            <a:ext cx="3327400" cy="5329237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D56A22CE-9366-4BE4-A72F-3E56CA2FD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Komplexní choroby</a:t>
            </a:r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1DC51F36-3295-4D4D-A07D-6EC6FA74C15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6875" y="4572001"/>
            <a:ext cx="4527550" cy="214312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EC5C41-A091-4559-A98F-919E78359CC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1595439" y="928689"/>
            <a:ext cx="4071937" cy="350043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cs-CZ" dirty="0"/>
              <a:t>choroby, na jejichž vzniku a progresi se podílí „</a:t>
            </a:r>
            <a:r>
              <a:rPr lang="cs-CZ" b="1" dirty="0">
                <a:solidFill>
                  <a:srgbClr val="009999"/>
                </a:solidFill>
              </a:rPr>
              <a:t>komplex</a:t>
            </a:r>
            <a:r>
              <a:rPr lang="cs-CZ" dirty="0"/>
              <a:t>“ genetických, epigenetických a vnějších faktorů</a:t>
            </a:r>
          </a:p>
          <a:p>
            <a:pPr lvl="1" eaLnBrk="1" hangingPunct="1">
              <a:defRPr/>
            </a:pPr>
            <a:r>
              <a:rPr lang="cs-CZ" dirty="0"/>
              <a:t>fenotyp nevykazuje klasickou mendelistickou dominantní či recesivní dědičnost jako důsledek změn v jediném </a:t>
            </a:r>
            <a:r>
              <a:rPr lang="cs-CZ" dirty="0" err="1"/>
              <a:t>lokusu</a:t>
            </a:r>
            <a:r>
              <a:rPr lang="cs-CZ" dirty="0"/>
              <a:t> (tzv. </a:t>
            </a:r>
            <a:r>
              <a:rPr lang="cs-CZ" dirty="0" err="1"/>
              <a:t>jednolokusových</a:t>
            </a:r>
            <a:r>
              <a:rPr lang="cs-CZ" dirty="0"/>
              <a:t>) </a:t>
            </a:r>
          </a:p>
          <a:p>
            <a:pPr eaLnBrk="1" hangingPunct="1">
              <a:defRPr/>
            </a:pPr>
            <a:r>
              <a:rPr lang="cs-CZ" dirty="0"/>
              <a:t>predisponující “geny” zvyšují pravděpodobnost onemocnění, ale nedeterminuje jednoznačně jeho přítomnost</a:t>
            </a:r>
          </a:p>
          <a:p>
            <a:pPr lvl="1" eaLnBrk="1" hangingPunct="1">
              <a:defRPr/>
            </a:pPr>
            <a:r>
              <a:rPr lang="cs-CZ" dirty="0"/>
              <a:t>je nutné spolupůsobení negenetických faktorů (prostředí)</a:t>
            </a:r>
          </a:p>
          <a:p>
            <a:pPr lvl="2" eaLnBrk="1" hangingPunct="1">
              <a:defRPr/>
            </a:pPr>
            <a:r>
              <a:rPr lang="cs-CZ" dirty="0"/>
              <a:t>dieta, fyzická aktivita, kouření, ….</a:t>
            </a:r>
          </a:p>
          <a:p>
            <a:pPr lvl="1" eaLnBrk="1" hangingPunct="1">
              <a:defRPr/>
            </a:pPr>
            <a:r>
              <a:rPr lang="cs-CZ" dirty="0" err="1"/>
              <a:t>komorbidit</a:t>
            </a:r>
            <a:endParaRPr lang="cs-CZ" dirty="0"/>
          </a:p>
          <a:p>
            <a:pPr lvl="1" eaLnBrk="1" hangingPunct="1">
              <a:defRPr/>
            </a:pPr>
            <a:r>
              <a:rPr lang="cs-CZ" dirty="0"/>
              <a:t>a interakcí genů mezi sebou</a:t>
            </a:r>
          </a:p>
        </p:txBody>
      </p:sp>
      <p:sp>
        <p:nvSpPr>
          <p:cNvPr id="49157" name="Content Placeholder 2">
            <a:extLst>
              <a:ext uri="{FF2B5EF4-FFF2-40B4-BE49-F238E27FC236}">
                <a16:creationId xmlns:a16="http://schemas.microsoft.com/office/drawing/2014/main" id="{CDD63ACE-73C7-4BF6-8A8C-4333B2414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5939" y="928689"/>
            <a:ext cx="5000625" cy="5857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1500"/>
              <a:t>komplexní onemocnění jsou charakterizována: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300" b="1">
                <a:solidFill>
                  <a:srgbClr val="009999"/>
                </a:solidFill>
              </a:rPr>
              <a:t>neúplnou penetrancí patologického fenotypu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100"/>
              <a:t>u určité části osob, přestože zdědí nevýhodný genotyp (tedy soubor vícero alel) se patologický fenotyp nerozvine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300" b="1">
                <a:solidFill>
                  <a:srgbClr val="009999"/>
                </a:solidFill>
              </a:rPr>
              <a:t>existencí fenokopií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100"/>
              <a:t>patologický fenotyp může být přítomen u lidí, kteří nejsou nosiči zmíněného genotypu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300" b="1">
                <a:solidFill>
                  <a:srgbClr val="009999"/>
                </a:solidFill>
              </a:rPr>
              <a:t>genetickou heterogenitou (lokusovou a alelickou)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100"/>
              <a:t>klinický obraz není specifický, ale může se rozvinout v důsledku záměn v genech ležících na různých lokusech (= lokusová heterogenita), v jednotlivých genech může být přitom vícero mutací či polymorfizmů (= alelická heterogenita)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300" b="1">
                <a:solidFill>
                  <a:srgbClr val="009999"/>
                </a:solidFill>
              </a:rPr>
              <a:t>polygenní dědičností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100"/>
              <a:t>predispozice k rozvoji patologického fenotypu se zvyšuje pouze při simultánním výskytu určitého souboru alel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300" b="1">
                <a:solidFill>
                  <a:srgbClr val="009999"/>
                </a:solidFill>
              </a:rPr>
              <a:t>vysokou populační frekvencí alel zodpovědných za rozvoj patologického fenotypu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100"/>
              <a:t>každá jednotlivá predisponující alela pravděpodobně není sama o sobě výrazně patogenní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300" b="1">
                <a:solidFill>
                  <a:srgbClr val="009999"/>
                </a:solidFill>
              </a:rPr>
              <a:t>spolupůsobením dalších mechanizmů přenosu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100"/>
              <a:t>mitochondriální dědičnost, imprinting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500"/>
              <a:t>nejčastější komplexní nemoci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300"/>
              <a:t>esenciální hypertenze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300"/>
              <a:t>porucha gluk. tolerance </a:t>
            </a:r>
            <a:r>
              <a:rPr lang="en-GB" altLang="en-US" sz="1300"/>
              <a:t>/ </a:t>
            </a:r>
            <a:r>
              <a:rPr lang="cs-CZ" altLang="en-US" sz="1300"/>
              <a:t>diabetes (1. i 2. typu)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300"/>
              <a:t>dyslipidemie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300"/>
              <a:t>atopie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7">
            <a:extLst>
              <a:ext uri="{FF2B5EF4-FFF2-40B4-BE49-F238E27FC236}">
                <a16:creationId xmlns:a16="http://schemas.microsoft.com/office/drawing/2014/main" id="{986516C3-F6BE-413A-80BB-F57C70326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610" y="104411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en-US" dirty="0"/>
              <a:t>Srovnání zákl. charakteristik</a:t>
            </a:r>
          </a:p>
        </p:txBody>
      </p:sp>
      <p:pic>
        <p:nvPicPr>
          <p:cNvPr id="50179" name="Picture 19">
            <a:extLst>
              <a:ext uri="{FF2B5EF4-FFF2-40B4-BE49-F238E27FC236}">
                <a16:creationId xmlns:a16="http://schemas.microsoft.com/office/drawing/2014/main" id="{90C827F5-002F-40DE-90D8-B9F4D7A3D7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3569" y="691356"/>
            <a:ext cx="8424862" cy="5475287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5D2B7CA5-E868-4625-AB0A-D5CB6FE0E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07" y="0"/>
            <a:ext cx="11803313" cy="1384300"/>
          </a:xfrm>
        </p:spPr>
        <p:txBody>
          <a:bodyPr/>
          <a:lstStyle/>
          <a:p>
            <a:pPr eaLnBrk="1" hangingPunct="1"/>
            <a:r>
              <a:rPr lang="cs-CZ" altLang="en-US" dirty="0"/>
              <a:t>Mapování kauzálních variant = genetická epidemiologie</a:t>
            </a:r>
          </a:p>
        </p:txBody>
      </p:sp>
      <p:pic>
        <p:nvPicPr>
          <p:cNvPr id="51203" name="Picture 6" descr="new-1">
            <a:extLst>
              <a:ext uri="{FF2B5EF4-FFF2-40B4-BE49-F238E27FC236}">
                <a16:creationId xmlns:a16="http://schemas.microsoft.com/office/drawing/2014/main" id="{065DB548-698F-4548-A7B7-6558771CDA2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79"/>
          <a:stretch>
            <a:fillRect/>
          </a:stretch>
        </p:blipFill>
        <p:spPr>
          <a:xfrm>
            <a:off x="1238250" y="1531939"/>
            <a:ext cx="3862388" cy="4897437"/>
          </a:xfrm>
        </p:spPr>
      </p:pic>
      <p:sp>
        <p:nvSpPr>
          <p:cNvPr id="142341" name="Rectangle 5">
            <a:extLst>
              <a:ext uri="{FF2B5EF4-FFF2-40B4-BE49-F238E27FC236}">
                <a16:creationId xmlns:a16="http://schemas.microsoft.com/office/drawing/2014/main" id="{41A28163-DA9D-4EEC-BFCB-045BACE0272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81563" y="1643064"/>
            <a:ext cx="5607050" cy="49545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9999"/>
                </a:solidFill>
              </a:rPr>
              <a:t>vazebná (</a:t>
            </a:r>
            <a:r>
              <a:rPr lang="cs-CZ" sz="2400" b="1" dirty="0" err="1">
                <a:solidFill>
                  <a:srgbClr val="009999"/>
                </a:solidFill>
              </a:rPr>
              <a:t>linkage</a:t>
            </a:r>
            <a:r>
              <a:rPr lang="cs-CZ" sz="2400" b="1" dirty="0">
                <a:solidFill>
                  <a:srgbClr val="009999"/>
                </a:solidFill>
              </a:rPr>
              <a:t>) studie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/>
              <a:t>sleduje přenos genetického (</a:t>
            </a:r>
            <a:r>
              <a:rPr lang="cs-CZ" sz="2000" dirty="0" err="1"/>
              <a:t>nejč</a:t>
            </a:r>
            <a:r>
              <a:rPr lang="cs-CZ" sz="2000" dirty="0"/>
              <a:t>. </a:t>
            </a:r>
            <a:r>
              <a:rPr lang="cs-CZ" sz="2000" dirty="0" err="1"/>
              <a:t>mikrosatelity</a:t>
            </a:r>
            <a:r>
              <a:rPr lang="cs-CZ" sz="2000" dirty="0"/>
              <a:t>) a fenotypového znaku mezi přímými </a:t>
            </a:r>
            <a:r>
              <a:rPr lang="cs-CZ" sz="2000" dirty="0">
                <a:solidFill>
                  <a:srgbClr val="009999"/>
                </a:solidFill>
              </a:rPr>
              <a:t>příbuznými </a:t>
            </a:r>
            <a:r>
              <a:rPr lang="cs-CZ" sz="2000" dirty="0"/>
              <a:t>v postižených rodinách, popř. mezi sourozeneckými páry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800" dirty="0"/>
              <a:t>podle toho </a:t>
            </a:r>
            <a:r>
              <a:rPr lang="cs-CZ" sz="1800" dirty="0">
                <a:solidFill>
                  <a:srgbClr val="009999"/>
                </a:solidFill>
              </a:rPr>
              <a:t>zda je či není stanoven model dědičnosti </a:t>
            </a:r>
            <a:r>
              <a:rPr lang="cs-CZ" sz="1800" dirty="0"/>
              <a:t>se dále dělí na </a:t>
            </a:r>
            <a:endParaRPr lang="en-GB" sz="1800" dirty="0"/>
          </a:p>
          <a:p>
            <a:pPr lvl="3" eaLnBrk="1" hangingPunct="1">
              <a:lnSpc>
                <a:spcPct val="90000"/>
              </a:lnSpc>
              <a:defRPr/>
            </a:pPr>
            <a:r>
              <a:rPr lang="cs-CZ" sz="1400" dirty="0"/>
              <a:t>parametrické </a:t>
            </a:r>
            <a:endParaRPr lang="en-GB" sz="1400" dirty="0"/>
          </a:p>
          <a:p>
            <a:pPr lvl="3" eaLnBrk="1" hangingPunct="1">
              <a:lnSpc>
                <a:spcPct val="90000"/>
              </a:lnSpc>
              <a:defRPr/>
            </a:pPr>
            <a:r>
              <a:rPr lang="cs-CZ" sz="1400" dirty="0" err="1"/>
              <a:t>neparametrické</a:t>
            </a:r>
            <a:endParaRPr lang="en-GB" sz="1400" dirty="0"/>
          </a:p>
          <a:p>
            <a:pPr lvl="4" eaLnBrk="1" hangingPunct="1">
              <a:lnSpc>
                <a:spcPct val="80000"/>
              </a:lnSpc>
              <a:defRPr/>
            </a:pPr>
            <a:r>
              <a:rPr lang="cs-CZ" sz="1400" dirty="0" err="1"/>
              <a:t>concordant</a:t>
            </a:r>
            <a:r>
              <a:rPr lang="cs-CZ" sz="1400" dirty="0"/>
              <a:t> </a:t>
            </a:r>
            <a:r>
              <a:rPr lang="cs-CZ" sz="1400" dirty="0" err="1"/>
              <a:t>sibling</a:t>
            </a:r>
            <a:r>
              <a:rPr lang="cs-CZ" sz="1400" dirty="0"/>
              <a:t> </a:t>
            </a:r>
            <a:r>
              <a:rPr lang="cs-CZ" sz="1400" dirty="0" err="1"/>
              <a:t>pairs</a:t>
            </a:r>
            <a:r>
              <a:rPr lang="en-GB" sz="1400" dirty="0"/>
              <a:t> (</a:t>
            </a:r>
            <a:r>
              <a:rPr lang="en-GB" sz="1400" dirty="0" err="1"/>
              <a:t>oba</a:t>
            </a:r>
            <a:r>
              <a:rPr lang="en-GB" sz="1400" dirty="0"/>
              <a:t> ne</a:t>
            </a:r>
            <a:r>
              <a:rPr lang="cs-CZ" sz="1400" dirty="0"/>
              <a:t>mocní</a:t>
            </a:r>
            <a:r>
              <a:rPr lang="en-GB" sz="1400" dirty="0"/>
              <a:t>)</a:t>
            </a:r>
            <a:endParaRPr lang="cs-CZ" sz="1400" dirty="0"/>
          </a:p>
          <a:p>
            <a:pPr lvl="4" eaLnBrk="1" hangingPunct="1">
              <a:lnSpc>
                <a:spcPct val="80000"/>
              </a:lnSpc>
              <a:defRPr/>
            </a:pPr>
            <a:r>
              <a:rPr lang="cs-CZ" sz="1400" dirty="0" err="1"/>
              <a:t>discordant</a:t>
            </a:r>
            <a:r>
              <a:rPr lang="cs-CZ" sz="1400" dirty="0"/>
              <a:t> </a:t>
            </a:r>
            <a:r>
              <a:rPr lang="cs-CZ" sz="1400" dirty="0" err="1"/>
              <a:t>sibling</a:t>
            </a:r>
            <a:r>
              <a:rPr lang="cs-CZ" sz="1400" dirty="0"/>
              <a:t> </a:t>
            </a:r>
            <a:r>
              <a:rPr lang="cs-CZ" sz="1400" dirty="0" err="1"/>
              <a:t>pairs</a:t>
            </a:r>
            <a:r>
              <a:rPr lang="cs-CZ" sz="1400" dirty="0"/>
              <a:t> (jeden ano druhý ne)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9999"/>
                </a:solidFill>
              </a:rPr>
              <a:t>asociační studie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/>
              <a:t>srovnává výskyt genetického znaku (</a:t>
            </a:r>
            <a:r>
              <a:rPr lang="cs-CZ" sz="2000" dirty="0" err="1"/>
              <a:t>nejč</a:t>
            </a:r>
            <a:r>
              <a:rPr lang="cs-CZ" sz="2000" dirty="0"/>
              <a:t>. </a:t>
            </a:r>
            <a:r>
              <a:rPr lang="cs-CZ" sz="2000" dirty="0" err="1"/>
              <a:t>SNPs</a:t>
            </a:r>
            <a:r>
              <a:rPr lang="cs-CZ" sz="2000" dirty="0"/>
              <a:t>) mezi </a:t>
            </a:r>
            <a:r>
              <a:rPr lang="cs-CZ" sz="2000" dirty="0" err="1"/>
              <a:t>fenotypicky</a:t>
            </a:r>
            <a:r>
              <a:rPr lang="cs-CZ" sz="2000" dirty="0"/>
              <a:t> odlišnými skupinami </a:t>
            </a:r>
            <a:r>
              <a:rPr lang="cs-CZ" sz="2000" dirty="0">
                <a:solidFill>
                  <a:srgbClr val="009999"/>
                </a:solidFill>
              </a:rPr>
              <a:t>nepříbuzných </a:t>
            </a:r>
            <a:r>
              <a:rPr lang="cs-CZ" sz="2000" dirty="0"/>
              <a:t>osob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800" dirty="0"/>
              <a:t>studie kontroly x případy (case x </a:t>
            </a:r>
            <a:r>
              <a:rPr lang="cs-CZ" sz="1800" dirty="0" err="1"/>
              <a:t>control</a:t>
            </a:r>
            <a:r>
              <a:rPr lang="cs-CZ" sz="1800" dirty="0"/>
              <a:t>) – retrospektivní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800" dirty="0"/>
              <a:t>kohorty = prospektivní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">
            <a:extLst>
              <a:ext uri="{FF2B5EF4-FFF2-40B4-BE49-F238E27FC236}">
                <a16:creationId xmlns:a16="http://schemas.microsoft.com/office/drawing/2014/main" id="{96B921A3-8378-4D3B-BC6E-7B3065437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661" y="80168"/>
            <a:ext cx="8928100" cy="792162"/>
          </a:xfrm>
        </p:spPr>
        <p:txBody>
          <a:bodyPr/>
          <a:lstStyle/>
          <a:p>
            <a:r>
              <a:rPr lang="en-GB" altLang="en-US" dirty="0"/>
              <a:t>“</a:t>
            </a:r>
            <a:r>
              <a:rPr lang="cs-CZ" altLang="en-US" dirty="0" err="1"/>
              <a:t>Candidate</a:t>
            </a:r>
            <a:r>
              <a:rPr lang="cs-CZ" altLang="en-US" dirty="0"/>
              <a:t>-gene</a:t>
            </a:r>
            <a:r>
              <a:rPr lang="en-GB" altLang="en-US" dirty="0"/>
              <a:t>”</a:t>
            </a:r>
            <a:r>
              <a:rPr lang="cs-CZ" altLang="en-US" dirty="0"/>
              <a:t> strategie vs. GWAS</a:t>
            </a:r>
          </a:p>
        </p:txBody>
      </p:sp>
      <p:sp>
        <p:nvSpPr>
          <p:cNvPr id="60419" name="Rectangle 12">
            <a:extLst>
              <a:ext uri="{FF2B5EF4-FFF2-40B4-BE49-F238E27FC236}">
                <a16:creationId xmlns:a16="http://schemas.microsoft.com/office/drawing/2014/main" id="{C4592DA4-C7A1-462B-AC45-80E759EABEA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03389" y="1052514"/>
            <a:ext cx="6175375" cy="5329237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altLang="en-US" dirty="0"/>
              <a:t>“</a:t>
            </a:r>
            <a:r>
              <a:rPr lang="cs-CZ" altLang="en-US" dirty="0" err="1"/>
              <a:t>candidate</a:t>
            </a:r>
            <a:r>
              <a:rPr lang="cs-CZ" altLang="en-US" dirty="0"/>
              <a:t>-gene” </a:t>
            </a:r>
            <a:r>
              <a:rPr lang="en-GB" altLang="en-US" dirty="0"/>
              <a:t>AA</a:t>
            </a:r>
          </a:p>
          <a:p>
            <a:pPr lvl="1">
              <a:defRPr/>
            </a:pPr>
            <a:r>
              <a:rPr lang="cs-CZ" altLang="en-US" dirty="0"/>
              <a:t>hypotéza o funkčnosti </a:t>
            </a:r>
          </a:p>
          <a:p>
            <a:pPr lvl="2">
              <a:defRPr/>
            </a:pPr>
            <a:r>
              <a:rPr lang="cs-CZ" altLang="en-US" dirty="0"/>
              <a:t>SNP jako kauzální faktor</a:t>
            </a:r>
          </a:p>
          <a:p>
            <a:pPr lvl="1">
              <a:defRPr/>
            </a:pPr>
            <a:r>
              <a:rPr lang="en-GB" altLang="en-US" dirty="0" err="1"/>
              <a:t>znalost</a:t>
            </a:r>
            <a:r>
              <a:rPr lang="en-GB" altLang="en-US" dirty="0"/>
              <a:t> </a:t>
            </a:r>
            <a:r>
              <a:rPr lang="en-GB" altLang="en-US" dirty="0" err="1"/>
              <a:t>patofyziologie</a:t>
            </a:r>
            <a:r>
              <a:rPr lang="en-GB" altLang="en-US" dirty="0"/>
              <a:t> </a:t>
            </a:r>
            <a:r>
              <a:rPr lang="en-GB" altLang="en-US" dirty="0" err="1"/>
              <a:t>limituj</a:t>
            </a:r>
            <a:r>
              <a:rPr lang="cs-CZ" altLang="en-US" dirty="0"/>
              <a:t>í</a:t>
            </a:r>
            <a:r>
              <a:rPr lang="en-GB" altLang="en-US" dirty="0"/>
              <a:t>c</a:t>
            </a:r>
            <a:r>
              <a:rPr lang="cs-CZ" altLang="en-US" dirty="0"/>
              <a:t>í</a:t>
            </a:r>
            <a:r>
              <a:rPr lang="en-GB" altLang="en-US" dirty="0"/>
              <a:t>m</a:t>
            </a:r>
            <a:r>
              <a:rPr lang="cs-CZ" altLang="en-US" dirty="0"/>
              <a:t> faktorem</a:t>
            </a:r>
            <a:r>
              <a:rPr lang="en-GB" altLang="en-US" dirty="0"/>
              <a:t> </a:t>
            </a:r>
          </a:p>
          <a:p>
            <a:pPr>
              <a:defRPr/>
            </a:pPr>
            <a:r>
              <a:rPr lang="en-GB" altLang="en-US" dirty="0"/>
              <a:t>“indirect” AA </a:t>
            </a:r>
            <a:endParaRPr lang="cs-CZ" altLang="en-US" dirty="0"/>
          </a:p>
          <a:p>
            <a:pPr lvl="1">
              <a:defRPr/>
            </a:pPr>
            <a:r>
              <a:rPr lang="cs-CZ" altLang="en-US" dirty="0"/>
              <a:t>předchozí indikace asociace na základě </a:t>
            </a:r>
            <a:r>
              <a:rPr lang="cs-CZ" altLang="en-US" dirty="0" err="1"/>
              <a:t>neparametrické</a:t>
            </a:r>
            <a:r>
              <a:rPr lang="cs-CZ" altLang="en-US" dirty="0"/>
              <a:t> </a:t>
            </a:r>
            <a:r>
              <a:rPr lang="cs-CZ" altLang="en-US" dirty="0" err="1"/>
              <a:t>linkage</a:t>
            </a:r>
            <a:endParaRPr lang="cs-CZ" altLang="en-US" dirty="0"/>
          </a:p>
          <a:p>
            <a:pPr lvl="1">
              <a:defRPr/>
            </a:pPr>
            <a:r>
              <a:rPr lang="cs-CZ" altLang="en-US" dirty="0"/>
              <a:t>změna v uvažování díky poznání LD a </a:t>
            </a:r>
            <a:r>
              <a:rPr lang="cs-CZ" altLang="en-US" dirty="0" err="1"/>
              <a:t>haplotypové</a:t>
            </a:r>
            <a:r>
              <a:rPr lang="cs-CZ" altLang="en-US" dirty="0"/>
              <a:t> struktury lidského genomu </a:t>
            </a:r>
          </a:p>
          <a:p>
            <a:pPr lvl="2">
              <a:defRPr/>
            </a:pPr>
            <a:r>
              <a:rPr lang="cs-CZ" altLang="en-US" dirty="0"/>
              <a:t>SNP jako marker</a:t>
            </a:r>
          </a:p>
          <a:p>
            <a:pPr>
              <a:defRPr/>
            </a:pPr>
            <a:r>
              <a:rPr lang="cs-CZ" altLang="en-US" dirty="0"/>
              <a:t>pokrok v designu GWAS díky </a:t>
            </a:r>
            <a:r>
              <a:rPr lang="cs-CZ" altLang="en-US" dirty="0" err="1"/>
              <a:t>HapMap</a:t>
            </a:r>
            <a:endParaRPr lang="cs-CZ" altLang="en-US" dirty="0"/>
          </a:p>
          <a:p>
            <a:pPr lvl="1">
              <a:defRPr/>
            </a:pPr>
            <a:r>
              <a:rPr lang="cs-CZ" altLang="en-US" dirty="0"/>
              <a:t>~ do r. 2005</a:t>
            </a:r>
          </a:p>
          <a:p>
            <a:pPr lvl="2">
              <a:defRPr/>
            </a:pPr>
            <a:r>
              <a:rPr lang="cs-CZ" altLang="en-US" dirty="0"/>
              <a:t>detekční metody pro všech ~10 mil. </a:t>
            </a:r>
            <a:r>
              <a:rPr lang="cs-CZ" altLang="en-US" dirty="0" err="1"/>
              <a:t>SNPs</a:t>
            </a:r>
            <a:endParaRPr lang="cs-CZ" altLang="en-US" dirty="0"/>
          </a:p>
          <a:p>
            <a:pPr lvl="2">
              <a:defRPr/>
            </a:pPr>
            <a:r>
              <a:rPr lang="cs-CZ" altLang="en-US" dirty="0"/>
              <a:t>shromáždit ~1000 případů a ~1000 kontrol</a:t>
            </a:r>
          </a:p>
          <a:p>
            <a:pPr lvl="2">
              <a:defRPr/>
            </a:pPr>
            <a:r>
              <a:rPr lang="cs-CZ" altLang="en-US" dirty="0" err="1"/>
              <a:t>genotypovat</a:t>
            </a:r>
            <a:r>
              <a:rPr lang="cs-CZ" altLang="en-US" dirty="0"/>
              <a:t> všechny DNA pro všechny </a:t>
            </a:r>
            <a:r>
              <a:rPr lang="cs-CZ" altLang="en-US" dirty="0" err="1"/>
              <a:t>SNPs</a:t>
            </a:r>
            <a:endParaRPr lang="cs-CZ" altLang="en-US" dirty="0"/>
          </a:p>
          <a:p>
            <a:pPr lvl="2">
              <a:defRPr/>
            </a:pPr>
            <a:r>
              <a:rPr lang="cs-CZ" altLang="en-US" dirty="0"/>
              <a:t>tedy ~20 miliard genotypů</a:t>
            </a:r>
          </a:p>
          <a:p>
            <a:pPr lvl="2">
              <a:defRPr/>
            </a:pPr>
            <a:r>
              <a:rPr lang="cs-CZ" altLang="en-US" dirty="0"/>
              <a:t>s tehdejší cenou (~0.5 USD/genotyp = $10 </a:t>
            </a:r>
            <a:r>
              <a:rPr lang="cs-CZ" altLang="en-US" dirty="0" err="1"/>
              <a:t>billion</a:t>
            </a:r>
            <a:r>
              <a:rPr lang="cs-CZ" altLang="en-US" dirty="0"/>
              <a:t> USD pro každou komplexní nemoc) = naprosto nemyslitelné</a:t>
            </a:r>
          </a:p>
          <a:p>
            <a:pPr lvl="1">
              <a:defRPr/>
            </a:pPr>
            <a:r>
              <a:rPr lang="cs-CZ" altLang="en-US" dirty="0"/>
              <a:t>od ~2007</a:t>
            </a:r>
          </a:p>
          <a:p>
            <a:pPr lvl="2">
              <a:defRPr/>
            </a:pPr>
            <a:r>
              <a:rPr lang="cs-CZ" altLang="en-US" dirty="0"/>
              <a:t>detekce setu ~300,000 “</a:t>
            </a:r>
            <a:r>
              <a:rPr lang="cs-CZ" altLang="en-US" dirty="0" err="1"/>
              <a:t>tagging</a:t>
            </a:r>
            <a:r>
              <a:rPr lang="cs-CZ" altLang="en-US" dirty="0"/>
              <a:t> </a:t>
            </a:r>
            <a:r>
              <a:rPr lang="cs-CZ" altLang="en-US" dirty="0" err="1"/>
              <a:t>SNPs</a:t>
            </a:r>
            <a:r>
              <a:rPr lang="cs-CZ" altLang="en-US" dirty="0"/>
              <a:t>”</a:t>
            </a:r>
          </a:p>
          <a:p>
            <a:pPr lvl="2">
              <a:defRPr/>
            </a:pPr>
            <a:r>
              <a:rPr lang="cs-CZ" altLang="en-US" dirty="0"/>
              <a:t>shromáždit ~1000 případů a ~1000 kontrol</a:t>
            </a:r>
          </a:p>
          <a:p>
            <a:pPr lvl="2">
              <a:defRPr/>
            </a:pPr>
            <a:r>
              <a:rPr lang="cs-CZ" altLang="en-US" dirty="0" err="1"/>
              <a:t>genotypovat</a:t>
            </a:r>
            <a:r>
              <a:rPr lang="cs-CZ" altLang="en-US" dirty="0"/>
              <a:t> všechny DNA pro všechny </a:t>
            </a:r>
            <a:r>
              <a:rPr lang="cs-CZ" altLang="en-US" dirty="0" err="1"/>
              <a:t>SNPs</a:t>
            </a:r>
            <a:endParaRPr lang="cs-CZ" altLang="en-US" dirty="0"/>
          </a:p>
          <a:p>
            <a:pPr lvl="2">
              <a:defRPr/>
            </a:pPr>
            <a:r>
              <a:rPr lang="cs-CZ" altLang="en-US" dirty="0"/>
              <a:t>tedy ~600 milionů genotypů</a:t>
            </a:r>
          </a:p>
          <a:p>
            <a:pPr lvl="2">
              <a:defRPr/>
            </a:pPr>
            <a:r>
              <a:rPr lang="cs-CZ" altLang="en-US" dirty="0"/>
              <a:t>s dnešní cenou (~0.001 USD/genotyp = $800,000 USD pro každou komplexní nemoc) = naprosto reálné</a:t>
            </a:r>
          </a:p>
        </p:txBody>
      </p:sp>
      <p:pic>
        <p:nvPicPr>
          <p:cNvPr id="52228" name="Picture 13">
            <a:extLst>
              <a:ext uri="{FF2B5EF4-FFF2-40B4-BE49-F238E27FC236}">
                <a16:creationId xmlns:a16="http://schemas.microsoft.com/office/drawing/2014/main" id="{FF4B1B92-E2C8-4E71-B2E2-02973E6F7C4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2739" y="1638301"/>
            <a:ext cx="2555875" cy="1941513"/>
          </a:xfrm>
        </p:spPr>
      </p:pic>
      <p:pic>
        <p:nvPicPr>
          <p:cNvPr id="52229" name="Picture 14">
            <a:extLst>
              <a:ext uri="{FF2B5EF4-FFF2-40B4-BE49-F238E27FC236}">
                <a16:creationId xmlns:a16="http://schemas.microsoft.com/office/drawing/2014/main" id="{C88EB364-F820-4637-8706-EFEB63951C0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2738" y="3808413"/>
            <a:ext cx="2557462" cy="1941512"/>
          </a:xfrm>
        </p:spPr>
      </p:pic>
      <p:sp>
        <p:nvSpPr>
          <p:cNvPr id="171018" name="Oval 10">
            <a:extLst>
              <a:ext uri="{FF2B5EF4-FFF2-40B4-BE49-F238E27FC236}">
                <a16:creationId xmlns:a16="http://schemas.microsoft.com/office/drawing/2014/main" id="{58B27E8B-04BB-402E-BBAD-C6B995074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388" y="3213101"/>
            <a:ext cx="406400" cy="3524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35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1710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8" grpId="0" animBg="1"/>
      <p:bldP spid="1710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A34132C7-FC51-469C-995D-D5A018A95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Gen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4E8B639-115E-4529-9B0B-0EAAD6009CC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03388" y="981076"/>
            <a:ext cx="403225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1800"/>
              <a:t>DNA obsahuje definované                                úseky zvané </a:t>
            </a:r>
            <a:r>
              <a:rPr lang="cs-CZ" altLang="en-US" sz="1800" b="1"/>
              <a:t>geny</a:t>
            </a:r>
            <a:r>
              <a:rPr lang="cs-CZ" altLang="en-US" sz="1800"/>
              <a:t> – základní jednotky dědičnosti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/>
              <a:t>gen = segment molekuly DNA, který obsahuje kód pro AK přísl. polypeptidu a nezbytné regulační sekvence pro regulaci své exprese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600"/>
              <a:t>promotor (5’-konec)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400"/>
              <a:t>vazebná místa pro transkripční faktory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600"/>
              <a:t>exony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600"/>
              <a:t>introny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600"/>
              <a:t>3’ nepřepisovaná oblast (UTR)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/>
              <a:t>při </a:t>
            </a:r>
            <a:r>
              <a:rPr lang="cs-CZ" altLang="en-US" sz="1800" b="1">
                <a:solidFill>
                  <a:srgbClr val="009999"/>
                </a:solidFill>
              </a:rPr>
              <a:t>transkripci</a:t>
            </a:r>
            <a:r>
              <a:rPr lang="cs-CZ" altLang="en-US" sz="1800"/>
              <a:t> vzniká RNA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600"/>
              <a:t>1) hnRNA je komplementární celému genu (1. exon </a:t>
            </a:r>
            <a:r>
              <a:rPr lang="cs-CZ" altLang="en-US" sz="1600">
                <a:sym typeface="Symbol" panose="05050102010706020507" pitchFamily="18" charset="2"/>
              </a:rPr>
              <a:t> poly-A konec</a:t>
            </a:r>
            <a:r>
              <a:rPr lang="cs-CZ" altLang="en-US" sz="160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600"/>
              <a:t>2) mRNA vzniká sestřihem hnRNA (intronů)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 b="1">
                <a:solidFill>
                  <a:srgbClr val="009999"/>
                </a:solidFill>
              </a:rPr>
              <a:t>translací</a:t>
            </a:r>
            <a:r>
              <a:rPr lang="cs-CZ" altLang="en-US" sz="1800"/>
              <a:t> vzniká protein</a:t>
            </a:r>
          </a:p>
        </p:txBody>
      </p:sp>
      <p:pic>
        <p:nvPicPr>
          <p:cNvPr id="10244" name="Picture 8" descr="transcription">
            <a:extLst>
              <a:ext uri="{FF2B5EF4-FFF2-40B4-BE49-F238E27FC236}">
                <a16:creationId xmlns:a16="http://schemas.microsoft.com/office/drawing/2014/main" id="{A025B1EF-2CDD-4D4B-91CB-50DF67FF242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1175" y="4926014"/>
            <a:ext cx="4897438" cy="1743075"/>
          </a:xfrm>
        </p:spPr>
      </p:pic>
      <p:pic>
        <p:nvPicPr>
          <p:cNvPr id="10245" name="Picture 11" descr="GEN">
            <a:extLst>
              <a:ext uri="{FF2B5EF4-FFF2-40B4-BE49-F238E27FC236}">
                <a16:creationId xmlns:a16="http://schemas.microsoft.com/office/drawing/2014/main" id="{7E7515CB-211D-46E2-84B1-098E4B010AF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9739" y="908050"/>
            <a:ext cx="5113337" cy="3094038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5">
            <a:extLst>
              <a:ext uri="{FF2B5EF4-FFF2-40B4-BE49-F238E27FC236}">
                <a16:creationId xmlns:a16="http://schemas.microsoft.com/office/drawing/2014/main" id="{36D41A33-8E7C-4EC5-9F6C-15B5D500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81" y="123823"/>
            <a:ext cx="8928100" cy="720725"/>
          </a:xfrm>
        </p:spPr>
        <p:txBody>
          <a:bodyPr/>
          <a:lstStyle/>
          <a:p>
            <a:r>
              <a:rPr lang="cs-CZ" altLang="en-US" dirty="0"/>
              <a:t>GWAS</a:t>
            </a:r>
            <a:endParaRPr lang="en-US" altLang="en-US" dirty="0"/>
          </a:p>
        </p:txBody>
      </p:sp>
      <p:pic>
        <p:nvPicPr>
          <p:cNvPr id="54275" name="Picture 2">
            <a:extLst>
              <a:ext uri="{FF2B5EF4-FFF2-40B4-BE49-F238E27FC236}">
                <a16:creationId xmlns:a16="http://schemas.microsoft.com/office/drawing/2014/main" id="{475FB100-E0A6-4857-8BA7-49AA871704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2666" y="2979989"/>
            <a:ext cx="4071938" cy="2808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6" name="Picture 4">
            <a:extLst>
              <a:ext uri="{FF2B5EF4-FFF2-40B4-BE49-F238E27FC236}">
                <a16:creationId xmlns:a16="http://schemas.microsoft.com/office/drawing/2014/main" id="{E3652DCE-4DB1-49F8-B0F7-3F5C343B5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6478588"/>
            <a:ext cx="29718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>
            <a:extLst>
              <a:ext uri="{FF2B5EF4-FFF2-40B4-BE49-F238E27FC236}">
                <a16:creationId xmlns:a16="http://schemas.microsoft.com/office/drawing/2014/main" id="{B66E1F19-970D-4BFD-A099-44E946E5E3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0063" y="2267202"/>
            <a:ext cx="4670425" cy="3521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8A1D43B-4BF3-4F56-B7F3-7EA76F57DB32}"/>
              </a:ext>
            </a:extLst>
          </p:cNvPr>
          <p:cNvSpPr txBox="1"/>
          <p:nvPr/>
        </p:nvSpPr>
        <p:spPr>
          <a:xfrm>
            <a:off x="685800" y="650211"/>
            <a:ext cx="103635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Studie GWAS je definována jako jakákoli studie genetických variací v celém lidském genomu, která je určena k identifikaci genetických asociací s pozorovatelnými rysy (jako je krevní tlak nebo váha) nebo s přítomností nebo nepřítomností onemocnění (jako je nádorové onemocnění) nebo stav.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F34800-C817-47FC-A48D-D0B6EA760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37" y="167133"/>
            <a:ext cx="10753200" cy="451576"/>
          </a:xfrm>
        </p:spPr>
        <p:txBody>
          <a:bodyPr/>
          <a:lstStyle/>
          <a:p>
            <a:r>
              <a:rPr lang="cs-CZ" dirty="0"/>
              <a:t>GWAS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44A46E-03D9-483F-BCF4-692401270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237" y="1178235"/>
            <a:ext cx="5126520" cy="5329237"/>
          </a:xfrm>
        </p:spPr>
        <p:txBody>
          <a:bodyPr/>
          <a:lstStyle/>
          <a:p>
            <a:pPr algn="just"/>
            <a:r>
              <a:rPr lang="cs-CZ" sz="2000" dirty="0"/>
              <a:t>Informace o celém genomu v kombinaci s epidemiologickými, klinickými a jinými fenotypovými údaji usnadňují pochopení základních biologických procesů ovlivňujících lidské zdraví, zlepšení predikce nemoci a péče o pacienta a v konečném důsledku pro realizaci příslibu personalizované medicíny.  Kromě toho rychlý pokrok v porozumění vzorům lidských genetických variací a zrání vysoce výkonných a nákladově efektivních metod </a:t>
            </a:r>
            <a:r>
              <a:rPr lang="cs-CZ" sz="2000" dirty="0" err="1"/>
              <a:t>genotypizace</a:t>
            </a:r>
            <a:r>
              <a:rPr lang="cs-CZ" sz="2000" dirty="0"/>
              <a:t> poskytují výkonné výzkumné nástroje pro identifikaci genetických variant, které přispívají ke zdraví a nemocem.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9AD9BF-BD42-402B-94AD-2937347AB9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Selekce SNP pro GWAS:</a:t>
            </a:r>
          </a:p>
          <a:p>
            <a:pPr marL="514350" indent="-514350">
              <a:buAutoNum type="arabicParenR"/>
            </a:pPr>
            <a:r>
              <a:rPr lang="cs-CZ" dirty="0"/>
              <a:t>Molekulární (</a:t>
            </a:r>
            <a:r>
              <a:rPr lang="cs-CZ" dirty="0" err="1"/>
              <a:t>Affymetrix</a:t>
            </a:r>
            <a:r>
              <a:rPr lang="cs-CZ" dirty="0"/>
              <a:t>, </a:t>
            </a:r>
            <a:r>
              <a:rPr lang="cs-CZ" dirty="0" err="1"/>
              <a:t>Illumina</a:t>
            </a:r>
            <a:r>
              <a:rPr lang="cs-CZ" dirty="0"/>
              <a:t>)</a:t>
            </a:r>
          </a:p>
          <a:p>
            <a:pPr marL="514350" indent="-514350">
              <a:buAutoNum type="arabicParenR"/>
            </a:pPr>
            <a:r>
              <a:rPr lang="cs-CZ" dirty="0"/>
              <a:t>Analytická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C20CEF-0B92-44EA-9308-9FBE8A718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159" y="2875292"/>
            <a:ext cx="5285364" cy="302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374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9" descr="DNA%20repair%20cartoon">
            <a:extLst>
              <a:ext uri="{FF2B5EF4-FFF2-40B4-BE49-F238E27FC236}">
                <a16:creationId xmlns:a16="http://schemas.microsoft.com/office/drawing/2014/main" id="{C48526ED-BD64-445D-9116-912E7FA61CB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5689" y="115888"/>
            <a:ext cx="7540625" cy="64817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FB10C709-4416-4DEB-A187-1795A5BDC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632" y="225061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en-US" dirty="0"/>
              <a:t>RNA “</a:t>
            </a:r>
            <a:r>
              <a:rPr lang="cs-CZ" altLang="en-US" dirty="0" err="1"/>
              <a:t>splicing</a:t>
            </a:r>
            <a:r>
              <a:rPr lang="cs-CZ" altLang="en-US" dirty="0"/>
              <a:t>”</a:t>
            </a:r>
          </a:p>
        </p:txBody>
      </p:sp>
      <p:pic>
        <p:nvPicPr>
          <p:cNvPr id="11267" name="Picture 6" descr="introns">
            <a:extLst>
              <a:ext uri="{FF2B5EF4-FFF2-40B4-BE49-F238E27FC236}">
                <a16:creationId xmlns:a16="http://schemas.microsoft.com/office/drawing/2014/main" id="{5F5D222D-1AC2-4066-8CD8-A4EB640468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7751" y="815642"/>
            <a:ext cx="6351587" cy="49498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5525F4B7-A5F6-4184-ADDA-C177308AB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0926" y="246758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en-US" dirty="0"/>
              <a:t>Translace</a:t>
            </a:r>
          </a:p>
        </p:txBody>
      </p:sp>
      <p:pic>
        <p:nvPicPr>
          <p:cNvPr id="12291" name="Picture 5" descr="TranslationDetails">
            <a:extLst>
              <a:ext uri="{FF2B5EF4-FFF2-40B4-BE49-F238E27FC236}">
                <a16:creationId xmlns:a16="http://schemas.microsoft.com/office/drawing/2014/main" id="{9FF3B92D-747D-40DE-95E0-EB27137FC9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0637" y="321761"/>
            <a:ext cx="4530725" cy="5689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35D77B16-73F3-4943-A338-1476BF325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Translace – detail tRNA</a:t>
            </a:r>
            <a:r>
              <a:rPr lang="en-GB" altLang="en-US"/>
              <a:t> </a:t>
            </a:r>
            <a:r>
              <a:rPr lang="cs-CZ" altLang="en-US"/>
              <a:t>/</a:t>
            </a:r>
            <a:r>
              <a:rPr lang="en-GB" altLang="en-US"/>
              <a:t> </a:t>
            </a:r>
            <a:r>
              <a:rPr lang="cs-CZ" altLang="en-US"/>
              <a:t>AK</a:t>
            </a:r>
          </a:p>
        </p:txBody>
      </p:sp>
      <p:pic>
        <p:nvPicPr>
          <p:cNvPr id="13315" name="Picture 6" descr="tRNA">
            <a:extLst>
              <a:ext uri="{FF2B5EF4-FFF2-40B4-BE49-F238E27FC236}">
                <a16:creationId xmlns:a16="http://schemas.microsoft.com/office/drawing/2014/main" id="{3F4B33FD-00BB-4BB5-A5B2-5F2AD41168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8" y="1077914"/>
            <a:ext cx="7632700" cy="55022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17</TotalTime>
  <Words>4568</Words>
  <Application>Microsoft Office PowerPoint</Application>
  <PresentationFormat>Širokoúhlá obrazovka</PresentationFormat>
  <Paragraphs>633</Paragraphs>
  <Slides>62</Slides>
  <Notes>9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70" baseType="lpstr">
      <vt:lpstr>Arial</vt:lpstr>
      <vt:lpstr>Arial Unicode MS</vt:lpstr>
      <vt:lpstr>Calibri</vt:lpstr>
      <vt:lpstr>Tahoma</vt:lpstr>
      <vt:lpstr>Times</vt:lpstr>
      <vt:lpstr>Wingdings</vt:lpstr>
      <vt:lpstr>Prezentace_MU_CZ</vt:lpstr>
      <vt:lpstr>Visio</vt:lpstr>
      <vt:lpstr>Genetická podmíněnost nemocí</vt:lpstr>
      <vt:lpstr>Genetika,  genomika</vt:lpstr>
      <vt:lpstr>Chromozomální podstata dědičnosti</vt:lpstr>
      <vt:lpstr>Nukleosid  nukleotid  báze  DNA</vt:lpstr>
      <vt:lpstr>DNA replikace</vt:lpstr>
      <vt:lpstr>Gen</vt:lpstr>
      <vt:lpstr>RNA “splicing”</vt:lpstr>
      <vt:lpstr>Translace</vt:lpstr>
      <vt:lpstr>Translace – detail tRNA / AK</vt:lpstr>
      <vt:lpstr>Genetický kód</vt:lpstr>
      <vt:lpstr>Chromatin  chromatida  chromozom</vt:lpstr>
      <vt:lpstr>Prezentace aplikace PowerPoint</vt:lpstr>
      <vt:lpstr>Buněčný cyklus                        </vt:lpstr>
      <vt:lpstr>Dělení buněk</vt:lpstr>
      <vt:lpstr>Mitóza - detail</vt:lpstr>
      <vt:lpstr>Karyotyp člověka</vt:lpstr>
      <vt:lpstr>Gen  alela  genotyp  fenotyp</vt:lpstr>
      <vt:lpstr>Epigenetika</vt:lpstr>
      <vt:lpstr>DNA metylace a modifikace histonů</vt:lpstr>
      <vt:lpstr>Kooperace DNA metylace a modifikace histonů</vt:lpstr>
      <vt:lpstr>Epigenetika ve fyziologickém a patofyziologickém kontextu</vt:lpstr>
      <vt:lpstr>Lidský genom</vt:lpstr>
      <vt:lpstr>Genetická variabilita (~0.1%)</vt:lpstr>
      <vt:lpstr>Crossing-over a rekombinace</vt:lpstr>
      <vt:lpstr>Haplotypové bloky</vt:lpstr>
      <vt:lpstr>Troška historie (antropologie)</vt:lpstr>
      <vt:lpstr>Lidská populační historie</vt:lpstr>
      <vt:lpstr>Evoluce – selekce na kontinuálně se měnící prostředí?? </vt:lpstr>
      <vt:lpstr>Klasifikace geneticky podmíněných nemocí</vt:lpstr>
      <vt:lpstr>Chromozomální poruchy</vt:lpstr>
      <vt:lpstr>Kompletní aneuploidie vs. mozaicismus</vt:lpstr>
      <vt:lpstr>Typy DNA záměn</vt:lpstr>
      <vt:lpstr>Klasifikace genových mutací/polymorfizmů</vt:lpstr>
      <vt:lpstr>Missense a frameshift substituce</vt:lpstr>
      <vt:lpstr>Mikrosatelity</vt:lpstr>
      <vt:lpstr>Interindividuální variabilita</vt:lpstr>
      <vt:lpstr>Nemoci podle počtu etiologických faktorů a genetické podmíněnosti</vt:lpstr>
      <vt:lpstr>Z čeho lze poznat, že na vzniku určité nemoci (IM fenotypu) se podílí genetické faktory?</vt:lpstr>
      <vt:lpstr>Monogenní nemoci (ano / ne)</vt:lpstr>
      <vt:lpstr>Gregor Mendel</vt:lpstr>
      <vt:lpstr>Gregor Mendel</vt:lpstr>
      <vt:lpstr>Historické souvislosti</vt:lpstr>
      <vt:lpstr>Proč hrách? </vt:lpstr>
      <vt:lpstr>Proč hrách? </vt:lpstr>
      <vt:lpstr>Proč hrách? </vt:lpstr>
      <vt:lpstr>Proč hrách? </vt:lpstr>
      <vt:lpstr>Proč hrách? </vt:lpstr>
      <vt:lpstr>Proč hrách? </vt:lpstr>
      <vt:lpstr>Mendelovy výsledky</vt:lpstr>
      <vt:lpstr>Mendelovy výsledky II</vt:lpstr>
      <vt:lpstr>Vysvětlení Mendelových experimentů</vt:lpstr>
      <vt:lpstr>Mendelovy výsledky</vt:lpstr>
      <vt:lpstr>Autozomální monogenní nemoci</vt:lpstr>
      <vt:lpstr>X-vázané monogenní nemoci</vt:lpstr>
      <vt:lpstr>Komplexní choroby (spojitý fenotyp)</vt:lpstr>
      <vt:lpstr>Komplexní choroby</vt:lpstr>
      <vt:lpstr>Srovnání zákl. charakteristik</vt:lpstr>
      <vt:lpstr>Mapování kauzálních variant = genetická epidemiologie</vt:lpstr>
      <vt:lpstr>“Candidate-gene” strategie vs. GWAS</vt:lpstr>
      <vt:lpstr>GWAS</vt:lpstr>
      <vt:lpstr>GWAS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Genetická podmíněnost nemocí</dc:title>
  <dc:creator>Julie Dobrovolná</dc:creator>
  <cp:lastModifiedBy>Julie</cp:lastModifiedBy>
  <cp:revision>3</cp:revision>
  <cp:lastPrinted>1601-01-01T00:00:00Z</cp:lastPrinted>
  <dcterms:created xsi:type="dcterms:W3CDTF">2020-12-06T14:54:00Z</dcterms:created>
  <dcterms:modified xsi:type="dcterms:W3CDTF">2022-10-18T06:49:12Z</dcterms:modified>
</cp:coreProperties>
</file>